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sldIdLst>
    <p:sldId id="256" r:id="rId3"/>
    <p:sldId id="257" r:id="rId4"/>
    <p:sldId id="258" r:id="rId5"/>
    <p:sldId id="268" r:id="rId6"/>
    <p:sldId id="278" r:id="rId7"/>
    <p:sldId id="260" r:id="rId8"/>
    <p:sldId id="279" r:id="rId9"/>
    <p:sldId id="280" r:id="rId10"/>
    <p:sldId id="281" r:id="rId11"/>
    <p:sldId id="269" r:id="rId12"/>
    <p:sldId id="282" r:id="rId13"/>
    <p:sldId id="283" r:id="rId14"/>
    <p:sldId id="284" r:id="rId15"/>
    <p:sldId id="261" r:id="rId16"/>
    <p:sldId id="262" r:id="rId17"/>
    <p:sldId id="259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63" r:id="rId33"/>
    <p:sldId id="299" r:id="rId34"/>
    <p:sldId id="267" r:id="rId35"/>
  </p:sldIdLst>
  <p:sldSz cx="12192000" cy="6858000"/>
  <p:notesSz cx="6858000" cy="9144000"/>
  <p:embeddedFontLst>
    <p:embeddedFont>
      <p:font typeface="나눔스퀘어 네오 ExtraBold" panose="00000900000000000000" pitchFamily="2" charset="-127"/>
      <p:bold r:id="rId36"/>
    </p:embeddedFont>
    <p:embeddedFont>
      <p:font typeface="나눔스퀘어 네오 Heavy" panose="00000A00000000000000" pitchFamily="2" charset="-127"/>
      <p:bold r:id="rId37"/>
    </p:embeddedFont>
    <p:embeddedFont>
      <p:font typeface="나눔스퀘어 네오 Regular" panose="00000500000000000000" pitchFamily="2" charset="-127"/>
      <p:regular r:id="rId3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641E"/>
    <a:srgbClr val="DA5D1C"/>
    <a:srgbClr val="217BA3"/>
    <a:srgbClr val="7FC6E5"/>
    <a:srgbClr val="231F20"/>
    <a:srgbClr val="054A97"/>
    <a:srgbClr val="FEFDFC"/>
    <a:srgbClr val="125CA3"/>
    <a:srgbClr val="0D559D"/>
    <a:srgbClr val="0E58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62" autoAdjust="0"/>
    <p:restoredTop sz="94660"/>
  </p:normalViewPr>
  <p:slideViewPr>
    <p:cSldViewPr snapToGrid="0" showGuides="1">
      <p:cViewPr varScale="1">
        <p:scale>
          <a:sx n="118" d="100"/>
          <a:sy n="118" d="100"/>
        </p:scale>
        <p:origin x="102" y="3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스크린샷, 그래픽 디자인, 책이(가) 표시된 사진&#10;&#10;자동 생성된 설명">
            <a:extLst>
              <a:ext uri="{FF2B5EF4-FFF2-40B4-BE49-F238E27FC236}">
                <a16:creationId xmlns:a16="http://schemas.microsoft.com/office/drawing/2014/main" id="{29B73259-FDF4-022E-314F-877C993CB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5" t="2174" r="141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그룹 23">
            <a:extLst>
              <a:ext uri="{FF2B5EF4-FFF2-40B4-BE49-F238E27FC236}">
                <a16:creationId xmlns:a16="http://schemas.microsoft.com/office/drawing/2014/main" id="{3A24337B-ACA1-6079-8461-253C88A8E4A5}"/>
              </a:ext>
            </a:extLst>
          </p:cNvPr>
          <p:cNvGrpSpPr/>
          <p:nvPr userDrawn="1"/>
        </p:nvGrpSpPr>
        <p:grpSpPr>
          <a:xfrm>
            <a:off x="1943460" y="5591698"/>
            <a:ext cx="4152540" cy="703654"/>
            <a:chOff x="382535" y="5629798"/>
            <a:chExt cx="4152540" cy="703654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864551E9-13A2-B304-8295-2B2C6ED47D5B}"/>
                </a:ext>
              </a:extLst>
            </p:cNvPr>
            <p:cNvSpPr/>
            <p:nvPr userDrawn="1"/>
          </p:nvSpPr>
          <p:spPr>
            <a:xfrm>
              <a:off x="382535" y="5629798"/>
              <a:ext cx="4152540" cy="703654"/>
            </a:xfrm>
            <a:prstGeom prst="roundRect">
              <a:avLst>
                <a:gd name="adj" fmla="val 12155"/>
              </a:avLst>
            </a:prstGeom>
            <a:solidFill>
              <a:srgbClr val="FEF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A881620B-A67E-C009-BBDF-6BD90AFAD1D5}"/>
                </a:ext>
              </a:extLst>
            </p:cNvPr>
            <p:cNvGrpSpPr/>
            <p:nvPr userDrawn="1"/>
          </p:nvGrpSpPr>
          <p:grpSpPr>
            <a:xfrm>
              <a:off x="2262565" y="5758889"/>
              <a:ext cx="2037920" cy="429944"/>
              <a:chOff x="4304623" y="3575487"/>
              <a:chExt cx="4859447" cy="1025207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3A7171AD-B434-8EF3-AC8B-64834F2D30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04623" y="3575487"/>
                <a:ext cx="638854" cy="1025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68260A8F-3FF6-5560-D4F3-4ECF5294FC9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100000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82"/>
              <a:stretch/>
            </p:blipFill>
            <p:spPr>
              <a:xfrm>
                <a:off x="5122234" y="3623363"/>
                <a:ext cx="4041836" cy="929457"/>
              </a:xfrm>
              <a:prstGeom prst="rect">
                <a:avLst/>
              </a:prstGeom>
            </p:spPr>
          </p:pic>
        </p:grp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0C50565F-CBF9-08F0-DB7B-53127E1824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66" y="5629798"/>
              <a:ext cx="1800219" cy="703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4033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종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D54E040-5531-A8FC-CCCD-0299DCE3D650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종료</a:t>
            </a:r>
          </a:p>
        </p:txBody>
      </p:sp>
    </p:spTree>
    <p:extLst>
      <p:ext uri="{BB962C8B-B14F-4D97-AF65-F5344CB8AC3E}">
        <p14:creationId xmlns:p14="http://schemas.microsoft.com/office/powerpoint/2010/main" val="3597856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변형 규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92A9249-4B50-974B-9297-877504B8A89E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변형 규칙</a:t>
            </a:r>
          </a:p>
        </p:txBody>
      </p:sp>
    </p:spTree>
    <p:extLst>
      <p:ext uri="{BB962C8B-B14F-4D97-AF65-F5344CB8AC3E}">
        <p14:creationId xmlns:p14="http://schemas.microsoft.com/office/powerpoint/2010/main" val="838011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요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FE6AD2-212E-ACCB-B25F-129FCF7D6453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요약</a:t>
            </a:r>
          </a:p>
        </p:txBody>
      </p:sp>
    </p:spTree>
    <p:extLst>
      <p:ext uri="{BB962C8B-B14F-4D97-AF65-F5344CB8AC3E}">
        <p14:creationId xmlns:p14="http://schemas.microsoft.com/office/powerpoint/2010/main" val="3655720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추천 게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1A37879-F170-9167-D1CB-23C3361CB9A0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추천 게임</a:t>
            </a:r>
          </a:p>
        </p:txBody>
      </p:sp>
    </p:spTree>
    <p:extLst>
      <p:ext uri="{BB962C8B-B14F-4D97-AF65-F5344CB8AC3E}">
        <p14:creationId xmlns:p14="http://schemas.microsoft.com/office/powerpoint/2010/main" val="45443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공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6209B7A3-1E00-59C6-34EB-08A18E7AFF7B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184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소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95CC0A-778A-4114-C937-A6C4E3B3BADA}"/>
              </a:ext>
            </a:extLst>
          </p:cNvPr>
          <p:cNvSpPr txBox="1"/>
          <p:nvPr userDrawn="1"/>
        </p:nvSpPr>
        <p:spPr>
          <a:xfrm>
            <a:off x="234126" y="641263"/>
            <a:ext cx="24136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소개</a:t>
            </a:r>
          </a:p>
        </p:txBody>
      </p:sp>
    </p:spTree>
    <p:extLst>
      <p:ext uri="{BB962C8B-B14F-4D97-AF65-F5344CB8AC3E}">
        <p14:creationId xmlns:p14="http://schemas.microsoft.com/office/powerpoint/2010/main" val="1876676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 userDrawn="1">
          <p15:clr>
            <a:srgbClr val="FBAE40"/>
          </p15:clr>
        </p15:guide>
        <p15:guide id="2" pos="7469" userDrawn="1">
          <p15:clr>
            <a:srgbClr val="FBAE40"/>
          </p15:clr>
        </p15:guide>
        <p15:guide id="3" pos="438" userDrawn="1">
          <p15:clr>
            <a:srgbClr val="547EBF"/>
          </p15:clr>
        </p15:guide>
        <p15:guide id="4" pos="4294" userDrawn="1">
          <p15:clr>
            <a:srgbClr val="547EBF"/>
          </p15:clr>
        </p15:guide>
        <p15:guide id="5" pos="5881" userDrawn="1">
          <p15:clr>
            <a:srgbClr val="5ACBF0"/>
          </p15:clr>
        </p15:guide>
        <p15:guide id="6" orient="horz" pos="3974" userDrawn="1">
          <p15:clr>
            <a:srgbClr val="FBAE40"/>
          </p15:clr>
        </p15:guide>
        <p15:guide id="7" orient="horz" pos="346" userDrawn="1">
          <p15:clr>
            <a:srgbClr val="FBAE40"/>
          </p15:clr>
        </p15:guide>
        <p15:guide id="8" orient="horz" pos="1162" userDrawn="1">
          <p15:clr>
            <a:srgbClr val="9FCC3B"/>
          </p15:clr>
        </p15:guide>
        <p15:guide id="9" orient="horz" pos="3612" userDrawn="1">
          <p15:clr>
            <a:srgbClr val="9FCC3B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5B1C0DB-9FF2-33C7-F0AC-0E8608A1B732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배경</a:t>
            </a:r>
          </a:p>
        </p:txBody>
      </p:sp>
    </p:spTree>
    <p:extLst>
      <p:ext uri="{BB962C8B-B14F-4D97-AF65-F5344CB8AC3E}">
        <p14:creationId xmlns:p14="http://schemas.microsoft.com/office/powerpoint/2010/main" val="2814334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구성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9E40E4C-73F0-E73F-ABB1-2047C74CD731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구성물</a:t>
            </a:r>
          </a:p>
        </p:txBody>
      </p:sp>
    </p:spTree>
    <p:extLst>
      <p:ext uri="{BB962C8B-B14F-4D97-AF65-F5344CB8AC3E}">
        <p14:creationId xmlns:p14="http://schemas.microsoft.com/office/powerpoint/2010/main" val="3518940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준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992C39C-CD02-BDCA-89B8-521DC635C88B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준비</a:t>
            </a:r>
          </a:p>
        </p:txBody>
      </p:sp>
    </p:spTree>
    <p:extLst>
      <p:ext uri="{BB962C8B-B14F-4D97-AF65-F5344CB8AC3E}">
        <p14:creationId xmlns:p14="http://schemas.microsoft.com/office/powerpoint/2010/main" val="913644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목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7698917-7199-437E-872A-554CE35CCDA5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목표</a:t>
            </a:r>
          </a:p>
        </p:txBody>
      </p:sp>
    </p:spTree>
    <p:extLst>
      <p:ext uri="{BB962C8B-B14F-4D97-AF65-F5344CB8AC3E}">
        <p14:creationId xmlns:p14="http://schemas.microsoft.com/office/powerpoint/2010/main" val="2286400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진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70FAC06-09FB-7DE9-3F69-CAF9A6A11554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진행</a:t>
            </a:r>
          </a:p>
        </p:txBody>
      </p:sp>
    </p:spTree>
    <p:extLst>
      <p:ext uri="{BB962C8B-B14F-4D97-AF65-F5344CB8AC3E}">
        <p14:creationId xmlns:p14="http://schemas.microsoft.com/office/powerpoint/2010/main" val="1256390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방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CF4C239-0C1E-8145-526D-A589CD104F3A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방법</a:t>
            </a:r>
            <a:endParaRPr lang="ko-KR" altLang="en-US" sz="3400" spc="0" baseline="0" dirty="0"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316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89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6E89158C-E0AA-CF2D-DBC9-5FE605EC7CA5}"/>
              </a:ext>
            </a:extLst>
          </p:cNvPr>
          <p:cNvSpPr/>
          <p:nvPr userDrawn="1"/>
        </p:nvSpPr>
        <p:spPr>
          <a:xfrm>
            <a:off x="0" y="0"/>
            <a:ext cx="12192000" cy="118017"/>
          </a:xfrm>
          <a:prstGeom prst="rect">
            <a:avLst/>
          </a:prstGeom>
          <a:solidFill>
            <a:srgbClr val="E72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706AA6-8724-1D83-13F3-5B73424AA9FF}"/>
              </a:ext>
            </a:extLst>
          </p:cNvPr>
          <p:cNvSpPr txBox="1"/>
          <p:nvPr userDrawn="1"/>
        </p:nvSpPr>
        <p:spPr>
          <a:xfrm>
            <a:off x="234125" y="297534"/>
            <a:ext cx="241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spc="0" baseline="0" dirty="0" err="1"/>
              <a:t>오토배틀</a:t>
            </a:r>
            <a:r>
              <a:rPr lang="ko-KR" altLang="en-US" sz="1800" spc="0" baseline="0" dirty="0"/>
              <a:t> </a:t>
            </a:r>
            <a:r>
              <a:rPr lang="ko-KR" altLang="en-US" sz="1800" spc="0" baseline="0" dirty="0" err="1"/>
              <a:t>챌린저스</a:t>
            </a:r>
            <a:endParaRPr lang="ko-KR" altLang="en-US" sz="1800" spc="0" baseline="0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228CA6FD-19FC-0819-8F02-602C2E9E6075}"/>
              </a:ext>
            </a:extLst>
          </p:cNvPr>
          <p:cNvGrpSpPr/>
          <p:nvPr userDrawn="1"/>
        </p:nvGrpSpPr>
        <p:grpSpPr>
          <a:xfrm>
            <a:off x="10391775" y="6377301"/>
            <a:ext cx="1470684" cy="310273"/>
            <a:chOff x="4304622" y="3575487"/>
            <a:chExt cx="4859448" cy="1025207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230FA38-2E2D-C315-A2E8-8468E9F4DDA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622" y="3575487"/>
              <a:ext cx="638853" cy="1025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770F830A-9C95-4983-D109-D3D3419ECB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2"/>
            <a:stretch/>
          </p:blipFill>
          <p:spPr>
            <a:xfrm>
              <a:off x="5122234" y="3623363"/>
              <a:ext cx="4041836" cy="929457"/>
            </a:xfrm>
            <a:prstGeom prst="rect">
              <a:avLst/>
            </a:prstGeom>
          </p:spPr>
        </p:pic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7D4359D0-9785-BAF2-6014-0A7C74700A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06"/>
          <a:stretch/>
        </p:blipFill>
        <p:spPr>
          <a:xfrm>
            <a:off x="186058" y="6278598"/>
            <a:ext cx="525936" cy="51272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E7F2AC3-50F5-B5DF-041F-04B021E3353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2" y="6371788"/>
            <a:ext cx="814555" cy="35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0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Relationship Id="rId9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149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643DC-B0FD-1C82-533A-60BCCE0BEBE1}"/>
              </a:ext>
            </a:extLst>
          </p:cNvPr>
          <p:cNvSpPr txBox="1"/>
          <p:nvPr/>
        </p:nvSpPr>
        <p:spPr>
          <a:xfrm>
            <a:off x="234125" y="1611566"/>
            <a:ext cx="6582600" cy="1374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8</a:t>
            </a:r>
            <a:r>
              <a:rPr lang="en-US" altLang="ko-KR" sz="2600" spc="-100" dirty="0">
                <a:latin typeface="+mn-ea"/>
                <a:ea typeface="+mn-ea"/>
              </a:rPr>
              <a:t>. </a:t>
            </a:r>
            <a:r>
              <a:rPr lang="ko-KR" altLang="en-US" sz="2600" spc="-100" dirty="0">
                <a:latin typeface="+mn-ea"/>
                <a:ea typeface="+mn-ea"/>
              </a:rPr>
              <a:t>각 플레이어는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토너먼트 계획표</a:t>
            </a:r>
            <a:r>
              <a:rPr lang="ko-KR" altLang="en-US" sz="2600" spc="-100" dirty="0">
                <a:latin typeface="+mn-ea"/>
                <a:ea typeface="+mn-ea"/>
              </a:rPr>
              <a:t>와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일치</a:t>
            </a:r>
            <a:r>
              <a:rPr lang="ko-KR" altLang="en-US" sz="2600" spc="-100" dirty="0">
                <a:latin typeface="+mn-ea"/>
                <a:ea typeface="+mn-ea"/>
              </a:rPr>
              <a:t>하는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아이콘</a:t>
            </a:r>
            <a:r>
              <a:rPr lang="ko-KR" altLang="en-US" sz="2600" spc="-100" dirty="0">
                <a:latin typeface="+mn-ea"/>
              </a:rPr>
              <a:t>을 가진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시작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덱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카드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6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장</a:t>
            </a:r>
            <a:r>
              <a:rPr lang="ko-KR" altLang="en-US" sz="2600" spc="-100" dirty="0">
                <a:latin typeface="+mn-ea"/>
              </a:rPr>
              <a:t>을 가져옴</a:t>
            </a:r>
            <a:endParaRPr lang="en-US" altLang="ko-KR" sz="2600" spc="-100" dirty="0">
              <a:latin typeface="+mn-ea"/>
              <a:ea typeface="+mn-ea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2394ABF-E0CD-ADFB-2615-B8423D0358F8}"/>
              </a:ext>
            </a:extLst>
          </p:cNvPr>
          <p:cNvSpPr/>
          <p:nvPr/>
        </p:nvSpPr>
        <p:spPr>
          <a:xfrm>
            <a:off x="11763375" y="3590880"/>
            <a:ext cx="304800" cy="1543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 descr="스크린샷이(가) 표시된 사진&#10;&#10;자동 생성된 설명">
            <a:extLst>
              <a:ext uri="{FF2B5EF4-FFF2-40B4-BE49-F238E27FC236}">
                <a16:creationId xmlns:a16="http://schemas.microsoft.com/office/drawing/2014/main" id="{0687BB40-DF53-B93E-5B52-28485CA94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88" y="1781229"/>
            <a:ext cx="4869150" cy="297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45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643DC-B0FD-1C82-533A-60BCCE0BEBE1}"/>
              </a:ext>
            </a:extLst>
          </p:cNvPr>
          <p:cNvSpPr txBox="1"/>
          <p:nvPr/>
        </p:nvSpPr>
        <p:spPr>
          <a:xfrm>
            <a:off x="234125" y="1611566"/>
            <a:ext cx="6582600" cy="273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8</a:t>
            </a:r>
            <a:r>
              <a:rPr lang="en-US" altLang="ko-KR" sz="2600" spc="-100" dirty="0">
                <a:latin typeface="+mn-ea"/>
                <a:ea typeface="+mn-ea"/>
              </a:rPr>
              <a:t>. </a:t>
            </a:r>
            <a:r>
              <a:rPr lang="ko-KR" altLang="en-US" sz="2600" spc="-100" dirty="0">
                <a:latin typeface="+mn-ea"/>
                <a:ea typeface="+mn-ea"/>
              </a:rPr>
              <a:t>각 플레이어는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토너먼트 계획표</a:t>
            </a:r>
            <a:r>
              <a:rPr lang="ko-KR" altLang="en-US" sz="2600" spc="-100" dirty="0">
                <a:latin typeface="+mn-ea"/>
                <a:ea typeface="+mn-ea"/>
              </a:rPr>
              <a:t>와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일치</a:t>
            </a:r>
            <a:r>
              <a:rPr lang="ko-KR" altLang="en-US" sz="2600" spc="-100" dirty="0">
                <a:latin typeface="+mn-ea"/>
                <a:ea typeface="+mn-ea"/>
              </a:rPr>
              <a:t>하는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아이콘</a:t>
            </a:r>
            <a:r>
              <a:rPr lang="ko-KR" altLang="en-US" sz="2600" spc="-100" dirty="0">
                <a:latin typeface="+mn-ea"/>
              </a:rPr>
              <a:t>을 가진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시작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덱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카드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6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장</a:t>
            </a:r>
            <a:r>
              <a:rPr lang="ko-KR" altLang="en-US" sz="2600" spc="-100" dirty="0">
                <a:latin typeface="+mn-ea"/>
              </a:rPr>
              <a:t>을 가져옴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9. </a:t>
            </a:r>
            <a:r>
              <a:rPr lang="ko-KR" altLang="en-US" sz="2600" spc="-100" dirty="0">
                <a:latin typeface="+mn-ea"/>
              </a:rPr>
              <a:t>자기 </a:t>
            </a:r>
            <a:r>
              <a:rPr lang="ko-KR" altLang="en-US" sz="2600" spc="-100" dirty="0" err="1">
                <a:latin typeface="+mn-ea"/>
              </a:rPr>
              <a:t>덱</a:t>
            </a:r>
            <a:r>
              <a:rPr lang="ko-KR" altLang="en-US" sz="2600" spc="-100" dirty="0">
                <a:latin typeface="+mn-ea"/>
              </a:rPr>
              <a:t> 오른쪽에는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소진된 카드</a:t>
            </a:r>
            <a:r>
              <a:rPr lang="ko-KR" altLang="en-US" sz="2600" spc="-100" dirty="0">
                <a:latin typeface="+mn-ea"/>
              </a:rPr>
              <a:t>가 놓일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     “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소진카드 더미</a:t>
            </a:r>
            <a:r>
              <a:rPr lang="en-US" altLang="ko-KR" sz="2600" spc="-100" dirty="0">
                <a:latin typeface="+mn-ea"/>
              </a:rPr>
              <a:t>”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자리</a:t>
            </a:r>
            <a:r>
              <a:rPr lang="ko-KR" altLang="en-US" sz="2600" spc="-100" dirty="0">
                <a:latin typeface="+mn-ea"/>
              </a:rPr>
              <a:t> 확보</a:t>
            </a:r>
            <a:endParaRPr lang="en-US" altLang="ko-KR" sz="2600" spc="-100" dirty="0">
              <a:latin typeface="+mn-ea"/>
              <a:ea typeface="+mn-ea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2394ABF-E0CD-ADFB-2615-B8423D0358F8}"/>
              </a:ext>
            </a:extLst>
          </p:cNvPr>
          <p:cNvSpPr/>
          <p:nvPr/>
        </p:nvSpPr>
        <p:spPr>
          <a:xfrm>
            <a:off x="11763375" y="3590880"/>
            <a:ext cx="304800" cy="1543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 descr="스크린샷, 만화 영화이(가) 표시된 사진&#10;&#10;자동 생성된 설명">
            <a:extLst>
              <a:ext uri="{FF2B5EF4-FFF2-40B4-BE49-F238E27FC236}">
                <a16:creationId xmlns:a16="http://schemas.microsoft.com/office/drawing/2014/main" id="{E32A79A1-DA76-9167-CF01-C7389C155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253" y="3590881"/>
            <a:ext cx="6683785" cy="214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42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643DC-B0FD-1C82-533A-60BCCE0BEBE1}"/>
              </a:ext>
            </a:extLst>
          </p:cNvPr>
          <p:cNvSpPr txBox="1"/>
          <p:nvPr/>
        </p:nvSpPr>
        <p:spPr>
          <a:xfrm>
            <a:off x="234125" y="1611566"/>
            <a:ext cx="6582600" cy="3415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8</a:t>
            </a:r>
            <a:r>
              <a:rPr lang="en-US" altLang="ko-KR" sz="2600" spc="-100" dirty="0">
                <a:latin typeface="+mn-ea"/>
                <a:ea typeface="+mn-ea"/>
              </a:rPr>
              <a:t>. </a:t>
            </a:r>
            <a:r>
              <a:rPr lang="ko-KR" altLang="en-US" sz="2600" spc="-100" dirty="0">
                <a:latin typeface="+mn-ea"/>
                <a:ea typeface="+mn-ea"/>
              </a:rPr>
              <a:t>각 플레이어는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토너먼트 계획표</a:t>
            </a:r>
            <a:r>
              <a:rPr lang="ko-KR" altLang="en-US" sz="2600" spc="-100" dirty="0">
                <a:latin typeface="+mn-ea"/>
                <a:ea typeface="+mn-ea"/>
              </a:rPr>
              <a:t>와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일치</a:t>
            </a:r>
            <a:r>
              <a:rPr lang="ko-KR" altLang="en-US" sz="2600" spc="-100" dirty="0">
                <a:latin typeface="+mn-ea"/>
                <a:ea typeface="+mn-ea"/>
              </a:rPr>
              <a:t>하는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아이콘</a:t>
            </a:r>
            <a:r>
              <a:rPr lang="ko-KR" altLang="en-US" sz="2600" spc="-100" dirty="0">
                <a:latin typeface="+mn-ea"/>
              </a:rPr>
              <a:t>을 가진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시작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덱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카드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6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장</a:t>
            </a:r>
            <a:r>
              <a:rPr lang="ko-KR" altLang="en-US" sz="2600" spc="-100" dirty="0">
                <a:latin typeface="+mn-ea"/>
              </a:rPr>
              <a:t>을 가져옴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9. </a:t>
            </a:r>
            <a:r>
              <a:rPr lang="ko-KR" altLang="en-US" sz="2600" spc="-100" dirty="0">
                <a:latin typeface="+mn-ea"/>
              </a:rPr>
              <a:t>자기 </a:t>
            </a:r>
            <a:r>
              <a:rPr lang="ko-KR" altLang="en-US" sz="2600" spc="-100" dirty="0" err="1">
                <a:latin typeface="+mn-ea"/>
              </a:rPr>
              <a:t>덱</a:t>
            </a:r>
            <a:r>
              <a:rPr lang="ko-KR" altLang="en-US" sz="2600" spc="-100" dirty="0">
                <a:latin typeface="+mn-ea"/>
              </a:rPr>
              <a:t> 오른쪽에는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소진된 카드</a:t>
            </a:r>
            <a:r>
              <a:rPr lang="ko-KR" altLang="en-US" sz="2600" spc="-100" dirty="0">
                <a:latin typeface="+mn-ea"/>
              </a:rPr>
              <a:t>가 놓일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     “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소진카드 더미</a:t>
            </a:r>
            <a:r>
              <a:rPr lang="en-US" altLang="ko-KR" sz="2600" spc="-100" dirty="0">
                <a:latin typeface="+mn-ea"/>
              </a:rPr>
              <a:t>”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자리</a:t>
            </a:r>
            <a:r>
              <a:rPr lang="ko-KR" altLang="en-US" sz="2600" spc="-100" dirty="0">
                <a:latin typeface="+mn-ea"/>
              </a:rPr>
              <a:t> 확보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10. </a:t>
            </a:r>
            <a:r>
              <a:rPr lang="ko-KR" altLang="en-US" sz="2600" spc="-100" dirty="0">
                <a:latin typeface="+mn-ea"/>
                <a:ea typeface="+mn-ea"/>
              </a:rPr>
              <a:t>플레이어 수가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홀수</a:t>
            </a:r>
            <a:r>
              <a:rPr lang="ko-KR" altLang="en-US" sz="2600" spc="-100" dirty="0">
                <a:latin typeface="+mn-ea"/>
                <a:ea typeface="+mn-ea"/>
              </a:rPr>
              <a:t>라면</a:t>
            </a:r>
            <a:r>
              <a:rPr lang="en-US" altLang="ko-KR" sz="2600" spc="-100" dirty="0">
                <a:latin typeface="+mn-ea"/>
                <a:ea typeface="+mn-ea"/>
              </a:rPr>
              <a:t>,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로봇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덱</a:t>
            </a:r>
            <a:r>
              <a:rPr lang="ko-KR" altLang="en-US" sz="2600" spc="-100" dirty="0" err="1">
                <a:latin typeface="+mn-ea"/>
                <a:ea typeface="+mn-ea"/>
              </a:rPr>
              <a:t>을</a:t>
            </a:r>
            <a:r>
              <a:rPr lang="ko-KR" altLang="en-US" sz="2600" spc="-100" dirty="0">
                <a:latin typeface="+mn-ea"/>
                <a:ea typeface="+mn-ea"/>
              </a:rPr>
              <a:t> 사용</a:t>
            </a:r>
            <a:endParaRPr lang="en-US" altLang="ko-KR" sz="2600" spc="-100" dirty="0">
              <a:latin typeface="+mn-ea"/>
              <a:ea typeface="+mn-ea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2394ABF-E0CD-ADFB-2615-B8423D0358F8}"/>
              </a:ext>
            </a:extLst>
          </p:cNvPr>
          <p:cNvSpPr/>
          <p:nvPr/>
        </p:nvSpPr>
        <p:spPr>
          <a:xfrm>
            <a:off x="11763375" y="3590880"/>
            <a:ext cx="304800" cy="1543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D92F6D6-EAF7-15B6-8B70-7344D66DA9D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6061" y="2303655"/>
            <a:ext cx="2560053" cy="272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47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D2394ABF-E0CD-ADFB-2615-B8423D0358F8}"/>
              </a:ext>
            </a:extLst>
          </p:cNvPr>
          <p:cNvSpPr/>
          <p:nvPr/>
        </p:nvSpPr>
        <p:spPr>
          <a:xfrm>
            <a:off x="11763375" y="3590880"/>
            <a:ext cx="304800" cy="1543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40392B2-CDAF-5E4A-AFDD-7015912DD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848" y="218445"/>
            <a:ext cx="5355190" cy="60973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9D29C7-CADA-4747-2054-FA5C131BFB62}"/>
              </a:ext>
            </a:extLst>
          </p:cNvPr>
          <p:cNvSpPr txBox="1"/>
          <p:nvPr/>
        </p:nvSpPr>
        <p:spPr>
          <a:xfrm>
            <a:off x="234126" y="641263"/>
            <a:ext cx="586187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3400" dirty="0">
              <a:solidFill>
                <a:schemeClr val="tx1">
                  <a:lumMod val="65000"/>
                  <a:lumOff val="35000"/>
                </a:schemeClr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  <a:p>
            <a:endParaRPr lang="en-US" altLang="ko-KR" sz="3400" dirty="0">
              <a:solidFill>
                <a:schemeClr val="tx1">
                  <a:lumMod val="65000"/>
                  <a:lumOff val="35000"/>
                </a:schemeClr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  <a:p>
            <a:r>
              <a:rPr lang="en-US" altLang="ko-KR" sz="340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    4</a:t>
            </a:r>
            <a:r>
              <a:rPr lang="ko-KR" altLang="en-US" sz="3400" spc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인 게임의 준비 예시</a:t>
            </a:r>
          </a:p>
        </p:txBody>
      </p:sp>
    </p:spTree>
    <p:extLst>
      <p:ext uri="{BB962C8B-B14F-4D97-AF65-F5344CB8AC3E}">
        <p14:creationId xmlns:p14="http://schemas.microsoft.com/office/powerpoint/2010/main" val="1377865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643DC-B0FD-1C82-533A-60BCCE0BEBE1}"/>
              </a:ext>
            </a:extLst>
          </p:cNvPr>
          <p:cNvSpPr txBox="1"/>
          <p:nvPr/>
        </p:nvSpPr>
        <p:spPr>
          <a:xfrm>
            <a:off x="600075" y="1360388"/>
            <a:ext cx="6057900" cy="4137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400" spc="-100" dirty="0">
                <a:latin typeface="+mn-ea"/>
              </a:rPr>
              <a:t>7</a:t>
            </a:r>
            <a:r>
              <a:rPr lang="ko-KR" altLang="en-US" sz="3400" spc="-100" dirty="0">
                <a:latin typeface="+mn-ea"/>
              </a:rPr>
              <a:t>번의 대결을 통해 </a:t>
            </a:r>
            <a:endParaRPr lang="en-US" altLang="ko-KR" sz="3400" spc="-100" dirty="0"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400" spc="-100" dirty="0">
                <a:latin typeface="+mn-ea"/>
              </a:rPr>
              <a:t>팬         을 많이 확보하여 </a:t>
            </a:r>
            <a:endParaRPr lang="en-US" altLang="ko-KR" sz="3400" spc="-100" dirty="0"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400" spc="-100" dirty="0">
                <a:latin typeface="+mn-ea"/>
              </a:rPr>
              <a:t>결승전에 진출하고</a:t>
            </a:r>
            <a:r>
              <a:rPr lang="en-US" altLang="ko-KR" sz="3400" spc="-100" dirty="0">
                <a:latin typeface="+mn-ea"/>
              </a:rPr>
              <a:t>,</a:t>
            </a:r>
          </a:p>
          <a:p>
            <a:pPr algn="just">
              <a:lnSpc>
                <a:spcPct val="200000"/>
              </a:lnSpc>
            </a:pPr>
            <a:r>
              <a:rPr lang="ko-KR" altLang="en-US" sz="3400" spc="-100" dirty="0">
                <a:latin typeface="+mn-ea"/>
              </a:rPr>
              <a:t>결승전에서 이기면 최종 승리</a:t>
            </a:r>
            <a:r>
              <a:rPr lang="en-US" altLang="ko-KR" sz="3400" spc="-100" dirty="0">
                <a:latin typeface="+mn-ea"/>
              </a:rPr>
              <a:t>!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892F321-4D86-5194-5EDD-45BFB06037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3711" y="2636189"/>
            <a:ext cx="721289" cy="71613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228C1A0-278D-4853-8ECA-3A3CC9A01A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5577" y="1440382"/>
            <a:ext cx="3081021" cy="429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66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B95294-E416-9CA8-3274-C3B7644E15C5}"/>
              </a:ext>
            </a:extLst>
          </p:cNvPr>
          <p:cNvSpPr txBox="1"/>
          <p:nvPr/>
        </p:nvSpPr>
        <p:spPr>
          <a:xfrm>
            <a:off x="5253821" y="1137520"/>
            <a:ext cx="6603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000" spc="-100" dirty="0">
                <a:solidFill>
                  <a:srgbClr val="941016"/>
                </a:solidFill>
                <a:latin typeface="+mj-ea"/>
                <a:ea typeface="+mj-ea"/>
              </a:rPr>
              <a:t>7 </a:t>
            </a:r>
            <a:r>
              <a:rPr lang="ko-KR" altLang="en-US" sz="3000" spc="-100" dirty="0">
                <a:solidFill>
                  <a:srgbClr val="941016"/>
                </a:solidFill>
                <a:latin typeface="+mj-ea"/>
                <a:ea typeface="+mj-ea"/>
              </a:rPr>
              <a:t>라운드 토너먼트 진행</a:t>
            </a:r>
            <a:endParaRPr lang="en-US" altLang="ko-KR" sz="3000" spc="-100" dirty="0">
              <a:solidFill>
                <a:srgbClr val="941016"/>
              </a:solidFill>
              <a:latin typeface="+mj-ea"/>
              <a:ea typeface="+mj-ea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CC9CA47C-8EDC-41D7-8DE5-8179DC532F38}"/>
              </a:ext>
            </a:extLst>
          </p:cNvPr>
          <p:cNvGrpSpPr/>
          <p:nvPr/>
        </p:nvGrpSpPr>
        <p:grpSpPr>
          <a:xfrm>
            <a:off x="958051" y="1972490"/>
            <a:ext cx="10275898" cy="3562348"/>
            <a:chOff x="958051" y="1820090"/>
            <a:chExt cx="10275898" cy="3562348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C74BCA06-6D69-D0B7-6345-DA4DFE9CD1E5}"/>
                </a:ext>
              </a:extLst>
            </p:cNvPr>
            <p:cNvSpPr/>
            <p:nvPr/>
          </p:nvSpPr>
          <p:spPr>
            <a:xfrm>
              <a:off x="958052" y="4491851"/>
              <a:ext cx="10275897" cy="890587"/>
            </a:xfrm>
            <a:prstGeom prst="rect">
              <a:avLst/>
            </a:prstGeom>
            <a:solidFill>
              <a:srgbClr val="941016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C90CB56C-14D2-2241-9B5E-A37D502E4C91}"/>
                </a:ext>
              </a:extLst>
            </p:cNvPr>
            <p:cNvSpPr/>
            <p:nvPr/>
          </p:nvSpPr>
          <p:spPr>
            <a:xfrm>
              <a:off x="958052" y="3601264"/>
              <a:ext cx="10275897" cy="8905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B34175B-FBB9-090E-364D-5C808F75652A}"/>
                </a:ext>
              </a:extLst>
            </p:cNvPr>
            <p:cNvSpPr/>
            <p:nvPr/>
          </p:nvSpPr>
          <p:spPr>
            <a:xfrm>
              <a:off x="958052" y="2710677"/>
              <a:ext cx="10275897" cy="890587"/>
            </a:xfrm>
            <a:prstGeom prst="rect">
              <a:avLst/>
            </a:prstGeom>
            <a:solidFill>
              <a:srgbClr val="941016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B78B06B4-56CE-16D8-E585-52E6ED43A30E}"/>
                </a:ext>
              </a:extLst>
            </p:cNvPr>
            <p:cNvSpPr/>
            <p:nvPr/>
          </p:nvSpPr>
          <p:spPr>
            <a:xfrm>
              <a:off x="958052" y="1820090"/>
              <a:ext cx="10275897" cy="8905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DB09218-11DA-8717-12E9-4FFE45DB2B6F}"/>
                </a:ext>
              </a:extLst>
            </p:cNvPr>
            <p:cNvSpPr txBox="1"/>
            <p:nvPr/>
          </p:nvSpPr>
          <p:spPr>
            <a:xfrm>
              <a:off x="958051" y="2844622"/>
              <a:ext cx="1027589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3400" spc="-100" dirty="0">
                  <a:solidFill>
                    <a:schemeClr val="bg1"/>
                  </a:solidFill>
                  <a:latin typeface="+mj-ea"/>
                  <a:ea typeface="+mj-ea"/>
                </a:rPr>
                <a:t>대결 단계 </a:t>
              </a:r>
              <a:r>
                <a:rPr lang="en-US" altLang="ko-KR" sz="2800" spc="-100" dirty="0">
                  <a:solidFill>
                    <a:schemeClr val="bg1"/>
                  </a:solidFill>
                  <a:latin typeface="+mj-ea"/>
                  <a:ea typeface="+mj-ea"/>
                </a:rPr>
                <a:t>(</a:t>
              </a:r>
              <a:r>
                <a:rPr lang="ko-KR" altLang="en-US" sz="2800" spc="-100" dirty="0">
                  <a:solidFill>
                    <a:schemeClr val="bg1"/>
                  </a:solidFill>
                  <a:latin typeface="+mj-ea"/>
                  <a:ea typeface="+mj-ea"/>
                </a:rPr>
                <a:t>상대 </a:t>
              </a:r>
              <a:r>
                <a:rPr lang="en-US" altLang="ko-KR" sz="2800" spc="-100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r>
                <a:rPr lang="ko-KR" altLang="en-US" sz="2800" spc="-100" dirty="0">
                  <a:solidFill>
                    <a:schemeClr val="bg1"/>
                  </a:solidFill>
                  <a:latin typeface="+mj-ea"/>
                  <a:ea typeface="+mj-ea"/>
                </a:rPr>
                <a:t>명과 </a:t>
              </a:r>
              <a:r>
                <a:rPr lang="en-US" altLang="ko-KR" sz="2800" spc="-100" dirty="0">
                  <a:solidFill>
                    <a:schemeClr val="bg1"/>
                  </a:solidFill>
                  <a:latin typeface="+mj-ea"/>
                  <a:ea typeface="+mj-ea"/>
                </a:rPr>
                <a:t>1:1 </a:t>
              </a:r>
              <a:r>
                <a:rPr lang="ko-KR" altLang="en-US" sz="2800" spc="-100" dirty="0">
                  <a:solidFill>
                    <a:schemeClr val="bg1"/>
                  </a:solidFill>
                  <a:latin typeface="+mj-ea"/>
                  <a:ea typeface="+mj-ea"/>
                </a:rPr>
                <a:t>대결</a:t>
              </a:r>
              <a:r>
                <a:rPr lang="en-US" altLang="ko-KR" sz="2800" spc="-100" dirty="0">
                  <a:solidFill>
                    <a:schemeClr val="bg1"/>
                  </a:solidFill>
                  <a:latin typeface="+mj-ea"/>
                  <a:ea typeface="+mj-ea"/>
                </a:rPr>
                <a:t>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B73006-AA57-8499-8BB6-F9E64762C675}"/>
                </a:ext>
              </a:extLst>
            </p:cNvPr>
            <p:cNvSpPr txBox="1"/>
            <p:nvPr/>
          </p:nvSpPr>
          <p:spPr>
            <a:xfrm>
              <a:off x="958053" y="4629368"/>
              <a:ext cx="1027589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3400" spc="-100" dirty="0">
                  <a:solidFill>
                    <a:schemeClr val="bg1"/>
                  </a:solidFill>
                  <a:latin typeface="+mj-ea"/>
                  <a:ea typeface="+mj-ea"/>
                </a:rPr>
                <a:t>게임 종료</a:t>
              </a:r>
              <a:endParaRPr lang="en-US" altLang="ko-KR" sz="3400" spc="-1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A6F3959-43F1-A9DE-1336-6871CB9A8C38}"/>
                </a:ext>
              </a:extLst>
            </p:cNvPr>
            <p:cNvSpPr txBox="1"/>
            <p:nvPr/>
          </p:nvSpPr>
          <p:spPr>
            <a:xfrm>
              <a:off x="958053" y="1961179"/>
              <a:ext cx="1027589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3400" spc="-100" dirty="0" err="1">
                  <a:solidFill>
                    <a:srgbClr val="941016"/>
                  </a:solidFill>
                  <a:latin typeface="+mj-ea"/>
                  <a:ea typeface="+mj-ea"/>
                </a:rPr>
                <a:t>덱</a:t>
              </a:r>
              <a:r>
                <a:rPr lang="ko-KR" altLang="en-US" sz="3400" spc="-100" dirty="0">
                  <a:solidFill>
                    <a:srgbClr val="941016"/>
                  </a:solidFill>
                  <a:latin typeface="+mj-ea"/>
                  <a:ea typeface="+mj-ea"/>
                </a:rPr>
                <a:t> 구성 단계 </a:t>
              </a:r>
              <a:r>
                <a:rPr lang="en-US" altLang="ko-KR" sz="2800" spc="-100" dirty="0">
                  <a:solidFill>
                    <a:srgbClr val="941016"/>
                  </a:solidFill>
                  <a:latin typeface="+mj-ea"/>
                  <a:ea typeface="+mj-ea"/>
                </a:rPr>
                <a:t>(</a:t>
              </a:r>
              <a:r>
                <a:rPr lang="ko-KR" altLang="en-US" sz="2800" spc="-100" dirty="0">
                  <a:solidFill>
                    <a:srgbClr val="941016"/>
                  </a:solidFill>
                  <a:latin typeface="+mj-ea"/>
                  <a:ea typeface="+mj-ea"/>
                </a:rPr>
                <a:t>각자 따로 진행</a:t>
              </a:r>
              <a:r>
                <a:rPr lang="en-US" altLang="ko-KR" sz="2800" spc="-100" dirty="0">
                  <a:solidFill>
                    <a:srgbClr val="941016"/>
                  </a:solidFill>
                  <a:latin typeface="+mj-ea"/>
                  <a:ea typeface="+mj-ea"/>
                </a:rPr>
                <a:t>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F0CA73B-AD9F-C27B-F410-21806A711155}"/>
                </a:ext>
              </a:extLst>
            </p:cNvPr>
            <p:cNvSpPr txBox="1"/>
            <p:nvPr/>
          </p:nvSpPr>
          <p:spPr>
            <a:xfrm>
              <a:off x="958051" y="3742353"/>
              <a:ext cx="1027589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3400" spc="-100" dirty="0">
                  <a:solidFill>
                    <a:srgbClr val="941016"/>
                  </a:solidFill>
                  <a:latin typeface="+mj-ea"/>
                  <a:ea typeface="+mj-ea"/>
                </a:rPr>
                <a:t>결승전 </a:t>
              </a:r>
              <a:r>
                <a:rPr lang="en-US" altLang="ko-KR" sz="2800" spc="-100" dirty="0">
                  <a:solidFill>
                    <a:srgbClr val="941016"/>
                  </a:solidFill>
                  <a:latin typeface="+mj-ea"/>
                  <a:ea typeface="+mj-ea"/>
                </a:rPr>
                <a:t>(</a:t>
              </a:r>
              <a:r>
                <a:rPr lang="ko-KR" altLang="en-US" sz="2800" spc="-100" dirty="0" err="1">
                  <a:solidFill>
                    <a:srgbClr val="941016"/>
                  </a:solidFill>
                  <a:latin typeface="+mj-ea"/>
                  <a:ea typeface="+mj-ea"/>
                </a:rPr>
                <a:t>진출자</a:t>
              </a:r>
              <a:r>
                <a:rPr lang="ko-KR" altLang="en-US" sz="2800" spc="-100" dirty="0">
                  <a:solidFill>
                    <a:srgbClr val="941016"/>
                  </a:solidFill>
                  <a:latin typeface="+mj-ea"/>
                  <a:ea typeface="+mj-ea"/>
                </a:rPr>
                <a:t> </a:t>
              </a:r>
              <a:r>
                <a:rPr lang="en-US" altLang="ko-KR" sz="2800" spc="-100" dirty="0">
                  <a:solidFill>
                    <a:srgbClr val="941016"/>
                  </a:solidFill>
                  <a:latin typeface="+mj-ea"/>
                  <a:ea typeface="+mj-ea"/>
                </a:rPr>
                <a:t>2</a:t>
              </a:r>
              <a:r>
                <a:rPr lang="ko-KR" altLang="en-US" sz="2800" spc="-100" dirty="0">
                  <a:solidFill>
                    <a:srgbClr val="941016"/>
                  </a:solidFill>
                  <a:latin typeface="+mj-ea"/>
                  <a:ea typeface="+mj-ea"/>
                </a:rPr>
                <a:t>명만 대결</a:t>
              </a:r>
              <a:r>
                <a:rPr lang="en-US" altLang="ko-KR" sz="2800" spc="-100" dirty="0">
                  <a:solidFill>
                    <a:srgbClr val="941016"/>
                  </a:solidFill>
                  <a:latin typeface="+mj-ea"/>
                  <a:ea typeface="+mj-ea"/>
                </a:rPr>
                <a:t>)</a:t>
              </a:r>
            </a:p>
          </p:txBody>
        </p:sp>
        <p:sp>
          <p:nvSpPr>
            <p:cNvPr id="30" name="이등변 삼각형 29">
              <a:extLst>
                <a:ext uri="{FF2B5EF4-FFF2-40B4-BE49-F238E27FC236}">
                  <a16:creationId xmlns:a16="http://schemas.microsoft.com/office/drawing/2014/main" id="{F558D338-03C4-EA2F-49AD-E95096F7E7FF}"/>
                </a:ext>
              </a:extLst>
            </p:cNvPr>
            <p:cNvSpPr/>
            <p:nvPr/>
          </p:nvSpPr>
          <p:spPr>
            <a:xfrm rot="10800000">
              <a:off x="5967727" y="3596501"/>
              <a:ext cx="256545" cy="247980"/>
            </a:xfrm>
            <a:prstGeom prst="triangle">
              <a:avLst/>
            </a:prstGeom>
            <a:solidFill>
              <a:srgbClr val="9410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이등변 삼각형 31">
              <a:extLst>
                <a:ext uri="{FF2B5EF4-FFF2-40B4-BE49-F238E27FC236}">
                  <a16:creationId xmlns:a16="http://schemas.microsoft.com/office/drawing/2014/main" id="{FFE17B55-3CA5-FAC1-0FEA-FF11403143DF}"/>
                </a:ext>
              </a:extLst>
            </p:cNvPr>
            <p:cNvSpPr/>
            <p:nvPr/>
          </p:nvSpPr>
          <p:spPr>
            <a:xfrm rot="10800000">
              <a:off x="5967727" y="4484707"/>
              <a:ext cx="256545" cy="24798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이등변 삼각형 3">
              <a:extLst>
                <a:ext uri="{FF2B5EF4-FFF2-40B4-BE49-F238E27FC236}">
                  <a16:creationId xmlns:a16="http://schemas.microsoft.com/office/drawing/2014/main" id="{78A6A40A-5136-F169-A7F1-4738D51F4CA3}"/>
                </a:ext>
              </a:extLst>
            </p:cNvPr>
            <p:cNvSpPr/>
            <p:nvPr/>
          </p:nvSpPr>
          <p:spPr>
            <a:xfrm rot="10800000">
              <a:off x="5967727" y="2693302"/>
              <a:ext cx="256545" cy="24798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6147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5" y="2215357"/>
            <a:ext cx="6582600" cy="3635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600" spc="-100" dirty="0">
                <a:latin typeface="+mn-ea"/>
              </a:rPr>
              <a:t>모든 플레이어는 </a:t>
            </a:r>
            <a:r>
              <a:rPr lang="ko-KR" altLang="en-US" sz="2600" spc="-100" dirty="0" err="1">
                <a:latin typeface="+mn-ea"/>
              </a:rPr>
              <a:t>덱</a:t>
            </a:r>
            <a:r>
              <a:rPr lang="ko-KR" altLang="en-US" sz="2600" spc="-100" dirty="0">
                <a:latin typeface="+mn-ea"/>
              </a:rPr>
              <a:t> 구성 단계를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동시 진행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A.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대결을 진행할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공원판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앞으로 이동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en-US" altLang="ko-KR" sz="2600" spc="-100" dirty="0">
                <a:latin typeface="+mn-ea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토너먼트 계획표에 따라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어떤 색깔 공원</a:t>
            </a:r>
            <a:r>
              <a:rPr lang="en-US" altLang="ko-KR" sz="2600" spc="-100" dirty="0">
                <a:latin typeface="+mn-ea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어느 쪽 끝</a:t>
            </a:r>
            <a:r>
              <a:rPr lang="ko-KR" altLang="en-US" sz="2600" spc="-100" dirty="0">
                <a:latin typeface="+mn-ea"/>
              </a:rPr>
              <a:t>에 앉아야 하는지 확인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(</a:t>
            </a:r>
            <a:r>
              <a:rPr lang="ko-KR" altLang="en-US" sz="2600" spc="-100" dirty="0">
                <a:latin typeface="+mn-ea"/>
              </a:rPr>
              <a:t>자리 이동 시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spc="-100" dirty="0">
                <a:latin typeface="+mn-ea"/>
              </a:rPr>
              <a:t>계획표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spc="-100" dirty="0">
                <a:latin typeface="+mn-ea"/>
              </a:rPr>
              <a:t>자기 </a:t>
            </a:r>
            <a:r>
              <a:rPr lang="ko-KR" altLang="en-US" sz="2600" spc="-100" dirty="0" err="1">
                <a:latin typeface="+mn-ea"/>
              </a:rPr>
              <a:t>덱</a:t>
            </a:r>
            <a:r>
              <a:rPr lang="en-US" altLang="ko-KR" sz="2600" spc="-100" dirty="0">
                <a:latin typeface="+mn-ea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</a:t>
            </a:r>
            <a:r>
              <a:rPr lang="ko-KR" altLang="en-US" sz="2600" spc="-100" dirty="0">
                <a:latin typeface="+mn-ea"/>
              </a:rPr>
              <a:t>확보한 팬</a:t>
            </a:r>
            <a:r>
              <a:rPr lang="en-US" altLang="ko-KR" sz="2600" spc="-100" dirty="0">
                <a:latin typeface="+mn-ea"/>
              </a:rPr>
              <a:t> </a:t>
            </a:r>
            <a:r>
              <a:rPr lang="ko-KR" altLang="en-US" sz="2600" spc="-100" dirty="0">
                <a:latin typeface="+mn-ea"/>
              </a:rPr>
              <a:t>토큰 및 트로피도 함께 이동</a:t>
            </a:r>
            <a:r>
              <a:rPr lang="en-US" altLang="ko-KR" sz="2600" spc="-100" dirty="0">
                <a:latin typeface="+mn-ea"/>
              </a:rPr>
              <a:t>)</a:t>
            </a:r>
            <a:endParaRPr lang="ko-KR" altLang="en-US" sz="2600" spc="-100" dirty="0">
              <a:latin typeface="+mn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2019300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err="1">
                <a:solidFill>
                  <a:schemeClr val="bg1"/>
                </a:solidFill>
                <a:latin typeface="+mj-ea"/>
                <a:ea typeface="+mj-ea"/>
              </a:rPr>
              <a:t>덱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 구성 단계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885FA6D-5CFE-B880-9BA6-D5E3469E1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953"/>
          <a:stretch/>
        </p:blipFill>
        <p:spPr>
          <a:xfrm rot="20877642">
            <a:off x="6762750" y="771525"/>
            <a:ext cx="2607013" cy="1955800"/>
          </a:xfrm>
          <a:prstGeom prst="roundRect">
            <a:avLst>
              <a:gd name="adj" fmla="val 7533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A04D78C-F528-0D25-1C4F-AA8CDE6FFB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-2" b="37231"/>
          <a:stretch/>
        </p:blipFill>
        <p:spPr>
          <a:xfrm>
            <a:off x="8765409" y="549275"/>
            <a:ext cx="3091629" cy="2417704"/>
          </a:xfrm>
          <a:prstGeom prst="rect">
            <a:avLst/>
          </a:prstGeom>
        </p:spPr>
      </p:pic>
      <p:pic>
        <p:nvPicPr>
          <p:cNvPr id="5" name="그림 4" descr="만화 영화, 상자이(가) 표시된 사진&#10;&#10;자동 생성된 설명">
            <a:extLst>
              <a:ext uri="{FF2B5EF4-FFF2-40B4-BE49-F238E27FC236}">
                <a16:creationId xmlns:a16="http://schemas.microsoft.com/office/drawing/2014/main" id="{2CC4DD03-BF94-D7B7-6E11-561CEBD70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994" y="2505075"/>
            <a:ext cx="5709043" cy="380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29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5" y="2215357"/>
            <a:ext cx="6582600" cy="3695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B.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새 카드를 뽑고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,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그중 일부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(1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혹은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2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장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)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를 영입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en-US" altLang="ko-KR" sz="2600" spc="-100" dirty="0">
                <a:latin typeface="+mn-ea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altLang="ko-KR" sz="2600" spc="-100" dirty="0">
                <a:latin typeface="+mn-ea"/>
              </a:rPr>
              <a:t>     1.  </a:t>
            </a:r>
            <a:r>
              <a:rPr lang="ko-KR" altLang="en-US" sz="2600" spc="-100" dirty="0">
                <a:latin typeface="+mn-ea"/>
              </a:rPr>
              <a:t>해당 라운드에 영입 가능한 레벨</a:t>
            </a:r>
            <a:r>
              <a:rPr lang="en-US" altLang="ko-KR" sz="2600" spc="-100" dirty="0">
                <a:latin typeface="+mn-ea"/>
              </a:rPr>
              <a:t>(A, B, C)</a:t>
            </a:r>
            <a:r>
              <a:rPr lang="ko-KR" altLang="en-US" sz="2600" spc="-100" dirty="0">
                <a:latin typeface="+mn-ea"/>
              </a:rPr>
              <a:t>의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2600" spc="-100" dirty="0">
                <a:latin typeface="+mn-ea"/>
              </a:rPr>
              <a:t>         </a:t>
            </a:r>
            <a:r>
              <a:rPr lang="ko-KR" altLang="en-US" sz="2600" spc="-100" dirty="0">
                <a:latin typeface="+mn-ea"/>
              </a:rPr>
              <a:t> 카드 더미에서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카드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5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장 뽑기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2600" spc="-100" dirty="0">
                <a:latin typeface="+mn-ea"/>
              </a:rPr>
              <a:t>     2. </a:t>
            </a:r>
            <a:r>
              <a:rPr lang="ko-KR" altLang="en-US" sz="2600" spc="-100" dirty="0">
                <a:latin typeface="+mn-ea"/>
              </a:rPr>
              <a:t>카드 아이콘의 개수는 이번에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영입하여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30000"/>
              </a:lnSpc>
            </a:pP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       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덱에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추가</a:t>
            </a:r>
            <a:r>
              <a:rPr lang="ko-KR" altLang="en-US" sz="2600" spc="-100" dirty="0">
                <a:latin typeface="+mn-ea"/>
              </a:rPr>
              <a:t>할 수 있는</a:t>
            </a:r>
            <a:r>
              <a:rPr lang="en-US" altLang="ko-KR" sz="2600" spc="-100" dirty="0">
                <a:latin typeface="+mn-ea"/>
              </a:rPr>
              <a:t> </a:t>
            </a:r>
            <a:r>
              <a:rPr lang="ko-KR" altLang="en-US" sz="2600" spc="-100" dirty="0">
                <a:latin typeface="+mn-ea"/>
              </a:rPr>
              <a:t>카드 장 수를</a:t>
            </a:r>
            <a:r>
              <a:rPr lang="en-US" altLang="ko-KR" sz="2600" spc="-100" dirty="0">
                <a:latin typeface="+mn-ea"/>
              </a:rPr>
              <a:t> </a:t>
            </a:r>
            <a:r>
              <a:rPr lang="ko-KR" altLang="en-US" sz="2600" spc="-100" dirty="0">
                <a:latin typeface="+mn-ea"/>
              </a:rPr>
              <a:t>뜻함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2600" spc="-100" dirty="0">
                <a:latin typeface="+mn-ea"/>
              </a:rPr>
              <a:t>     3. </a:t>
            </a:r>
            <a:r>
              <a:rPr lang="ko-KR" altLang="en-US" sz="2600" spc="-100" dirty="0">
                <a:latin typeface="+mn-ea"/>
              </a:rPr>
              <a:t>영입하지 않은 카드는 해당 레벨 카드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2600" spc="-100" dirty="0">
                <a:latin typeface="+mn-ea"/>
              </a:rPr>
              <a:t>         </a:t>
            </a:r>
            <a:r>
              <a:rPr lang="ko-KR" altLang="en-US" sz="2600" spc="-100" dirty="0">
                <a:latin typeface="+mn-ea"/>
              </a:rPr>
              <a:t> 보관함의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버림카드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칸</a:t>
            </a:r>
            <a:r>
              <a:rPr lang="ko-KR" altLang="en-US" sz="2600" spc="-100" dirty="0">
                <a:latin typeface="+mn-ea"/>
              </a:rPr>
              <a:t>에  버림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2019300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err="1">
                <a:solidFill>
                  <a:schemeClr val="bg1"/>
                </a:solidFill>
                <a:latin typeface="+mj-ea"/>
                <a:ea typeface="+mj-ea"/>
              </a:rPr>
              <a:t>덱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 구성 단계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E8FA3DB-4380-9036-0D11-3E4F4BB3346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BCE"/>
              </a:clrFrom>
              <a:clrTo>
                <a:srgbClr val="FFFBC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8791" y="1977591"/>
            <a:ext cx="4919084" cy="290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37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5" y="2215357"/>
            <a:ext cx="6582600" cy="3635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4. </a:t>
            </a:r>
            <a:r>
              <a:rPr lang="ko-KR" altLang="en-US" sz="2600" spc="-100" dirty="0">
                <a:latin typeface="+mn-ea"/>
              </a:rPr>
              <a:t>플레이어는 </a:t>
            </a:r>
            <a:r>
              <a:rPr lang="en-US" altLang="ko-KR" sz="2600" spc="-100" dirty="0">
                <a:latin typeface="+mn-ea"/>
              </a:rPr>
              <a:t>&lt;</a:t>
            </a:r>
            <a:r>
              <a:rPr lang="ko-KR" altLang="en-US" sz="2600" spc="-100" dirty="0" err="1">
                <a:latin typeface="+mn-ea"/>
              </a:rPr>
              <a:t>덱</a:t>
            </a:r>
            <a:r>
              <a:rPr lang="ko-KR" altLang="en-US" sz="2600" spc="-100" dirty="0">
                <a:latin typeface="+mn-ea"/>
              </a:rPr>
              <a:t> 구성 단계</a:t>
            </a:r>
            <a:r>
              <a:rPr lang="en-US" altLang="ko-KR" sz="2600" spc="-100" dirty="0">
                <a:latin typeface="+mn-ea"/>
              </a:rPr>
              <a:t>&gt;</a:t>
            </a:r>
            <a:r>
              <a:rPr lang="ko-KR" altLang="en-US" sz="2600" spc="-100" dirty="0">
                <a:latin typeface="+mn-ea"/>
              </a:rPr>
              <a:t>마다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한 번씩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  </a:t>
            </a:r>
            <a:r>
              <a:rPr lang="ko-KR" altLang="en-US" sz="2600" spc="-100" dirty="0">
                <a:latin typeface="+mn-ea"/>
              </a:rPr>
              <a:t>자신이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뽑은 카드를 버리고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spc="-100" dirty="0">
                <a:latin typeface="+mn-ea"/>
              </a:rPr>
              <a:t>버린 만큼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  </a:t>
            </a:r>
            <a:r>
              <a:rPr lang="ko-KR" altLang="en-US" sz="2600" spc="-100" dirty="0">
                <a:latin typeface="+mn-ea"/>
              </a:rPr>
              <a:t>해당 레벨의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새 카드</a:t>
            </a:r>
            <a:r>
              <a:rPr lang="ko-KR" altLang="en-US" sz="2600" spc="-100" dirty="0">
                <a:latin typeface="+mn-ea"/>
              </a:rPr>
              <a:t>를 뽑을 수 있음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5. </a:t>
            </a:r>
            <a:r>
              <a:rPr lang="ko-KR" altLang="en-US" sz="2600" spc="-100" dirty="0">
                <a:latin typeface="+mn-ea"/>
              </a:rPr>
              <a:t>카드를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2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장</a:t>
            </a:r>
            <a:r>
              <a:rPr lang="ko-KR" altLang="en-US" sz="2600" spc="-100" dirty="0">
                <a:latin typeface="+mn-ea"/>
              </a:rPr>
              <a:t> 영입하는 상황에서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첫 번째 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     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카드 영입 전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,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후</a:t>
            </a:r>
            <a:r>
              <a:rPr lang="ko-KR" altLang="en-US" sz="2600" spc="-100" dirty="0">
                <a:latin typeface="+mn-ea"/>
              </a:rPr>
              <a:t>에 뽑은 카드를 버리고 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  </a:t>
            </a:r>
            <a:r>
              <a:rPr lang="ko-KR" altLang="en-US" sz="2600" spc="-100" dirty="0">
                <a:latin typeface="+mn-ea"/>
              </a:rPr>
              <a:t>새 카드를 뽑는 행동을 할 수 있음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2019300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dirty="0" err="1">
                <a:solidFill>
                  <a:schemeClr val="bg1"/>
                </a:solidFill>
                <a:latin typeface="+mj-ea"/>
                <a:ea typeface="+mj-ea"/>
              </a:rPr>
              <a:t>덱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 구성 단계</a:t>
            </a:r>
          </a:p>
        </p:txBody>
      </p:sp>
      <p:pic>
        <p:nvPicPr>
          <p:cNvPr id="3" name="그림 2" descr="텍스트, 스크린샷, 그래픽 디자인, 디자인이(가) 표시된 사진&#10;&#10;자동 생성된 설명">
            <a:extLst>
              <a:ext uri="{FF2B5EF4-FFF2-40B4-BE49-F238E27FC236}">
                <a16:creationId xmlns:a16="http://schemas.microsoft.com/office/drawing/2014/main" id="{630C402F-DD57-4039-96E2-D302CCC63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5" t="12100" r="20625" b="10226"/>
          <a:stretch/>
        </p:blipFill>
        <p:spPr>
          <a:xfrm>
            <a:off x="6816725" y="1636713"/>
            <a:ext cx="5040313" cy="4075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154158-A427-759A-FA60-DE7F735A0ABD}"/>
              </a:ext>
            </a:extLst>
          </p:cNvPr>
          <p:cNvSpPr txBox="1"/>
          <p:nvPr/>
        </p:nvSpPr>
        <p:spPr>
          <a:xfrm>
            <a:off x="5836825" y="868723"/>
            <a:ext cx="24614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spc="0" baseline="0" dirty="0">
                <a:solidFill>
                  <a:srgbClr val="217BA3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첫 번째 영입</a:t>
            </a:r>
          </a:p>
        </p:txBody>
      </p:sp>
      <p:sp>
        <p:nvSpPr>
          <p:cNvPr id="7" name="화살표: 위쪽 6">
            <a:extLst>
              <a:ext uri="{FF2B5EF4-FFF2-40B4-BE49-F238E27FC236}">
                <a16:creationId xmlns:a16="http://schemas.microsoft.com/office/drawing/2014/main" id="{1B8F93E1-DEEB-C237-82DB-A1E313E79101}"/>
              </a:ext>
            </a:extLst>
          </p:cNvPr>
          <p:cNvSpPr/>
          <p:nvPr/>
        </p:nvSpPr>
        <p:spPr>
          <a:xfrm rot="18167539">
            <a:off x="7749273" y="1300957"/>
            <a:ext cx="847725" cy="1106487"/>
          </a:xfrm>
          <a:prstGeom prst="upArrow">
            <a:avLst>
              <a:gd name="adj1" fmla="val 42697"/>
              <a:gd name="adj2" fmla="val 48876"/>
            </a:avLst>
          </a:prstGeom>
          <a:solidFill>
            <a:srgbClr val="7FC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154F0-435E-EFBD-9943-7DE5D233A0D7}"/>
              </a:ext>
            </a:extLst>
          </p:cNvPr>
          <p:cNvSpPr txBox="1"/>
          <p:nvPr/>
        </p:nvSpPr>
        <p:spPr>
          <a:xfrm>
            <a:off x="7226985" y="5435279"/>
            <a:ext cx="42753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spc="0" baseline="0" dirty="0">
                <a:solidFill>
                  <a:srgbClr val="DA5D1C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카드 버리고 새 카드 뽑기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E8B20EAF-4CE4-0C03-D082-1DE8526CD274}"/>
              </a:ext>
            </a:extLst>
          </p:cNvPr>
          <p:cNvSpPr/>
          <p:nvPr/>
        </p:nvSpPr>
        <p:spPr>
          <a:xfrm>
            <a:off x="7067550" y="3068275"/>
            <a:ext cx="4572000" cy="3053894"/>
          </a:xfrm>
          <a:prstGeom prst="roundRect">
            <a:avLst/>
          </a:prstGeom>
          <a:noFill/>
          <a:ln w="76200">
            <a:solidFill>
              <a:srgbClr val="ED64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8950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5" y="2215357"/>
            <a:ext cx="6582600" cy="3635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C.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내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덱에서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카드를 원하는 만큼 제거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(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선택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)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en-US" altLang="ko-KR" sz="2600" spc="-100" dirty="0">
                <a:latin typeface="+mn-ea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 err="1">
                <a:latin typeface="+mn-ea"/>
              </a:rPr>
              <a:t>덱</a:t>
            </a:r>
            <a:r>
              <a:rPr lang="ko-KR" altLang="en-US" sz="2600" spc="-100" dirty="0">
                <a:latin typeface="+mn-ea"/>
              </a:rPr>
              <a:t> 구성 단계 끝에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spc="-100" dirty="0">
                <a:latin typeface="+mn-ea"/>
              </a:rPr>
              <a:t>플레이어는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자기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덱</a:t>
            </a:r>
            <a:r>
              <a:rPr lang="ko-KR" altLang="en-US" sz="2600" spc="-100" dirty="0" err="1">
                <a:latin typeface="+mn-ea"/>
              </a:rPr>
              <a:t>에서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카드를 원하는 만큼 제거</a:t>
            </a:r>
            <a:r>
              <a:rPr lang="ko-KR" altLang="en-US" sz="2600" spc="-100" dirty="0">
                <a:latin typeface="+mn-ea"/>
              </a:rPr>
              <a:t>할 수 있음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제거된 카드 중 각 레벨</a:t>
            </a:r>
            <a:r>
              <a:rPr lang="en-US" altLang="ko-KR" sz="2600" spc="-100" dirty="0">
                <a:latin typeface="+mn-ea"/>
              </a:rPr>
              <a:t>(A, B, C) </a:t>
            </a:r>
            <a:r>
              <a:rPr lang="ko-KR" altLang="en-US" sz="2600" spc="-100" dirty="0">
                <a:latin typeface="+mn-ea"/>
              </a:rPr>
              <a:t>카드는 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카드 보관함 </a:t>
            </a:r>
            <a:r>
              <a:rPr lang="ko-KR" altLang="en-US" sz="2600" spc="-100" dirty="0" err="1">
                <a:latin typeface="+mn-ea"/>
              </a:rPr>
              <a:t>버림카드</a:t>
            </a:r>
            <a:r>
              <a:rPr lang="ko-KR" altLang="en-US" sz="2600" spc="-100" dirty="0">
                <a:latin typeface="+mn-ea"/>
              </a:rPr>
              <a:t> 칸에 넣고</a:t>
            </a:r>
            <a:r>
              <a:rPr lang="en-US" altLang="ko-KR" sz="2600" spc="-100" dirty="0">
                <a:latin typeface="+mn-ea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시작 </a:t>
            </a:r>
            <a:r>
              <a:rPr lang="ko-KR" altLang="en-US" sz="2600" spc="-100" dirty="0" err="1">
                <a:latin typeface="+mn-ea"/>
              </a:rPr>
              <a:t>덱</a:t>
            </a:r>
            <a:r>
              <a:rPr lang="ko-KR" altLang="en-US" sz="2600" spc="-100" dirty="0">
                <a:latin typeface="+mn-ea"/>
              </a:rPr>
              <a:t> 카드</a:t>
            </a:r>
            <a:r>
              <a:rPr lang="en-US" altLang="ko-KR" sz="2600" spc="-100" dirty="0">
                <a:latin typeface="+mn-ea"/>
              </a:rPr>
              <a:t>(S)</a:t>
            </a:r>
            <a:r>
              <a:rPr lang="ko-KR" altLang="en-US" sz="2600" spc="-100" dirty="0">
                <a:latin typeface="+mn-ea"/>
              </a:rPr>
              <a:t>는 게임 상자에 넣음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2019300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err="1">
                <a:solidFill>
                  <a:schemeClr val="bg1"/>
                </a:solidFill>
                <a:latin typeface="+mj-ea"/>
                <a:ea typeface="+mj-ea"/>
              </a:rPr>
              <a:t>덱</a:t>
            </a:r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 구성 단계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3263B4C-F3EF-F73E-8632-F653C5A94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950" y="1476375"/>
            <a:ext cx="5430088" cy="421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71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643DC-B0FD-1C82-533A-60BCCE0BEBE1}"/>
              </a:ext>
            </a:extLst>
          </p:cNvPr>
          <p:cNvSpPr txBox="1"/>
          <p:nvPr/>
        </p:nvSpPr>
        <p:spPr>
          <a:xfrm>
            <a:off x="234124" y="1611566"/>
            <a:ext cx="6763575" cy="4095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1.  ‘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오토 배틀러</a:t>
            </a:r>
            <a:r>
              <a:rPr lang="en-US" altLang="ko-KR" sz="2600" spc="-100" dirty="0">
                <a:latin typeface="+mn-ea"/>
                <a:ea typeface="+mn-ea"/>
              </a:rPr>
              <a:t>’ </a:t>
            </a:r>
            <a:r>
              <a:rPr lang="ko-KR" altLang="en-US" sz="2600" spc="-100" dirty="0">
                <a:latin typeface="+mn-ea"/>
                <a:ea typeface="+mn-ea"/>
              </a:rPr>
              <a:t>장르를 보드게임으로 구현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2.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카드</a:t>
            </a:r>
            <a:r>
              <a:rPr lang="ko-KR" altLang="en-US" sz="2600" spc="-100" dirty="0">
                <a:latin typeface="+mn-ea"/>
              </a:rPr>
              <a:t>를 받거나 제거해 자신만의 </a:t>
            </a:r>
            <a:r>
              <a:rPr lang="ko-KR" altLang="en-US" sz="2600" spc="-100" dirty="0" err="1">
                <a:latin typeface="+mn-ea"/>
              </a:rPr>
              <a:t>덱을</a:t>
            </a:r>
            <a:r>
              <a:rPr lang="ko-KR" altLang="en-US" sz="2600" spc="-100" dirty="0">
                <a:latin typeface="+mn-ea"/>
              </a:rPr>
              <a:t> 만드는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 err="1">
                <a:latin typeface="+mn-ea"/>
              </a:rPr>
              <a:t>덱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구성 단계</a:t>
            </a:r>
            <a:r>
              <a:rPr lang="ko-KR" altLang="en-US" sz="2600" spc="-100" dirty="0">
                <a:latin typeface="+mn-ea"/>
              </a:rPr>
              <a:t>와 </a:t>
            </a:r>
            <a:r>
              <a:rPr lang="en-US" altLang="ko-KR" sz="2600" spc="-100" dirty="0">
                <a:latin typeface="+mn-ea"/>
              </a:rPr>
              <a:t>1:1</a:t>
            </a:r>
            <a:r>
              <a:rPr lang="ko-KR" altLang="en-US" sz="2600" spc="-100" dirty="0">
                <a:latin typeface="+mn-ea"/>
              </a:rPr>
              <a:t>로</a:t>
            </a:r>
            <a:r>
              <a:rPr lang="en-US" altLang="ko-KR" sz="2600" spc="-100" dirty="0">
                <a:latin typeface="+mn-ea"/>
              </a:rPr>
              <a:t> </a:t>
            </a:r>
            <a:r>
              <a:rPr lang="ko-KR" altLang="en-US" sz="2600" spc="-100" dirty="0">
                <a:latin typeface="+mn-ea"/>
              </a:rPr>
              <a:t>대결하는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대결 단계</a:t>
            </a:r>
            <a:r>
              <a:rPr lang="ko-KR" altLang="en-US" sz="2600" spc="-100" dirty="0">
                <a:latin typeface="+mn-ea"/>
              </a:rPr>
              <a:t>로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8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명</a:t>
            </a:r>
            <a:r>
              <a:rPr lang="ko-KR" altLang="en-US" sz="2600" spc="-100" dirty="0">
                <a:latin typeface="+mn-ea"/>
              </a:rPr>
              <a:t>까지 동시에 진행되는 라운드 대결 게임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3. </a:t>
            </a:r>
            <a:r>
              <a:rPr lang="ko-KR" altLang="en-US" sz="2600" spc="-100" dirty="0">
                <a:latin typeface="+mn-ea"/>
              </a:rPr>
              <a:t>프랑스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황금의 에이스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ko-KR" altLang="en-US" sz="2600" spc="-100" dirty="0" err="1">
                <a:latin typeface="+mn-ea"/>
              </a:rPr>
              <a:t>중급자</a:t>
            </a:r>
            <a:r>
              <a:rPr lang="en-US" altLang="ko-KR" sz="2600" spc="-100" dirty="0">
                <a:latin typeface="+mn-ea"/>
              </a:rPr>
              <a:t> </a:t>
            </a:r>
            <a:r>
              <a:rPr lang="ko-KR" altLang="en-US" sz="2600" spc="-100" dirty="0">
                <a:latin typeface="+mn-ea"/>
              </a:rPr>
              <a:t>게임 부문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spc="-100" dirty="0">
                <a:latin typeface="+mn-ea"/>
              </a:rPr>
              <a:t>독일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    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올해의 게임상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숙련자</a:t>
            </a:r>
            <a:r>
              <a:rPr lang="ko-KR" altLang="en-US" sz="2600" spc="-100" dirty="0">
                <a:latin typeface="+mn-ea"/>
              </a:rPr>
              <a:t> 게임상</a:t>
            </a:r>
            <a:r>
              <a:rPr lang="en-US" altLang="ko-KR" sz="2600" spc="-100" dirty="0">
                <a:latin typeface="+mn-ea"/>
              </a:rPr>
              <a:t>(KDJ)</a:t>
            </a:r>
            <a:r>
              <a:rPr lang="ko-KR" altLang="en-US" sz="2600" spc="-100" dirty="0">
                <a:latin typeface="+mn-ea"/>
              </a:rPr>
              <a:t>을 수상</a:t>
            </a:r>
            <a:endParaRPr lang="en-US" altLang="ko-KR" sz="2600" spc="-100" dirty="0">
              <a:latin typeface="+mn-ea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6ABD8807-A4B2-A271-C118-2A8B702BA2B8}"/>
              </a:ext>
            </a:extLst>
          </p:cNvPr>
          <p:cNvGrpSpPr/>
          <p:nvPr/>
        </p:nvGrpSpPr>
        <p:grpSpPr>
          <a:xfrm>
            <a:off x="9348454" y="571359"/>
            <a:ext cx="1098764" cy="1314591"/>
            <a:chOff x="9520026" y="571359"/>
            <a:chExt cx="1098764" cy="1314591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31EEE3A4-F515-F749-C46E-4DEB503CA0C3}"/>
                </a:ext>
              </a:extLst>
            </p:cNvPr>
            <p:cNvGrpSpPr/>
            <p:nvPr/>
          </p:nvGrpSpPr>
          <p:grpSpPr>
            <a:xfrm>
              <a:off x="9520026" y="571359"/>
              <a:ext cx="1098764" cy="1314591"/>
              <a:chOff x="9509893" y="552311"/>
              <a:chExt cx="1098764" cy="1405485"/>
            </a:xfrm>
          </p:grpSpPr>
          <p:sp>
            <p:nvSpPr>
              <p:cNvPr id="6" name="사각형: 둥근 모서리 5">
                <a:extLst>
                  <a:ext uri="{FF2B5EF4-FFF2-40B4-BE49-F238E27FC236}">
                    <a16:creationId xmlns:a16="http://schemas.microsoft.com/office/drawing/2014/main" id="{50FAC86F-7756-E19E-1115-2137F1289CDE}"/>
                  </a:ext>
                </a:extLst>
              </p:cNvPr>
              <p:cNvSpPr/>
              <p:nvPr/>
            </p:nvSpPr>
            <p:spPr>
              <a:xfrm>
                <a:off x="9509893" y="552311"/>
                <a:ext cx="1098764" cy="140548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" name="자유형: 도형 6">
                <a:extLst>
                  <a:ext uri="{FF2B5EF4-FFF2-40B4-BE49-F238E27FC236}">
                    <a16:creationId xmlns:a16="http://schemas.microsoft.com/office/drawing/2014/main" id="{13CBEBC3-6252-6684-B90B-5E0E64C4A453}"/>
                  </a:ext>
                </a:extLst>
              </p:cNvPr>
              <p:cNvSpPr/>
              <p:nvPr/>
            </p:nvSpPr>
            <p:spPr>
              <a:xfrm>
                <a:off x="9509893" y="1650593"/>
                <a:ext cx="1098764" cy="307203"/>
              </a:xfrm>
              <a:custGeom>
                <a:avLst/>
                <a:gdLst>
                  <a:gd name="connsiteX0" fmla="*/ 0 w 1098764"/>
                  <a:gd name="connsiteY0" fmla="*/ 0 h 307203"/>
                  <a:gd name="connsiteX1" fmla="*/ 1098764 w 1098764"/>
                  <a:gd name="connsiteY1" fmla="*/ 0 h 307203"/>
                  <a:gd name="connsiteX2" fmla="*/ 1098764 w 1098764"/>
                  <a:gd name="connsiteY2" fmla="*/ 124072 h 307203"/>
                  <a:gd name="connsiteX3" fmla="*/ 915633 w 1098764"/>
                  <a:gd name="connsiteY3" fmla="*/ 307203 h 307203"/>
                  <a:gd name="connsiteX4" fmla="*/ 183131 w 1098764"/>
                  <a:gd name="connsiteY4" fmla="*/ 307203 h 307203"/>
                  <a:gd name="connsiteX5" fmla="*/ 0 w 1098764"/>
                  <a:gd name="connsiteY5" fmla="*/ 124072 h 307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764" h="307203">
                    <a:moveTo>
                      <a:pt x="0" y="0"/>
                    </a:moveTo>
                    <a:lnTo>
                      <a:pt x="1098764" y="0"/>
                    </a:lnTo>
                    <a:lnTo>
                      <a:pt x="1098764" y="124072"/>
                    </a:lnTo>
                    <a:cubicBezTo>
                      <a:pt x="1098764" y="225212"/>
                      <a:pt x="1016773" y="307203"/>
                      <a:pt x="915633" y="307203"/>
                    </a:cubicBezTo>
                    <a:lnTo>
                      <a:pt x="183131" y="307203"/>
                    </a:lnTo>
                    <a:cubicBezTo>
                      <a:pt x="81991" y="307203"/>
                      <a:pt x="0" y="225212"/>
                      <a:pt x="0" y="124072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E475C5-BC7C-F893-7A8C-D48350B03607}"/>
                  </a:ext>
                </a:extLst>
              </p:cNvPr>
              <p:cNvSpPr txBox="1"/>
              <p:nvPr/>
            </p:nvSpPr>
            <p:spPr>
              <a:xfrm>
                <a:off x="9509893" y="1680405"/>
                <a:ext cx="1098764" cy="2632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sz="16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1~8</a:t>
                </a:r>
                <a:r>
                  <a:rPr lang="ko-KR" altLang="en-US" sz="12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 명</a:t>
                </a:r>
                <a:endParaRPr lang="en-US" altLang="ko-KR" sz="1200" b="1" spc="-1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849BF64D-44A4-4465-07F6-5736EAF89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94101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743" y="692046"/>
              <a:ext cx="793329" cy="793329"/>
            </a:xfrm>
            <a:prstGeom prst="rect">
              <a:avLst/>
            </a:prstGeom>
          </p:spPr>
        </p:pic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E1CE34D6-A725-1B1F-91C5-EA2FCF142FAE}"/>
              </a:ext>
            </a:extLst>
          </p:cNvPr>
          <p:cNvGrpSpPr/>
          <p:nvPr/>
        </p:nvGrpSpPr>
        <p:grpSpPr>
          <a:xfrm>
            <a:off x="10739226" y="571359"/>
            <a:ext cx="1098764" cy="1314591"/>
            <a:chOff x="10739226" y="571359"/>
            <a:chExt cx="1098764" cy="1314591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A1F48C1D-A1DC-96DD-329C-DBEE6B13FD7E}"/>
                </a:ext>
              </a:extLst>
            </p:cNvPr>
            <p:cNvGrpSpPr/>
            <p:nvPr/>
          </p:nvGrpSpPr>
          <p:grpSpPr>
            <a:xfrm>
              <a:off x="10739226" y="571359"/>
              <a:ext cx="1098764" cy="1314591"/>
              <a:chOff x="9509893" y="552311"/>
              <a:chExt cx="1098764" cy="1405485"/>
            </a:xfrm>
          </p:grpSpPr>
          <p:sp>
            <p:nvSpPr>
              <p:cNvPr id="14" name="사각형: 둥근 모서리 13">
                <a:extLst>
                  <a:ext uri="{FF2B5EF4-FFF2-40B4-BE49-F238E27FC236}">
                    <a16:creationId xmlns:a16="http://schemas.microsoft.com/office/drawing/2014/main" id="{4796EC73-FF51-85A9-09D9-B164064C00D9}"/>
                  </a:ext>
                </a:extLst>
              </p:cNvPr>
              <p:cNvSpPr/>
              <p:nvPr/>
            </p:nvSpPr>
            <p:spPr>
              <a:xfrm>
                <a:off x="9509893" y="552311"/>
                <a:ext cx="1098764" cy="140548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CD5EA72C-9944-B79C-BC53-D7472D5C0F85}"/>
                  </a:ext>
                </a:extLst>
              </p:cNvPr>
              <p:cNvSpPr/>
              <p:nvPr/>
            </p:nvSpPr>
            <p:spPr>
              <a:xfrm>
                <a:off x="9509893" y="1650593"/>
                <a:ext cx="1098764" cy="307203"/>
              </a:xfrm>
              <a:custGeom>
                <a:avLst/>
                <a:gdLst>
                  <a:gd name="connsiteX0" fmla="*/ 0 w 1098764"/>
                  <a:gd name="connsiteY0" fmla="*/ 0 h 307203"/>
                  <a:gd name="connsiteX1" fmla="*/ 1098764 w 1098764"/>
                  <a:gd name="connsiteY1" fmla="*/ 0 h 307203"/>
                  <a:gd name="connsiteX2" fmla="*/ 1098764 w 1098764"/>
                  <a:gd name="connsiteY2" fmla="*/ 124072 h 307203"/>
                  <a:gd name="connsiteX3" fmla="*/ 915633 w 1098764"/>
                  <a:gd name="connsiteY3" fmla="*/ 307203 h 307203"/>
                  <a:gd name="connsiteX4" fmla="*/ 183131 w 1098764"/>
                  <a:gd name="connsiteY4" fmla="*/ 307203 h 307203"/>
                  <a:gd name="connsiteX5" fmla="*/ 0 w 1098764"/>
                  <a:gd name="connsiteY5" fmla="*/ 124072 h 307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764" h="307203">
                    <a:moveTo>
                      <a:pt x="0" y="0"/>
                    </a:moveTo>
                    <a:lnTo>
                      <a:pt x="1098764" y="0"/>
                    </a:lnTo>
                    <a:lnTo>
                      <a:pt x="1098764" y="124072"/>
                    </a:lnTo>
                    <a:cubicBezTo>
                      <a:pt x="1098764" y="225212"/>
                      <a:pt x="1016773" y="307203"/>
                      <a:pt x="915633" y="307203"/>
                    </a:cubicBezTo>
                    <a:lnTo>
                      <a:pt x="183131" y="307203"/>
                    </a:lnTo>
                    <a:cubicBezTo>
                      <a:pt x="81991" y="307203"/>
                      <a:pt x="0" y="225212"/>
                      <a:pt x="0" y="124072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330F97-296C-5B03-A77B-731E61F48B61}"/>
                  </a:ext>
                </a:extLst>
              </p:cNvPr>
              <p:cNvSpPr txBox="1"/>
              <p:nvPr/>
            </p:nvSpPr>
            <p:spPr>
              <a:xfrm>
                <a:off x="9509893" y="1680405"/>
                <a:ext cx="1098764" cy="2632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sz="16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45</a:t>
                </a:r>
                <a:r>
                  <a:rPr lang="ko-KR" altLang="en-US" sz="12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 분</a:t>
                </a:r>
                <a:endParaRPr lang="en-US" altLang="ko-KR" sz="1200" b="1" spc="-1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AD92BF9C-F071-7BEA-75F0-638AE0FCD61C}"/>
                </a:ext>
              </a:extLst>
            </p:cNvPr>
            <p:cNvGrpSpPr/>
            <p:nvPr/>
          </p:nvGrpSpPr>
          <p:grpSpPr>
            <a:xfrm>
              <a:off x="10854177" y="692046"/>
              <a:ext cx="879038" cy="793329"/>
              <a:chOff x="10892277" y="727286"/>
              <a:chExt cx="879038" cy="793329"/>
            </a:xfrm>
          </p:grpSpPr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6EF46924-B806-42BE-6CF9-2E84DE6E27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941016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92277" y="727286"/>
                <a:ext cx="793329" cy="793329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E7F89FE-38B6-3FF5-8BE2-BA96D1CF0732}"/>
                  </a:ext>
                </a:extLst>
              </p:cNvPr>
              <p:cNvSpPr txBox="1"/>
              <p:nvPr/>
            </p:nvSpPr>
            <p:spPr>
              <a:xfrm>
                <a:off x="11360150" y="1120512"/>
                <a:ext cx="41116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sz="2400" spc="-150" dirty="0">
                    <a:latin typeface="나눔스퀘어 네오 Heavy" panose="00000A00000000000000" pitchFamily="2" charset="-127"/>
                    <a:ea typeface="나눔스퀘어 네오 Heavy" panose="00000A00000000000000" pitchFamily="2" charset="-127"/>
                  </a:rPr>
                  <a:t>45</a:t>
                </a:r>
                <a:endParaRPr lang="ko-KR" altLang="en-US" sz="2400" spc="-150" dirty="0">
                  <a:latin typeface="나눔스퀘어 네오 Heavy" panose="00000A00000000000000" pitchFamily="2" charset="-127"/>
                  <a:ea typeface="나눔스퀘어 네오 Heavy" panose="00000A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D5B39492-6EED-3C2B-5255-EBF98406A1AB}"/>
              </a:ext>
            </a:extLst>
          </p:cNvPr>
          <p:cNvGrpSpPr/>
          <p:nvPr/>
        </p:nvGrpSpPr>
        <p:grpSpPr>
          <a:xfrm>
            <a:off x="7957682" y="571359"/>
            <a:ext cx="1098764" cy="1314591"/>
            <a:chOff x="8305119" y="571359"/>
            <a:chExt cx="1098764" cy="1314591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351C12A3-3525-81EA-EFD5-EAFEAB913799}"/>
                </a:ext>
              </a:extLst>
            </p:cNvPr>
            <p:cNvGrpSpPr/>
            <p:nvPr/>
          </p:nvGrpSpPr>
          <p:grpSpPr>
            <a:xfrm>
              <a:off x="8305119" y="571359"/>
              <a:ext cx="1098764" cy="1314591"/>
              <a:chOff x="9509893" y="552311"/>
              <a:chExt cx="1098764" cy="1405485"/>
            </a:xfrm>
          </p:grpSpPr>
          <p:sp>
            <p:nvSpPr>
              <p:cNvPr id="20" name="사각형: 둥근 모서리 19">
                <a:extLst>
                  <a:ext uri="{FF2B5EF4-FFF2-40B4-BE49-F238E27FC236}">
                    <a16:creationId xmlns:a16="http://schemas.microsoft.com/office/drawing/2014/main" id="{77D5DFC2-4257-A9E3-8DEF-6E539BF05ED0}"/>
                  </a:ext>
                </a:extLst>
              </p:cNvPr>
              <p:cNvSpPr/>
              <p:nvPr/>
            </p:nvSpPr>
            <p:spPr>
              <a:xfrm>
                <a:off x="9509893" y="552311"/>
                <a:ext cx="1098764" cy="140548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F2B6FB40-D3E2-B532-B499-253641435DAF}"/>
                  </a:ext>
                </a:extLst>
              </p:cNvPr>
              <p:cNvSpPr/>
              <p:nvPr/>
            </p:nvSpPr>
            <p:spPr>
              <a:xfrm>
                <a:off x="9509893" y="1650593"/>
                <a:ext cx="1098764" cy="307203"/>
              </a:xfrm>
              <a:custGeom>
                <a:avLst/>
                <a:gdLst>
                  <a:gd name="connsiteX0" fmla="*/ 0 w 1098764"/>
                  <a:gd name="connsiteY0" fmla="*/ 0 h 307203"/>
                  <a:gd name="connsiteX1" fmla="*/ 1098764 w 1098764"/>
                  <a:gd name="connsiteY1" fmla="*/ 0 h 307203"/>
                  <a:gd name="connsiteX2" fmla="*/ 1098764 w 1098764"/>
                  <a:gd name="connsiteY2" fmla="*/ 124072 h 307203"/>
                  <a:gd name="connsiteX3" fmla="*/ 915633 w 1098764"/>
                  <a:gd name="connsiteY3" fmla="*/ 307203 h 307203"/>
                  <a:gd name="connsiteX4" fmla="*/ 183131 w 1098764"/>
                  <a:gd name="connsiteY4" fmla="*/ 307203 h 307203"/>
                  <a:gd name="connsiteX5" fmla="*/ 0 w 1098764"/>
                  <a:gd name="connsiteY5" fmla="*/ 124072 h 307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764" h="307203">
                    <a:moveTo>
                      <a:pt x="0" y="0"/>
                    </a:moveTo>
                    <a:lnTo>
                      <a:pt x="1098764" y="0"/>
                    </a:lnTo>
                    <a:lnTo>
                      <a:pt x="1098764" y="124072"/>
                    </a:lnTo>
                    <a:cubicBezTo>
                      <a:pt x="1098764" y="225212"/>
                      <a:pt x="1016773" y="307203"/>
                      <a:pt x="915633" y="307203"/>
                    </a:cubicBezTo>
                    <a:lnTo>
                      <a:pt x="183131" y="307203"/>
                    </a:lnTo>
                    <a:cubicBezTo>
                      <a:pt x="81991" y="307203"/>
                      <a:pt x="0" y="225212"/>
                      <a:pt x="0" y="124072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E48BA57-412D-A4E0-12D0-A592FD99842A}"/>
                  </a:ext>
                </a:extLst>
              </p:cNvPr>
              <p:cNvSpPr txBox="1"/>
              <p:nvPr/>
            </p:nvSpPr>
            <p:spPr>
              <a:xfrm>
                <a:off x="9509893" y="1680405"/>
                <a:ext cx="1098764" cy="2632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ko-KR" altLang="en-US" sz="12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만 </a:t>
                </a:r>
                <a:r>
                  <a:rPr lang="en-US" altLang="ko-KR" sz="16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8</a:t>
                </a:r>
                <a:r>
                  <a:rPr lang="ko-KR" altLang="en-US" sz="16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세</a:t>
                </a:r>
                <a:r>
                  <a:rPr lang="ko-KR" altLang="en-US" sz="1200" spc="-100" dirty="0">
                    <a:solidFill>
                      <a:schemeClr val="bg1"/>
                    </a:solidFill>
                    <a:latin typeface="+mj-ea"/>
                    <a:ea typeface="+mj-ea"/>
                  </a:rPr>
                  <a:t> 이상</a:t>
                </a:r>
                <a:endParaRPr lang="en-US" altLang="ko-KR" sz="1200" b="1" spc="-1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FFC1B2-AA16-0A43-8703-508570731A9D}"/>
                </a:ext>
              </a:extLst>
            </p:cNvPr>
            <p:cNvSpPr txBox="1"/>
            <p:nvPr/>
          </p:nvSpPr>
          <p:spPr>
            <a:xfrm>
              <a:off x="8331319" y="780935"/>
              <a:ext cx="1046364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4000" spc="-150" dirty="0"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8+</a:t>
              </a:r>
              <a:endParaRPr lang="ko-KR" altLang="en-US" sz="4000" spc="-15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</p:grpSp>
      <p:pic>
        <p:nvPicPr>
          <p:cNvPr id="24" name="그림 23" descr="장난감, 만화 영화이(가) 표시된 사진&#10;&#10;자동 생성된 설명">
            <a:extLst>
              <a:ext uri="{FF2B5EF4-FFF2-40B4-BE49-F238E27FC236}">
                <a16:creationId xmlns:a16="http://schemas.microsoft.com/office/drawing/2014/main" id="{DB24534D-CB7F-87E8-7D8A-2244347DAE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" t="4436" r="9572" b="4779"/>
          <a:stretch/>
        </p:blipFill>
        <p:spPr>
          <a:xfrm>
            <a:off x="7407197" y="2512630"/>
            <a:ext cx="4449841" cy="33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97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5" y="2215357"/>
            <a:ext cx="6582600" cy="3415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ko-KR" altLang="en-US" sz="2600" spc="-100" dirty="0">
                <a:latin typeface="+mn-ea"/>
              </a:rPr>
              <a:t>대결 단계는 나와 상대만 </a:t>
            </a:r>
            <a:r>
              <a:rPr lang="en-US" altLang="ko-KR" sz="2600" spc="-100" dirty="0">
                <a:latin typeface="+mn-ea"/>
              </a:rPr>
              <a:t>1:1</a:t>
            </a:r>
            <a:r>
              <a:rPr lang="ko-KR" altLang="en-US" sz="2600" spc="-100" dirty="0">
                <a:latin typeface="+mn-ea"/>
              </a:rPr>
              <a:t>로 진행</a:t>
            </a:r>
            <a:r>
              <a:rPr lang="en-US" altLang="ko-KR" sz="2600" spc="-100" dirty="0">
                <a:latin typeface="+mn-ea"/>
              </a:rPr>
              <a:t>,</a:t>
            </a:r>
          </a:p>
          <a:p>
            <a:pPr algn="just">
              <a:lnSpc>
                <a:spcPct val="170000"/>
              </a:lnSpc>
            </a:pPr>
            <a:r>
              <a:rPr lang="ko-KR" altLang="en-US" sz="2600" spc="-100" dirty="0">
                <a:latin typeface="+mn-ea"/>
              </a:rPr>
              <a:t>나머지 플레이어들은 각자 별도로 대결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A.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각자 자기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덱을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섞고 대결 시작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en-US" altLang="ko-KR" sz="2600" spc="-100" dirty="0">
                <a:latin typeface="+mn-ea"/>
              </a:rPr>
              <a:t>:</a:t>
            </a: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     *</a:t>
            </a:r>
            <a:r>
              <a:rPr lang="ko-KR" altLang="en-US" sz="2600" spc="-100" dirty="0">
                <a:latin typeface="+mn-ea"/>
              </a:rPr>
              <a:t>중요</a:t>
            </a:r>
            <a:r>
              <a:rPr lang="en-US" altLang="ko-KR" sz="2600" spc="-100" dirty="0">
                <a:latin typeface="+mn-ea"/>
              </a:rPr>
              <a:t>! </a:t>
            </a:r>
            <a:r>
              <a:rPr lang="ko-KR" altLang="en-US" sz="2600" spc="-100" dirty="0">
                <a:latin typeface="+mn-ea"/>
              </a:rPr>
              <a:t>대결 단계 동안</a:t>
            </a:r>
            <a:r>
              <a:rPr lang="en-US" altLang="ko-KR" sz="2600" spc="-100" dirty="0">
                <a:latin typeface="+mn-ea"/>
              </a:rPr>
              <a:t>, (</a:t>
            </a:r>
            <a:r>
              <a:rPr lang="ko-KR" altLang="en-US" sz="2600" spc="-100" dirty="0">
                <a:latin typeface="+mn-ea"/>
              </a:rPr>
              <a:t>특정 카드 효과 제외</a:t>
            </a:r>
            <a:r>
              <a:rPr lang="en-US" altLang="ko-KR" sz="2600" spc="-100" dirty="0">
                <a:latin typeface="+mn-ea"/>
              </a:rPr>
              <a:t>)</a:t>
            </a:r>
          </a:p>
          <a:p>
            <a:pPr algn="just">
              <a:lnSpc>
                <a:spcPct val="170000"/>
              </a:lnSpc>
            </a:pPr>
            <a:r>
              <a:rPr lang="en-US" altLang="ko-KR" sz="2600" spc="-100" dirty="0">
                <a:latin typeface="+mn-ea"/>
              </a:rPr>
              <a:t>      </a:t>
            </a:r>
            <a:r>
              <a:rPr lang="ko-KR" altLang="en-US" sz="2600" spc="-100" dirty="0">
                <a:latin typeface="+mn-ea"/>
              </a:rPr>
              <a:t>내 </a:t>
            </a:r>
            <a:r>
              <a:rPr lang="ko-KR" altLang="en-US" sz="2600" spc="-100" dirty="0" err="1">
                <a:latin typeface="+mn-ea"/>
              </a:rPr>
              <a:t>덱</a:t>
            </a:r>
            <a:r>
              <a:rPr lang="en-US" altLang="ko-KR" sz="2600" spc="-100" dirty="0">
                <a:latin typeface="+mn-ea"/>
              </a:rPr>
              <a:t>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카드</a:t>
            </a:r>
            <a:r>
              <a:rPr lang="ko-KR" altLang="en-US" sz="2600" spc="-100" dirty="0">
                <a:latin typeface="+mn-ea"/>
              </a:rPr>
              <a:t>를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보거나 순서</a:t>
            </a:r>
            <a:r>
              <a:rPr lang="ko-KR" altLang="en-US" sz="2600" spc="-100" dirty="0">
                <a:latin typeface="+mn-ea"/>
              </a:rPr>
              <a:t>를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변경</a:t>
            </a:r>
            <a:r>
              <a:rPr lang="ko-KR" altLang="en-US" sz="2600" spc="-100" dirty="0">
                <a:latin typeface="+mn-ea"/>
              </a:rPr>
              <a:t>할 수 없음</a:t>
            </a:r>
            <a:r>
              <a:rPr lang="en-US" altLang="ko-KR" sz="2600" spc="-100" dirty="0">
                <a:latin typeface="+mn-ea"/>
              </a:rPr>
              <a:t>!</a:t>
            </a:r>
            <a:endParaRPr lang="ko-KR" altLang="en-US" sz="2600" spc="-100" dirty="0">
              <a:latin typeface="+mn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1543050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대결 단계</a:t>
            </a:r>
          </a:p>
        </p:txBody>
      </p:sp>
      <p:pic>
        <p:nvPicPr>
          <p:cNvPr id="14" name="그림 13" descr="스크린샷, 만화 영화이(가) 표시된 사진&#10;&#10;자동 생성된 설명">
            <a:extLst>
              <a:ext uri="{FF2B5EF4-FFF2-40B4-BE49-F238E27FC236}">
                <a16:creationId xmlns:a16="http://schemas.microsoft.com/office/drawing/2014/main" id="{E3AD1756-EA3C-5FE4-54CF-5AA3E809A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97" y="1844675"/>
            <a:ext cx="6063141" cy="194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77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>
            <a:extLst>
              <a:ext uri="{FF2B5EF4-FFF2-40B4-BE49-F238E27FC236}">
                <a16:creationId xmlns:a16="http://schemas.microsoft.com/office/drawing/2014/main" id="{99540985-91E5-A7B0-42D0-C8AA77DEA0D5}"/>
              </a:ext>
            </a:extLst>
          </p:cNvPr>
          <p:cNvGrpSpPr/>
          <p:nvPr/>
        </p:nvGrpSpPr>
        <p:grpSpPr>
          <a:xfrm>
            <a:off x="10476143" y="549275"/>
            <a:ext cx="1379692" cy="1924050"/>
            <a:chOff x="7944596" y="100437"/>
            <a:chExt cx="1379692" cy="1924050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4C49B8A8-36BA-123A-91C1-F959189E3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-467"/>
            <a:stretch/>
          </p:blipFill>
          <p:spPr>
            <a:xfrm>
              <a:off x="7944596" y="100437"/>
              <a:ext cx="1379692" cy="1924050"/>
            </a:xfrm>
            <a:prstGeom prst="roundRect">
              <a:avLst>
                <a:gd name="adj" fmla="val 7533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052AFCF2-5619-B2CB-AD2D-82520007BC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2576"/>
            <a:stretch/>
          </p:blipFill>
          <p:spPr>
            <a:xfrm>
              <a:off x="8028672" y="198888"/>
              <a:ext cx="933894" cy="1728377"/>
            </a:xfrm>
            <a:prstGeom prst="roundRect">
              <a:avLst>
                <a:gd name="adj" fmla="val 1038"/>
              </a:avLst>
            </a:prstGeom>
            <a:ln w="215900">
              <a:noFill/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5" y="2215357"/>
            <a:ext cx="6582600" cy="3635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A.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각자 자기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덱을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섞고 대결 시작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en-US" altLang="ko-KR" sz="2600" spc="-100" dirty="0">
                <a:latin typeface="+mn-ea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1.  </a:t>
            </a:r>
            <a:r>
              <a:rPr lang="ko-KR" altLang="en-US" sz="2600" spc="-100" dirty="0">
                <a:latin typeface="+mn-ea"/>
              </a:rPr>
              <a:t>동전 던지기처럼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깃발 토큰</a:t>
            </a:r>
            <a:r>
              <a:rPr lang="ko-KR" altLang="en-US" sz="2600" spc="-100" dirty="0">
                <a:latin typeface="+mn-ea"/>
              </a:rPr>
              <a:t>을 던져서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</a:t>
            </a:r>
            <a:r>
              <a:rPr lang="ko-KR" altLang="en-US" sz="2600" spc="-100" dirty="0">
                <a:latin typeface="+mn-ea"/>
              </a:rPr>
              <a:t>  깃발 색깔로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선후공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결정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(</a:t>
            </a:r>
            <a:r>
              <a:rPr lang="ko-KR" altLang="en-US" sz="2600" spc="-100" dirty="0">
                <a:latin typeface="+mn-ea"/>
              </a:rPr>
              <a:t>두 번째 라운드부터는 더 높은 라운드 번호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</a:t>
            </a:r>
            <a:r>
              <a:rPr lang="ko-KR" altLang="en-US" sz="2600" spc="-100" dirty="0">
                <a:latin typeface="+mn-ea"/>
              </a:rPr>
              <a:t>트로피를 보유한 플레이어가 선공</a:t>
            </a:r>
            <a:r>
              <a:rPr lang="en-US" altLang="ko-KR" sz="2600" spc="-100" dirty="0">
                <a:latin typeface="+mn-ea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</a:t>
            </a:r>
            <a:r>
              <a:rPr lang="ko-KR" altLang="en-US" sz="2600" spc="-100" dirty="0">
                <a:latin typeface="+mn-ea"/>
              </a:rPr>
              <a:t>동점 시 깃발 토큰 던지기로 결정</a:t>
            </a:r>
            <a:r>
              <a:rPr lang="en-US" altLang="ko-KR" sz="2600" spc="-100" dirty="0">
                <a:latin typeface="+mn-ea"/>
              </a:rPr>
              <a:t>)</a:t>
            </a:r>
            <a:endParaRPr lang="ko-KR" altLang="en-US" sz="2600" spc="-100" dirty="0">
              <a:latin typeface="+mn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1543050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대결 단계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69C2212-FD7F-AA5D-6552-7776AB763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700" y="2071687"/>
            <a:ext cx="4152899" cy="171706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84C53A4-FF4E-9EE5-E83D-139D9E30556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3784" y="4999288"/>
            <a:ext cx="592877" cy="59932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4CF35A8-ECA4-E1D0-4A40-FD4AA004FC6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51050" y="556718"/>
            <a:ext cx="592877" cy="59932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78A8DBE-0EDD-FC29-0CCD-62223D7BB73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6661" y="5106127"/>
            <a:ext cx="518924" cy="492482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105331F-533C-20FA-B699-CD32EC3D0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467"/>
          <a:stretch/>
        </p:blipFill>
        <p:spPr>
          <a:xfrm>
            <a:off x="6743700" y="3810000"/>
            <a:ext cx="1379692" cy="1924050"/>
          </a:xfrm>
          <a:prstGeom prst="roundRect">
            <a:avLst>
              <a:gd name="adj" fmla="val 7533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AC8BC58-D3F7-AF51-9F65-531D9110C88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4468" y="3200708"/>
            <a:ext cx="518924" cy="492374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E1877B49-5B0C-3341-A679-A190C04218EF}"/>
              </a:ext>
            </a:extLst>
          </p:cNvPr>
          <p:cNvGrpSpPr/>
          <p:nvPr/>
        </p:nvGrpSpPr>
        <p:grpSpPr>
          <a:xfrm>
            <a:off x="9672588" y="2146434"/>
            <a:ext cx="518924" cy="510012"/>
            <a:chOff x="7158057" y="3997359"/>
            <a:chExt cx="1662092" cy="1633548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4B0CAB76-EEFC-8E4C-6786-20957F19B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58057" y="4053852"/>
              <a:ext cx="1662092" cy="1577055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39840978-633E-30BD-D324-3F1179CDD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017" b="2870"/>
            <a:stretch/>
          </p:blipFill>
          <p:spPr>
            <a:xfrm>
              <a:off x="7203270" y="3997359"/>
              <a:ext cx="1556426" cy="144018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5089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5" y="2215357"/>
            <a:ext cx="6582600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     2. </a:t>
            </a:r>
            <a:r>
              <a:rPr lang="ko-KR" altLang="en-US" sz="2600" spc="-100" dirty="0">
                <a:latin typeface="+mn-ea"/>
              </a:rPr>
              <a:t>선공 플레이어는 자기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덱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맨 위 카드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장</a:t>
            </a:r>
            <a:r>
              <a:rPr lang="ko-KR" altLang="en-US" sz="2600" spc="-100" dirty="0">
                <a:latin typeface="+mn-ea"/>
              </a:rPr>
              <a:t>을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          </a:t>
            </a:r>
            <a:r>
              <a:rPr lang="ko-KR" altLang="en-US" sz="2600" spc="-100" dirty="0">
                <a:latin typeface="+mn-ea"/>
              </a:rPr>
              <a:t>공개하여 </a:t>
            </a:r>
            <a:r>
              <a:rPr lang="ko-KR" altLang="en-US" sz="2600" spc="-100" dirty="0" err="1">
                <a:latin typeface="+mn-ea"/>
              </a:rPr>
              <a:t>공원판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자기 영역</a:t>
            </a:r>
            <a:r>
              <a:rPr lang="ko-KR" altLang="en-US" sz="2600" spc="-100" dirty="0">
                <a:latin typeface="+mn-ea"/>
              </a:rPr>
              <a:t>에 놓은 다음</a:t>
            </a:r>
            <a:r>
              <a:rPr lang="en-US" altLang="ko-KR" sz="2600" spc="-100" dirty="0">
                <a:latin typeface="+mn-ea"/>
              </a:rPr>
              <a:t>,</a:t>
            </a: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          </a:t>
            </a:r>
            <a:r>
              <a:rPr lang="ko-KR" altLang="en-US" sz="2600" spc="-100" dirty="0">
                <a:latin typeface="+mn-ea"/>
              </a:rPr>
              <a:t>그 카드 위에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깃발</a:t>
            </a:r>
            <a:r>
              <a:rPr lang="ko-KR" altLang="en-US" sz="2600" spc="-100" dirty="0">
                <a:latin typeface="+mn-ea"/>
              </a:rPr>
              <a:t>을 올려 놓음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          (</a:t>
            </a:r>
            <a:r>
              <a:rPr lang="ko-KR" altLang="en-US" sz="2600" spc="-100" dirty="0">
                <a:latin typeface="+mn-ea"/>
              </a:rPr>
              <a:t>이제 이 카드가 깃발을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보유</a:t>
            </a:r>
            <a:r>
              <a:rPr lang="ko-KR" altLang="en-US" sz="2600" spc="-100" dirty="0">
                <a:latin typeface="+mn-ea"/>
              </a:rPr>
              <a:t>함</a:t>
            </a:r>
            <a:r>
              <a:rPr lang="en-US" altLang="ko-KR" sz="2600" spc="-100" dirty="0">
                <a:latin typeface="+mn-ea"/>
              </a:rPr>
              <a:t>)</a:t>
            </a:r>
            <a:endParaRPr lang="ko-KR" altLang="en-US" sz="2600" spc="-100" dirty="0">
              <a:latin typeface="+mn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1543050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대결 단계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22C1C353-231E-189E-17F9-296C8B5AEDBB}"/>
              </a:ext>
            </a:extLst>
          </p:cNvPr>
          <p:cNvGrpSpPr/>
          <p:nvPr/>
        </p:nvGrpSpPr>
        <p:grpSpPr>
          <a:xfrm>
            <a:off x="6657889" y="2436725"/>
            <a:ext cx="5199149" cy="2344825"/>
            <a:chOff x="7315199" y="2265275"/>
            <a:chExt cx="4541839" cy="2048377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893D8073-47B2-5179-17C5-7EB66846E1A5}"/>
                </a:ext>
              </a:extLst>
            </p:cNvPr>
            <p:cNvGrpSpPr/>
            <p:nvPr/>
          </p:nvGrpSpPr>
          <p:grpSpPr>
            <a:xfrm>
              <a:off x="7315199" y="2524125"/>
              <a:ext cx="4541838" cy="1789527"/>
              <a:chOff x="7571219" y="2469322"/>
              <a:chExt cx="4285025" cy="1688340"/>
            </a:xfrm>
          </p:grpSpPr>
          <p:pic>
            <p:nvPicPr>
              <p:cNvPr id="10" name="그림 9" descr="상자이(가) 표시된 사진&#10;&#10;중간 신뢰도로 자동 생성된 설명">
                <a:extLst>
                  <a:ext uri="{FF2B5EF4-FFF2-40B4-BE49-F238E27FC236}">
                    <a16:creationId xmlns:a16="http://schemas.microsoft.com/office/drawing/2014/main" id="{576262AB-0732-4054-603B-10A979A10C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13" t="20894" r="11750" b="20029"/>
              <a:stretch/>
            </p:blipFill>
            <p:spPr>
              <a:xfrm>
                <a:off x="7571219" y="2469322"/>
                <a:ext cx="4285025" cy="1688340"/>
              </a:xfrm>
              <a:prstGeom prst="rect">
                <a:avLst/>
              </a:prstGeom>
            </p:spPr>
          </p:pic>
          <p:pic>
            <p:nvPicPr>
              <p:cNvPr id="11" name="그림 10">
                <a:extLst>
                  <a:ext uri="{FF2B5EF4-FFF2-40B4-BE49-F238E27FC236}">
                    <a16:creationId xmlns:a16="http://schemas.microsoft.com/office/drawing/2014/main" id="{99ECFEF6-4483-1299-7AF9-363F6F5C6D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25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 l="58599" t="30101" r="21585" b="16581"/>
              <a:stretch/>
            </p:blipFill>
            <p:spPr>
              <a:xfrm rot="10800000">
                <a:off x="8341517" y="2938463"/>
                <a:ext cx="621508" cy="809625"/>
              </a:xfrm>
              <a:prstGeom prst="roundRect">
                <a:avLst>
                  <a:gd name="adj" fmla="val 15901"/>
                </a:avLst>
              </a:prstGeom>
            </p:spPr>
          </p:pic>
        </p:grpSp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F14185E6-0261-E5CB-ABF2-DE0A7E73A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661" t="7273" b="87078"/>
            <a:stretch/>
          </p:blipFill>
          <p:spPr>
            <a:xfrm>
              <a:off x="9409112" y="2265275"/>
              <a:ext cx="2447926" cy="396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3348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4" y="2215357"/>
            <a:ext cx="8300276" cy="3635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B.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내 카드가 깃발을 보유할 때까지 공격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en-US" altLang="ko-KR" sz="2600" spc="-100" dirty="0">
                <a:latin typeface="+mn-ea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1.  </a:t>
            </a:r>
            <a:r>
              <a:rPr lang="ko-KR" altLang="en-US" sz="2600" spc="-100" dirty="0">
                <a:latin typeface="+mn-ea"/>
              </a:rPr>
              <a:t>내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상대</a:t>
            </a:r>
            <a:r>
              <a:rPr lang="ko-KR" altLang="en-US" sz="2600" spc="-100" dirty="0">
                <a:latin typeface="+mn-ea"/>
              </a:rPr>
              <a:t>가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깃발</a:t>
            </a:r>
            <a:r>
              <a:rPr lang="ko-KR" altLang="en-US" sz="2600" spc="-100" dirty="0">
                <a:latin typeface="+mn-ea"/>
              </a:rPr>
              <a:t>을 보유하고 있는 동안</a:t>
            </a:r>
            <a:r>
              <a:rPr lang="en-US" altLang="ko-KR" sz="2600" spc="-100" dirty="0">
                <a:latin typeface="+mn-ea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나</a:t>
            </a:r>
            <a:r>
              <a:rPr lang="ko-KR" altLang="en-US" sz="2600" spc="-100" dirty="0">
                <a:latin typeface="+mn-ea"/>
              </a:rPr>
              <a:t>는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공격자</a:t>
            </a:r>
            <a:r>
              <a:rPr lang="ko-KR" altLang="en-US" sz="2600" spc="-100" dirty="0">
                <a:latin typeface="+mn-ea"/>
              </a:rPr>
              <a:t>가 됨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2. </a:t>
            </a:r>
            <a:r>
              <a:rPr lang="ko-KR" altLang="en-US" sz="2600" spc="-100" dirty="0">
                <a:latin typeface="+mn-ea"/>
              </a:rPr>
              <a:t>공격하는 동안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spc="-100" dirty="0">
                <a:latin typeface="+mn-ea"/>
              </a:rPr>
              <a:t>내 카드</a:t>
            </a:r>
            <a:r>
              <a:rPr lang="en-US" altLang="ko-KR" sz="2600" spc="-100" dirty="0">
                <a:latin typeface="+mn-ea"/>
              </a:rPr>
              <a:t>(</a:t>
            </a:r>
            <a:r>
              <a:rPr lang="ko-KR" altLang="en-US" sz="2600" spc="-100" dirty="0">
                <a:latin typeface="+mn-ea"/>
              </a:rPr>
              <a:t>들</a:t>
            </a:r>
            <a:r>
              <a:rPr lang="en-US" altLang="ko-KR" sz="2600" spc="-100" dirty="0">
                <a:latin typeface="+mn-ea"/>
              </a:rPr>
              <a:t>)</a:t>
            </a:r>
            <a:r>
              <a:rPr lang="ko-KR" altLang="en-US" sz="2600" spc="-100" dirty="0">
                <a:latin typeface="+mn-ea"/>
              </a:rPr>
              <a:t>의 총 파워가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  </a:t>
            </a:r>
            <a:r>
              <a:rPr lang="ko-KR" altLang="en-US" sz="2600" spc="-100" dirty="0">
                <a:latin typeface="+mn-ea"/>
              </a:rPr>
              <a:t>깃발을 보유한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상대 카드의 총 파워 이상</a:t>
            </a:r>
            <a:r>
              <a:rPr lang="ko-KR" altLang="en-US" sz="2600" spc="-100" dirty="0">
                <a:latin typeface="+mn-ea"/>
              </a:rPr>
              <a:t>이 될 때까지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 </a:t>
            </a:r>
            <a:r>
              <a:rPr lang="ko-KR" altLang="en-US" sz="2600" spc="-100" dirty="0">
                <a:latin typeface="+mn-ea"/>
              </a:rPr>
              <a:t> 내 </a:t>
            </a:r>
            <a:r>
              <a:rPr lang="ko-KR" altLang="en-US" sz="2600" spc="-100" dirty="0" err="1">
                <a:latin typeface="+mn-ea"/>
              </a:rPr>
              <a:t>덱의</a:t>
            </a:r>
            <a:r>
              <a:rPr lang="ko-KR" altLang="en-US" sz="2600" spc="-100" dirty="0">
                <a:latin typeface="+mn-ea"/>
              </a:rPr>
              <a:t> 카드를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한 장씩 공개</a:t>
            </a:r>
            <a:r>
              <a:rPr lang="ko-KR" altLang="en-US" sz="2600" spc="-100" dirty="0">
                <a:latin typeface="+mn-ea"/>
              </a:rPr>
              <a:t>하여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합산</a:t>
            </a:r>
            <a:r>
              <a:rPr lang="ko-KR" altLang="en-US" sz="2600" spc="-100" dirty="0">
                <a:latin typeface="+mn-ea"/>
              </a:rPr>
              <a:t>하여 총 파워 계산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1543050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대결 단계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D247912-9345-D47F-04D7-9B6761175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636"/>
          <a:stretch/>
        </p:blipFill>
        <p:spPr>
          <a:xfrm>
            <a:off x="8404635" y="3438399"/>
            <a:ext cx="3452403" cy="202247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A471A12-DEF4-AAAA-8A04-1864FAE04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904" y="1501409"/>
            <a:ext cx="5569134" cy="1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50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4" y="2215357"/>
            <a:ext cx="7033451" cy="2435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3. </a:t>
            </a:r>
            <a:r>
              <a:rPr lang="ko-KR" altLang="en-US" sz="2600" spc="-100" dirty="0">
                <a:latin typeface="+mn-ea"/>
              </a:rPr>
              <a:t>공격자의 총 파워가 깃발을 가진 상대 카드의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 </a:t>
            </a:r>
            <a:r>
              <a:rPr lang="ko-KR" altLang="en-US" sz="2600" spc="-100" dirty="0">
                <a:latin typeface="+mn-ea"/>
              </a:rPr>
              <a:t> 총 파워 이상이 되는 즉시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깃발을 가져와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  </a:t>
            </a:r>
            <a:r>
              <a:rPr lang="ko-KR" altLang="en-US" sz="2600" spc="-100" dirty="0">
                <a:latin typeface="+mn-ea"/>
              </a:rPr>
              <a:t>당신이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가장 최근에 공개한 카드 위</a:t>
            </a:r>
            <a:r>
              <a:rPr lang="ko-KR" altLang="en-US" sz="2600" spc="-100" dirty="0">
                <a:latin typeface="+mn-ea"/>
              </a:rPr>
              <a:t>에 올려놓음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  (</a:t>
            </a:r>
            <a:r>
              <a:rPr lang="ko-KR" altLang="en-US" sz="2600" spc="-100" dirty="0">
                <a:latin typeface="+mn-ea"/>
              </a:rPr>
              <a:t>반드시 딱 필요한 파워만큼만 카드를 공개</a:t>
            </a:r>
            <a:r>
              <a:rPr lang="en-US" altLang="ko-KR" sz="2600" spc="-100" dirty="0">
                <a:latin typeface="+mn-ea"/>
              </a:rPr>
              <a:t>)</a:t>
            </a:r>
            <a:endParaRPr lang="ko-KR" altLang="en-US" sz="2600" spc="-100" dirty="0">
              <a:latin typeface="+mn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1543050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대결 단계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D247912-9345-D47F-04D7-9B6761175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635" y="568325"/>
            <a:ext cx="3452403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42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4" y="2215357"/>
            <a:ext cx="7033451" cy="3635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3. </a:t>
            </a:r>
            <a:r>
              <a:rPr lang="ko-KR" altLang="en-US" sz="2600" spc="-100" dirty="0">
                <a:latin typeface="+mn-ea"/>
              </a:rPr>
              <a:t>공격자의 총 파워가 깃발을 가진 상대 카드의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 </a:t>
            </a:r>
            <a:r>
              <a:rPr lang="ko-KR" altLang="en-US" sz="2600" spc="-100" dirty="0">
                <a:latin typeface="+mn-ea"/>
              </a:rPr>
              <a:t> 총 파워 이상이 되는 즉시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깃발을 가져와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  </a:t>
            </a:r>
            <a:r>
              <a:rPr lang="ko-KR" altLang="en-US" sz="2600" spc="-100" dirty="0">
                <a:latin typeface="+mn-ea"/>
              </a:rPr>
              <a:t>당신이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가장 최근에 공개한 카드 위</a:t>
            </a:r>
            <a:r>
              <a:rPr lang="ko-KR" altLang="en-US" sz="2600" spc="-100" dirty="0">
                <a:latin typeface="+mn-ea"/>
              </a:rPr>
              <a:t>에 올려놓음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  (</a:t>
            </a:r>
            <a:r>
              <a:rPr lang="ko-KR" altLang="en-US" sz="2600" spc="-100" dirty="0">
                <a:latin typeface="+mn-ea"/>
              </a:rPr>
              <a:t>반드시 딱 필요한 파워만큼만 카드를 공개</a:t>
            </a:r>
            <a:r>
              <a:rPr lang="en-US" altLang="ko-KR" sz="2600" spc="-100" dirty="0">
                <a:latin typeface="+mn-ea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4. </a:t>
            </a:r>
            <a:r>
              <a:rPr lang="ko-KR" altLang="en-US" sz="2600" spc="-100" dirty="0">
                <a:latin typeface="+mn-ea"/>
              </a:rPr>
              <a:t>이번 공격 동안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공개했던 모든 카드</a:t>
            </a:r>
            <a:r>
              <a:rPr lang="ko-KR" altLang="en-US" sz="2600" spc="-100" dirty="0">
                <a:latin typeface="+mn-ea"/>
              </a:rPr>
              <a:t>는 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  </a:t>
            </a:r>
            <a:r>
              <a:rPr lang="ko-KR" altLang="en-US" sz="2600" spc="-100" dirty="0">
                <a:latin typeface="+mn-ea"/>
              </a:rPr>
              <a:t>깃발을 보유한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카드 아래로</a:t>
            </a:r>
            <a:r>
              <a:rPr lang="ko-KR" altLang="en-US" sz="2600" spc="-100" dirty="0">
                <a:latin typeface="+mn-ea"/>
              </a:rPr>
              <a:t> 밀어 넣음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1543050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대결 단계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36784B3D-2045-5194-A120-E57D40BC756D}"/>
              </a:ext>
            </a:extLst>
          </p:cNvPr>
          <p:cNvGrpSpPr/>
          <p:nvPr/>
        </p:nvGrpSpPr>
        <p:grpSpPr>
          <a:xfrm>
            <a:off x="7381875" y="2215357"/>
            <a:ext cx="4475164" cy="2168164"/>
            <a:chOff x="7953375" y="2659050"/>
            <a:chExt cx="3171825" cy="1536712"/>
          </a:xfrm>
        </p:grpSpPr>
        <p:pic>
          <p:nvPicPr>
            <p:cNvPr id="3" name="그림 2" descr="직사각형, 상자, 용기, 실내이(가) 표시된 사진&#10;&#10;자동 생성된 설명">
              <a:extLst>
                <a:ext uri="{FF2B5EF4-FFF2-40B4-BE49-F238E27FC236}">
                  <a16:creationId xmlns:a16="http://schemas.microsoft.com/office/drawing/2014/main" id="{A75B4FE2-6742-41DC-7A5E-134A79D4C7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90" t="25880" r="19775" b="20643"/>
            <a:stretch/>
          </p:blipFill>
          <p:spPr>
            <a:xfrm>
              <a:off x="7953375" y="2659050"/>
              <a:ext cx="3171825" cy="1536712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4AA731B6-E592-C4A3-22EE-737F1F74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9076" y="2923887"/>
              <a:ext cx="1145769" cy="1024095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0EA9F31B-0AE6-CF50-6D3A-4AE454B242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53" t="6248" b="6904"/>
            <a:stretch/>
          </p:blipFill>
          <p:spPr>
            <a:xfrm rot="681781">
              <a:off x="8795317" y="3115816"/>
              <a:ext cx="546058" cy="6767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5004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4" y="2215357"/>
            <a:ext cx="7033451" cy="3635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5. </a:t>
            </a:r>
            <a:r>
              <a:rPr lang="ko-KR" altLang="en-US" sz="2600" spc="-100" dirty="0">
                <a:latin typeface="+mn-ea"/>
              </a:rPr>
              <a:t>상대는 방금 깃발을 잃은 자기 카드와</a:t>
            </a:r>
            <a:r>
              <a:rPr lang="en-US" altLang="ko-KR" sz="2600" spc="-100" dirty="0">
                <a:latin typeface="+mn-ea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  </a:t>
            </a:r>
            <a:r>
              <a:rPr lang="ko-KR" altLang="en-US" sz="2600" spc="-100" dirty="0">
                <a:latin typeface="+mn-ea"/>
              </a:rPr>
              <a:t>그 밑에 </a:t>
            </a:r>
            <a:r>
              <a:rPr lang="ko-KR" altLang="en-US" sz="2600" spc="-100" dirty="0" err="1">
                <a:latin typeface="+mn-ea"/>
              </a:rPr>
              <a:t>밀어넣어져</a:t>
            </a:r>
            <a:r>
              <a:rPr lang="ko-KR" altLang="en-US" sz="2600" spc="-100" dirty="0">
                <a:latin typeface="+mn-ea"/>
              </a:rPr>
              <a:t> 있는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자신의 모든 카드</a:t>
            </a:r>
            <a:r>
              <a:rPr lang="ko-KR" altLang="en-US" sz="2600" spc="-100" dirty="0">
                <a:latin typeface="+mn-ea"/>
              </a:rPr>
              <a:t>를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자기 벤치에 앞면</a:t>
            </a:r>
            <a:r>
              <a:rPr lang="ko-KR" altLang="en-US" sz="2600" spc="-100" dirty="0">
                <a:latin typeface="+mn-ea"/>
              </a:rPr>
              <a:t>으로 놓음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6. </a:t>
            </a:r>
            <a:r>
              <a:rPr lang="ko-KR" altLang="en-US" sz="2600" spc="-100" dirty="0">
                <a:latin typeface="+mn-ea"/>
              </a:rPr>
              <a:t>단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같은 이름</a:t>
            </a:r>
            <a:r>
              <a:rPr lang="ko-KR" altLang="en-US" sz="2600" spc="-100" dirty="0">
                <a:latin typeface="+mn-ea"/>
              </a:rPr>
              <a:t>을 가진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모든 카드</a:t>
            </a:r>
            <a:r>
              <a:rPr lang="ko-KR" altLang="en-US" sz="2600" spc="-100" dirty="0">
                <a:latin typeface="+mn-ea"/>
              </a:rPr>
              <a:t>는 벤치에서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같은 한 자리</a:t>
            </a:r>
            <a:r>
              <a:rPr lang="ko-KR" altLang="en-US" sz="2600" spc="-100" dirty="0">
                <a:latin typeface="+mn-ea"/>
              </a:rPr>
              <a:t>에 함께 놓음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7. </a:t>
            </a:r>
            <a:r>
              <a:rPr lang="ko-KR" altLang="en-US" sz="2600" spc="-100" dirty="0">
                <a:latin typeface="+mn-ea"/>
              </a:rPr>
              <a:t>이제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상대</a:t>
            </a:r>
            <a:r>
              <a:rPr lang="ko-KR" altLang="en-US" sz="2600" spc="-100" dirty="0">
                <a:latin typeface="+mn-ea"/>
              </a:rPr>
              <a:t>가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공격자</a:t>
            </a:r>
            <a:r>
              <a:rPr lang="ko-KR" altLang="en-US" sz="2600" spc="-100" dirty="0">
                <a:latin typeface="+mn-ea"/>
              </a:rPr>
              <a:t>가 되고 대결을 이어 나감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1543050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대결 단계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AD06B86-E673-48C2-0DDA-54F4A0413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450" y="3421673"/>
            <a:ext cx="2922588" cy="231237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B42B00C-DD9F-F6C8-48AD-EF6F4D962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990" y="1007032"/>
            <a:ext cx="5219048" cy="1952381"/>
          </a:xfrm>
          <a:prstGeom prst="roundRect">
            <a:avLst>
              <a:gd name="adj" fmla="val 33254"/>
            </a:avLst>
          </a:prstGeom>
        </p:spPr>
      </p:pic>
      <p:sp>
        <p:nvSpPr>
          <p:cNvPr id="10" name="화살표: 위쪽 9">
            <a:extLst>
              <a:ext uri="{FF2B5EF4-FFF2-40B4-BE49-F238E27FC236}">
                <a16:creationId xmlns:a16="http://schemas.microsoft.com/office/drawing/2014/main" id="{B13119C2-8BAF-9392-B193-2D9541744952}"/>
              </a:ext>
            </a:extLst>
          </p:cNvPr>
          <p:cNvSpPr/>
          <p:nvPr/>
        </p:nvSpPr>
        <p:spPr>
          <a:xfrm rot="20989375">
            <a:off x="9243597" y="1341101"/>
            <a:ext cx="216720" cy="461000"/>
          </a:xfrm>
          <a:prstGeom prst="upArrow">
            <a:avLst>
              <a:gd name="adj1" fmla="val 31242"/>
              <a:gd name="adj2" fmla="val 5934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CA84E5AF-9E03-F8C7-C098-EE20121178C9}"/>
              </a:ext>
            </a:extLst>
          </p:cNvPr>
          <p:cNvSpPr/>
          <p:nvPr/>
        </p:nvSpPr>
        <p:spPr>
          <a:xfrm>
            <a:off x="9240392" y="1783080"/>
            <a:ext cx="1103758" cy="622668"/>
          </a:xfrm>
          <a:prstGeom prst="roundRect">
            <a:avLst>
              <a:gd name="adj" fmla="val 32576"/>
            </a:avLst>
          </a:prstGeom>
          <a:noFill/>
          <a:ln w="762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3238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4" y="2215357"/>
            <a:ext cx="7187438" cy="3635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8.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대결 승자</a:t>
            </a:r>
            <a:r>
              <a:rPr lang="ko-KR" altLang="en-US" sz="2600" spc="-100" dirty="0">
                <a:latin typeface="+mn-ea"/>
              </a:rPr>
              <a:t>가 되는 두 가지 방법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  1)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공격자</a:t>
            </a:r>
            <a:r>
              <a:rPr lang="ko-KR" altLang="en-US" sz="2600" spc="-100" dirty="0">
                <a:latin typeface="+mn-ea"/>
              </a:rPr>
              <a:t>가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덱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카드를 모두 공개</a:t>
            </a:r>
            <a:r>
              <a:rPr lang="ko-KR" altLang="en-US" sz="2600" spc="-100" dirty="0">
                <a:latin typeface="+mn-ea"/>
              </a:rPr>
              <a:t>해도 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       </a:t>
            </a:r>
            <a:r>
              <a:rPr lang="ko-KR" altLang="en-US" sz="2600" spc="-100" dirty="0">
                <a:latin typeface="+mn-ea"/>
              </a:rPr>
              <a:t>상대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깃발 보유 카드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장</a:t>
            </a:r>
            <a:r>
              <a:rPr lang="ko-KR" altLang="en-US" sz="2600" spc="-100" dirty="0">
                <a:latin typeface="+mn-ea"/>
              </a:rPr>
              <a:t>의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총 파워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이상</a:t>
            </a:r>
            <a:r>
              <a:rPr lang="ko-KR" altLang="en-US" sz="2600" spc="-100" dirty="0">
                <a:latin typeface="+mn-ea"/>
              </a:rPr>
              <a:t>이 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  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되지 않을 때 </a:t>
            </a:r>
            <a:r>
              <a:rPr lang="ko-KR" altLang="en-US" sz="2600" spc="-100" dirty="0">
                <a:latin typeface="+mn-ea"/>
              </a:rPr>
              <a:t>공격자의 패배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spc="-100" dirty="0">
                <a:latin typeface="+mn-ea"/>
              </a:rPr>
              <a:t>깃발 보유자 승리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600" spc="-100" dirty="0">
                <a:latin typeface="+mn-ea"/>
              </a:rPr>
              <a:t>          </a:t>
            </a:r>
            <a:r>
              <a:rPr lang="en-US" altLang="ko-KR" sz="2600" spc="-100" dirty="0">
                <a:latin typeface="+mn-ea"/>
              </a:rPr>
              <a:t>2) </a:t>
            </a:r>
            <a:r>
              <a:rPr lang="ko-KR" altLang="en-US" sz="2600" spc="-100" dirty="0">
                <a:latin typeface="+mn-ea"/>
              </a:rPr>
              <a:t>상대가 당장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벤치에 카드</a:t>
            </a:r>
            <a:r>
              <a:rPr lang="en-US" altLang="ko-KR" sz="2600" spc="-100" dirty="0">
                <a:latin typeface="+mn-ea"/>
              </a:rPr>
              <a:t>(</a:t>
            </a:r>
            <a:r>
              <a:rPr lang="ko-KR" altLang="en-US" sz="2600" spc="-100" dirty="0">
                <a:latin typeface="+mn-ea"/>
              </a:rPr>
              <a:t>들</a:t>
            </a:r>
            <a:r>
              <a:rPr lang="en-US" altLang="ko-KR" sz="2600" spc="-100" dirty="0">
                <a:latin typeface="+mn-ea"/>
              </a:rPr>
              <a:t>)</a:t>
            </a:r>
            <a:r>
              <a:rPr lang="ko-KR" altLang="en-US" sz="2600" spc="-100" dirty="0">
                <a:latin typeface="+mn-ea"/>
              </a:rPr>
              <a:t>를 놓아야 하는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        </a:t>
            </a:r>
            <a:r>
              <a:rPr lang="ko-KR" altLang="en-US" sz="2600" spc="-100" dirty="0">
                <a:latin typeface="+mn-ea"/>
              </a:rPr>
              <a:t>상황에서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빈 자리가 없는 경우</a:t>
            </a:r>
            <a:r>
              <a:rPr lang="ko-KR" altLang="en-US" sz="2600" spc="-100" dirty="0">
                <a:latin typeface="+mn-ea"/>
              </a:rPr>
              <a:t> 나의 승리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1543050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대결 단계</a:t>
            </a:r>
          </a:p>
        </p:txBody>
      </p:sp>
      <p:pic>
        <p:nvPicPr>
          <p:cNvPr id="3" name="그림 2" descr="텍스트, 태블릿 컴퓨터, 보드게임, 카드이(가) 표시된 사진&#10;&#10;자동 생성된 설명">
            <a:extLst>
              <a:ext uri="{FF2B5EF4-FFF2-40B4-BE49-F238E27FC236}">
                <a16:creationId xmlns:a16="http://schemas.microsoft.com/office/drawing/2014/main" id="{D7F48315-3EAA-DEE2-0C20-D49A36F977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r="1859" b="4666"/>
          <a:stretch/>
        </p:blipFill>
        <p:spPr>
          <a:xfrm>
            <a:off x="7486492" y="1843314"/>
            <a:ext cx="4370545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8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4" y="2215357"/>
            <a:ext cx="8300276" cy="3635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C.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대결 승자는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가장 위에 놓인 트로피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개 획득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en-US" altLang="ko-KR" sz="2600" spc="-100" dirty="0">
                <a:latin typeface="+mn-ea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1.  </a:t>
            </a:r>
            <a:r>
              <a:rPr lang="ko-KR" altLang="en-US" sz="2600" spc="-100" dirty="0">
                <a:latin typeface="+mn-ea"/>
              </a:rPr>
              <a:t>대결 승자는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현재 라운드 번호</a:t>
            </a:r>
            <a:r>
              <a:rPr lang="ko-KR" altLang="en-US" sz="2600" spc="-100" dirty="0">
                <a:latin typeface="+mn-ea"/>
              </a:rPr>
              <a:t>의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트로피</a:t>
            </a:r>
            <a:r>
              <a:rPr lang="ko-KR" altLang="en-US" sz="2600" spc="-100" dirty="0">
                <a:latin typeface="+mn-ea"/>
              </a:rPr>
              <a:t>를 가져옴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2. </a:t>
            </a:r>
            <a:r>
              <a:rPr lang="ko-KR" altLang="en-US" sz="2600" spc="-100" dirty="0">
                <a:latin typeface="+mn-ea"/>
              </a:rPr>
              <a:t>트로피 뒷면에는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팬         숫자</a:t>
            </a:r>
            <a:r>
              <a:rPr lang="ko-KR" altLang="en-US" sz="2600" spc="-100" dirty="0">
                <a:latin typeface="+mn-ea"/>
              </a:rPr>
              <a:t>가 적혀 있음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    (</a:t>
            </a:r>
            <a:r>
              <a:rPr lang="ko-KR" altLang="en-US" sz="2600" spc="-100" dirty="0">
                <a:latin typeface="+mn-ea"/>
              </a:rPr>
              <a:t>본인만 확인하며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spc="-100" dirty="0">
                <a:latin typeface="+mn-ea"/>
              </a:rPr>
              <a:t>다른 플레이어에겐 비밀</a:t>
            </a:r>
            <a:r>
              <a:rPr lang="en-US" altLang="ko-KR" sz="2600" spc="-100" dirty="0">
                <a:latin typeface="+mn-ea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3. </a:t>
            </a:r>
            <a:r>
              <a:rPr lang="ko-KR" altLang="en-US" sz="2600" spc="-100" dirty="0">
                <a:latin typeface="+mn-ea"/>
              </a:rPr>
              <a:t>트로피 팬         숫자는 라운드가 진행될수록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증가</a:t>
            </a:r>
            <a:r>
              <a:rPr lang="ko-KR" altLang="en-US" sz="2600" spc="-100" dirty="0">
                <a:latin typeface="+mn-ea"/>
              </a:rPr>
              <a:t>함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4. </a:t>
            </a:r>
            <a:r>
              <a:rPr lang="ko-KR" altLang="en-US" sz="2600" spc="-100" dirty="0">
                <a:latin typeface="+mn-ea"/>
              </a:rPr>
              <a:t>대결이 끝나면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자기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덱의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모든 카드</a:t>
            </a:r>
            <a:r>
              <a:rPr lang="ko-KR" altLang="en-US" sz="2600" spc="-100" dirty="0">
                <a:latin typeface="+mn-ea"/>
              </a:rPr>
              <a:t>를 모아서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합침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1543050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dirty="0">
                <a:solidFill>
                  <a:schemeClr val="bg1"/>
                </a:solidFill>
                <a:latin typeface="+mj-ea"/>
                <a:ea typeface="+mj-ea"/>
              </a:rPr>
              <a:t>대결 단계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EAA066E-BEEB-1F0F-371A-E76B8015C9F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184" y="3589563"/>
            <a:ext cx="407501" cy="404591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19938CB-8495-A6B7-4E02-1F03B9405DE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6413" y="4779735"/>
            <a:ext cx="407501" cy="40459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56A8E69-94C4-6EC3-D288-6D4195904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895" y="2271857"/>
            <a:ext cx="4057143" cy="2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39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4" y="2215357"/>
            <a:ext cx="8300276" cy="3635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1.  7</a:t>
            </a:r>
            <a:r>
              <a:rPr lang="ko-KR" altLang="en-US" sz="2600" spc="-100" dirty="0">
                <a:latin typeface="+mn-ea"/>
              </a:rPr>
              <a:t>라운드 종료 시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spc="-100" dirty="0">
                <a:latin typeface="+mn-ea"/>
              </a:rPr>
              <a:t>모든 플레이어는 지금까지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600" spc="-100" dirty="0">
                <a:latin typeface="+mn-ea"/>
              </a:rPr>
              <a:t>     모은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팬 토큰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트로피 뒷면의 숫자</a:t>
            </a:r>
            <a:r>
              <a:rPr lang="ko-KR" altLang="en-US" sz="2600" spc="-100" dirty="0">
                <a:latin typeface="+mn-ea"/>
              </a:rPr>
              <a:t>를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모두 더해서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 </a:t>
            </a:r>
            <a:r>
              <a:rPr lang="ko-KR" altLang="en-US" sz="2600" spc="-100" dirty="0">
                <a:latin typeface="+mn-ea"/>
              </a:rPr>
              <a:t>자신의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총 팬       수</a:t>
            </a:r>
            <a:r>
              <a:rPr lang="ko-KR" altLang="en-US" sz="2600" spc="-100" dirty="0">
                <a:latin typeface="+mn-ea"/>
              </a:rPr>
              <a:t>를 계산함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2. </a:t>
            </a:r>
            <a:r>
              <a:rPr lang="ko-KR" altLang="en-US" sz="2600" spc="-100" dirty="0">
                <a:latin typeface="+mn-ea"/>
              </a:rPr>
              <a:t>팬 수가 동률이라면 확보한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트로피 개수</a:t>
            </a:r>
            <a:r>
              <a:rPr lang="en-US" altLang="ko-KR" sz="2600" spc="-100" dirty="0">
                <a:latin typeface="+mn-ea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더 높은 라운드 번호</a:t>
            </a:r>
            <a:r>
              <a:rPr lang="ko-KR" altLang="en-US" sz="2600" spc="-100" dirty="0">
                <a:latin typeface="+mn-ea"/>
              </a:rPr>
              <a:t>가 적힌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트로피</a:t>
            </a:r>
            <a:r>
              <a:rPr lang="ko-KR" altLang="en-US" sz="2600" spc="-100" dirty="0">
                <a:latin typeface="+mn-ea"/>
              </a:rPr>
              <a:t> 등의 순서로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결승전 </a:t>
            </a:r>
            <a:r>
              <a:rPr lang="ko-KR" altLang="en-US" sz="2600" spc="-100" dirty="0" err="1">
                <a:latin typeface="+mn-ea"/>
              </a:rPr>
              <a:t>진출자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en-US" altLang="ko-KR" sz="2600" spc="-100" dirty="0">
                <a:latin typeface="+mn-ea"/>
              </a:rPr>
              <a:t>2</a:t>
            </a:r>
            <a:r>
              <a:rPr lang="ko-KR" altLang="en-US" sz="2600" spc="-100" dirty="0">
                <a:latin typeface="+mn-ea"/>
              </a:rPr>
              <a:t>명을 선발함</a:t>
            </a:r>
            <a:endParaRPr lang="en-US" altLang="ko-KR" sz="2600" spc="-100" dirty="0">
              <a:latin typeface="+mn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1235075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>
                <a:solidFill>
                  <a:schemeClr val="bg1"/>
                </a:solidFill>
                <a:latin typeface="+mj-ea"/>
                <a:ea typeface="+mj-ea"/>
              </a:rPr>
              <a:t>결승전</a:t>
            </a:r>
            <a:endParaRPr lang="ko-KR" altLang="en-US" sz="2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EAA066E-BEEB-1F0F-371A-E76B8015C9F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6893" y="3589563"/>
            <a:ext cx="407501" cy="404591"/>
          </a:xfrm>
          <a:prstGeom prst="rect">
            <a:avLst/>
          </a:prstGeom>
        </p:spPr>
      </p:pic>
      <p:pic>
        <p:nvPicPr>
          <p:cNvPr id="8" name="그림 7" descr="생일 케이크, 스낵, 만화 영화, 텍스트이(가) 표시된 사진&#10;&#10;자동 생성된 설명">
            <a:extLst>
              <a:ext uri="{FF2B5EF4-FFF2-40B4-BE49-F238E27FC236}">
                <a16:creationId xmlns:a16="http://schemas.microsoft.com/office/drawing/2014/main" id="{7B8EFD5F-088F-3B1C-5DBA-D6F160609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8"/>
          <a:stretch/>
        </p:blipFill>
        <p:spPr>
          <a:xfrm>
            <a:off x="7614413" y="2215357"/>
            <a:ext cx="4241388" cy="306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05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5" y="1555312"/>
            <a:ext cx="6255575" cy="4288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300" spc="-100" dirty="0">
                <a:latin typeface="+mn-ea"/>
              </a:rPr>
              <a:t>모두 주목</a:t>
            </a:r>
            <a:r>
              <a:rPr lang="en-US" altLang="ko-KR" sz="2300" spc="-100" dirty="0">
                <a:latin typeface="+mn-ea"/>
              </a:rPr>
              <a:t>! </a:t>
            </a:r>
            <a:r>
              <a:rPr lang="ko-KR" altLang="en-US" sz="2300" spc="-100" dirty="0">
                <a:latin typeface="+mn-ea"/>
              </a:rPr>
              <a:t>지금 경기장에선 치열한 대결이 펼쳐지고 있습니다</a:t>
            </a:r>
            <a:r>
              <a:rPr lang="en-US" altLang="ko-KR" sz="2300" spc="-100" dirty="0">
                <a:latin typeface="+mn-ea"/>
              </a:rPr>
              <a:t>. </a:t>
            </a:r>
            <a:r>
              <a:rPr lang="ko-KR" altLang="en-US" sz="2300" spc="-100" dirty="0">
                <a:latin typeface="+mn-ea"/>
              </a:rPr>
              <a:t>방금 보셨나요</a:t>
            </a:r>
            <a:r>
              <a:rPr lang="en-US" altLang="ko-KR" sz="2300" spc="-100" dirty="0">
                <a:latin typeface="+mn-ea"/>
              </a:rPr>
              <a:t>? </a:t>
            </a:r>
            <a:r>
              <a:rPr lang="ko-KR" altLang="en-US" sz="2300" spc="-100" dirty="0">
                <a:latin typeface="+mn-ea"/>
              </a:rPr>
              <a:t>음유시인의 지원을 받아 </a:t>
            </a:r>
            <a:r>
              <a:rPr lang="ko-KR" altLang="en-US" sz="2300" spc="-100" dirty="0" err="1">
                <a:latin typeface="+mn-ea"/>
              </a:rPr>
              <a:t>크라켄이</a:t>
            </a:r>
            <a:r>
              <a:rPr lang="ko-KR" altLang="en-US" sz="2300" spc="-100" dirty="0">
                <a:latin typeface="+mn-ea"/>
              </a:rPr>
              <a:t> 깃발을 쟁취했습니다</a:t>
            </a:r>
            <a:r>
              <a:rPr lang="en-US" altLang="ko-KR" sz="2300" spc="-100" dirty="0">
                <a:latin typeface="+mn-ea"/>
              </a:rPr>
              <a:t>! </a:t>
            </a:r>
            <a:r>
              <a:rPr lang="ko-KR" altLang="en-US" sz="2300" spc="-100" dirty="0">
                <a:latin typeface="+mn-ea"/>
              </a:rPr>
              <a:t>상대 진영도 가만히 있지 않습니다</a:t>
            </a:r>
            <a:r>
              <a:rPr lang="en-US" altLang="ko-KR" sz="2300" spc="-100" dirty="0">
                <a:latin typeface="+mn-ea"/>
              </a:rPr>
              <a:t>. </a:t>
            </a:r>
            <a:r>
              <a:rPr lang="ko-KR" altLang="en-US" sz="2300" spc="-100" dirty="0" err="1">
                <a:latin typeface="+mn-ea"/>
              </a:rPr>
              <a:t>네크로맨서와</a:t>
            </a:r>
            <a:r>
              <a:rPr lang="ko-KR" altLang="en-US" sz="2300" spc="-100" dirty="0">
                <a:latin typeface="+mn-ea"/>
              </a:rPr>
              <a:t> </a:t>
            </a:r>
            <a:r>
              <a:rPr lang="ko-KR" altLang="en-US" sz="2300" spc="-100" dirty="0" err="1">
                <a:latin typeface="+mn-ea"/>
              </a:rPr>
              <a:t>러버덕이</a:t>
            </a:r>
            <a:r>
              <a:rPr lang="ko-KR" altLang="en-US" sz="2300" spc="-100" dirty="0">
                <a:latin typeface="+mn-ea"/>
              </a:rPr>
              <a:t> 호흡을 맞춰 반격을 가할 준비를 하네요</a:t>
            </a:r>
            <a:r>
              <a:rPr lang="en-US" altLang="ko-KR" sz="2300" spc="-100" dirty="0">
                <a:latin typeface="+mn-ea"/>
              </a:rPr>
              <a:t>! </a:t>
            </a:r>
            <a:r>
              <a:rPr lang="ko-KR" altLang="en-US" sz="2300" spc="-100" dirty="0">
                <a:latin typeface="+mn-ea"/>
              </a:rPr>
              <a:t>우주 저편의 외계인부터 깊은 바다 </a:t>
            </a:r>
            <a:r>
              <a:rPr lang="ko-KR" altLang="en-US" sz="2300" spc="-100" dirty="0" err="1">
                <a:latin typeface="+mn-ea"/>
              </a:rPr>
              <a:t>괴생물체까지</a:t>
            </a:r>
            <a:r>
              <a:rPr lang="en-US" altLang="ko-KR" sz="2300" spc="-100" dirty="0">
                <a:latin typeface="+mn-ea"/>
              </a:rPr>
              <a:t>, </a:t>
            </a:r>
            <a:r>
              <a:rPr lang="ko-KR" altLang="en-US" sz="2300" spc="-100" dirty="0">
                <a:latin typeface="+mn-ea"/>
              </a:rPr>
              <a:t>각양각색의 실력자들이     팀을 꾸렸습니다</a:t>
            </a:r>
            <a:r>
              <a:rPr lang="en-US" altLang="ko-KR" sz="2300" spc="-100" dirty="0">
                <a:latin typeface="+mn-ea"/>
              </a:rPr>
              <a:t>. </a:t>
            </a:r>
            <a:r>
              <a:rPr lang="ko-KR" altLang="en-US" sz="2300" spc="-100" dirty="0">
                <a:latin typeface="+mn-ea"/>
              </a:rPr>
              <a:t>전 우주의 주목이 모인 이번 대회</a:t>
            </a:r>
            <a:r>
              <a:rPr lang="en-US" altLang="ko-KR" sz="2300" spc="-100" dirty="0">
                <a:latin typeface="+mn-ea"/>
              </a:rPr>
              <a:t>! “</a:t>
            </a:r>
            <a:r>
              <a:rPr lang="ko-KR" altLang="en-US" sz="2300" spc="-100" dirty="0">
                <a:latin typeface="+mn-ea"/>
              </a:rPr>
              <a:t>깃발 뺏기</a:t>
            </a:r>
            <a:r>
              <a:rPr lang="en-US" altLang="ko-KR" sz="2300" spc="-100" dirty="0">
                <a:latin typeface="+mn-ea"/>
              </a:rPr>
              <a:t>” </a:t>
            </a:r>
            <a:r>
              <a:rPr lang="ko-KR" altLang="en-US" sz="2300" spc="-100" dirty="0">
                <a:latin typeface="+mn-ea"/>
              </a:rPr>
              <a:t>우승컵을 들어올릴 팀은 누구일까요</a:t>
            </a:r>
            <a:r>
              <a:rPr lang="en-US" altLang="ko-KR" sz="2300" spc="-100" dirty="0">
                <a:latin typeface="+mn-ea"/>
              </a:rPr>
              <a:t>?</a:t>
            </a:r>
            <a:endParaRPr lang="ko-KR" altLang="en-US" sz="2300" spc="-100" dirty="0">
              <a:latin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FE52195-CE74-962E-0DBE-AD8CF098C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752" y="1078846"/>
            <a:ext cx="4594285" cy="470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81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34124" y="2215357"/>
            <a:ext cx="8300276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3. </a:t>
            </a:r>
            <a:r>
              <a:rPr lang="ko-KR" altLang="en-US" sz="2600" spc="-100" dirty="0">
                <a:latin typeface="+mn-ea"/>
              </a:rPr>
              <a:t>결승전에는 새 카드 영입 과정은 없으나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    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덱에서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원하는 카드 제거</a:t>
            </a:r>
            <a:r>
              <a:rPr lang="ko-KR" altLang="en-US" sz="2600" spc="-100" dirty="0">
                <a:latin typeface="+mn-ea"/>
              </a:rPr>
              <a:t>는 가능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4. </a:t>
            </a:r>
            <a:r>
              <a:rPr lang="ko-KR" altLang="en-US" sz="2600" spc="-100" dirty="0">
                <a:latin typeface="+mn-ea"/>
              </a:rPr>
              <a:t>결승전도 이전 라운드와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동일하게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선후공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결정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5. </a:t>
            </a:r>
            <a:r>
              <a:rPr lang="ko-KR" altLang="en-US" sz="2600" spc="-100" dirty="0">
                <a:latin typeface="+mn-ea"/>
              </a:rPr>
              <a:t>결승전에서 승리한 사람이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최종 승자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7682D6B-F544-02F4-5384-091581ED738F}"/>
              </a:ext>
            </a:extLst>
          </p:cNvPr>
          <p:cNvSpPr/>
          <p:nvPr/>
        </p:nvSpPr>
        <p:spPr>
          <a:xfrm>
            <a:off x="695325" y="1636713"/>
            <a:ext cx="1235075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>
                <a:solidFill>
                  <a:schemeClr val="bg1"/>
                </a:solidFill>
                <a:latin typeface="+mj-ea"/>
                <a:ea typeface="+mj-ea"/>
              </a:rPr>
              <a:t>결승전</a:t>
            </a:r>
            <a:endParaRPr lang="ko-KR" altLang="en-US" sz="2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5" name="그림 4" descr="스낵, 음식, 실내, 쿠키이(가) 표시된 사진&#10;&#10;자동 생성된 설명">
            <a:extLst>
              <a:ext uri="{FF2B5EF4-FFF2-40B4-BE49-F238E27FC236}">
                <a16:creationId xmlns:a16="http://schemas.microsoft.com/office/drawing/2014/main" id="{351D4AD5-F005-294F-434C-71278BADB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86" y="1854200"/>
            <a:ext cx="4968351" cy="331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04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4415DA5-E120-9208-7A69-E7326C776A76}"/>
              </a:ext>
            </a:extLst>
          </p:cNvPr>
          <p:cNvSpPr/>
          <p:nvPr/>
        </p:nvSpPr>
        <p:spPr>
          <a:xfrm>
            <a:off x="695325" y="1636713"/>
            <a:ext cx="1044575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>
                <a:solidFill>
                  <a:schemeClr val="bg1"/>
                </a:solidFill>
                <a:latin typeface="+mj-ea"/>
                <a:ea typeface="+mj-ea"/>
              </a:rPr>
              <a:t>로봇</a:t>
            </a:r>
            <a:endParaRPr lang="ko-KR" altLang="en-US" sz="2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5C3904-089B-842F-D58F-41683B865374}"/>
              </a:ext>
            </a:extLst>
          </p:cNvPr>
          <p:cNvSpPr txBox="1"/>
          <p:nvPr/>
        </p:nvSpPr>
        <p:spPr>
          <a:xfrm>
            <a:off x="234124" y="2215357"/>
            <a:ext cx="8300276" cy="3635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1.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홀수 인원</a:t>
            </a:r>
            <a:r>
              <a:rPr lang="ko-KR" altLang="en-US" sz="2600" spc="-100" dirty="0">
                <a:latin typeface="+mn-ea"/>
              </a:rPr>
              <a:t> 게임 진행 시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spc="-100" dirty="0">
                <a:latin typeface="+mn-ea"/>
              </a:rPr>
              <a:t>짝을 맞추기 위해 로봇 참여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2. </a:t>
            </a:r>
            <a:r>
              <a:rPr lang="ko-KR" altLang="en-US" sz="2600" spc="-100" dirty="0">
                <a:latin typeface="+mn-ea"/>
              </a:rPr>
              <a:t>로봇에게도 인원수에 맞는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토너먼트 계획표</a:t>
            </a:r>
            <a:r>
              <a:rPr lang="ko-KR" altLang="en-US" sz="2600" spc="-100" dirty="0">
                <a:latin typeface="+mn-ea"/>
              </a:rPr>
              <a:t> 배치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(</a:t>
            </a:r>
            <a:r>
              <a:rPr lang="ko-KR" altLang="en-US" sz="2600" spc="-100" dirty="0">
                <a:latin typeface="+mn-ea"/>
              </a:rPr>
              <a:t>게임의 편의를 위해 로봇에게는 우측 계획표를 전달</a:t>
            </a:r>
            <a:r>
              <a:rPr lang="en-US" altLang="ko-KR" sz="2600" spc="-100" dirty="0">
                <a:latin typeface="+mn-ea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3.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로봇 시작</a:t>
            </a:r>
            <a:r>
              <a:rPr lang="en-US" altLang="ko-KR" sz="2600" spc="-100" dirty="0">
                <a:latin typeface="+mn-ea"/>
              </a:rPr>
              <a:t>(S)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카드</a:t>
            </a:r>
            <a:r>
              <a:rPr lang="ko-KR" altLang="en-US" sz="2600" spc="-100" dirty="0">
                <a:latin typeface="+mn-ea"/>
              </a:rPr>
              <a:t>를 모아서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로봇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덱</a:t>
            </a:r>
            <a:r>
              <a:rPr lang="ko-KR" altLang="en-US" sz="2600" spc="-100" dirty="0" err="1">
                <a:latin typeface="+mn-ea"/>
              </a:rPr>
              <a:t>을</a:t>
            </a:r>
            <a:r>
              <a:rPr lang="ko-KR" altLang="en-US" sz="2600" spc="-100" dirty="0">
                <a:latin typeface="+mn-ea"/>
              </a:rPr>
              <a:t> 만듦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4. </a:t>
            </a:r>
            <a:r>
              <a:rPr lang="ko-KR" altLang="en-US" sz="2600" spc="-100" dirty="0">
                <a:latin typeface="+mn-ea"/>
              </a:rPr>
              <a:t>로봇은</a:t>
            </a:r>
            <a:r>
              <a:rPr lang="en-US" altLang="ko-KR" sz="2600" spc="-100" dirty="0">
                <a:latin typeface="+mn-ea"/>
              </a:rPr>
              <a:t> &lt;</a:t>
            </a:r>
            <a:r>
              <a:rPr lang="ko-KR" altLang="en-US" sz="2600" spc="-100" dirty="0" err="1">
                <a:latin typeface="+mn-ea"/>
              </a:rPr>
              <a:t>덱</a:t>
            </a:r>
            <a:r>
              <a:rPr lang="ko-KR" altLang="en-US" sz="2600" spc="-100" dirty="0">
                <a:latin typeface="+mn-ea"/>
              </a:rPr>
              <a:t> 구성 단계</a:t>
            </a:r>
            <a:r>
              <a:rPr lang="en-US" altLang="ko-KR" sz="2600" spc="-100" dirty="0">
                <a:latin typeface="+mn-ea"/>
              </a:rPr>
              <a:t>&gt;</a:t>
            </a:r>
            <a:r>
              <a:rPr lang="ko-KR" altLang="en-US" sz="2600" spc="-100" dirty="0">
                <a:latin typeface="+mn-ea"/>
              </a:rPr>
              <a:t>에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아무것도 하지 않음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5. &lt;</a:t>
            </a:r>
            <a:r>
              <a:rPr lang="ko-KR" altLang="en-US" sz="2600" spc="-100" dirty="0">
                <a:latin typeface="+mn-ea"/>
              </a:rPr>
              <a:t>대결 단계</a:t>
            </a:r>
            <a:r>
              <a:rPr lang="en-US" altLang="ko-KR" sz="2600" spc="-100" dirty="0">
                <a:latin typeface="+mn-ea"/>
              </a:rPr>
              <a:t>&gt; </a:t>
            </a:r>
            <a:r>
              <a:rPr lang="ko-KR" altLang="en-US" sz="2600" spc="-100" dirty="0">
                <a:latin typeface="+mn-ea"/>
              </a:rPr>
              <a:t>시작 시 로봇 </a:t>
            </a:r>
            <a:r>
              <a:rPr lang="ko-KR" altLang="en-US" sz="2600" spc="-100" dirty="0" err="1">
                <a:latin typeface="+mn-ea"/>
              </a:rPr>
              <a:t>덱을</a:t>
            </a:r>
            <a:r>
              <a:rPr lang="ko-KR" altLang="en-US" sz="2600" spc="-100" dirty="0">
                <a:latin typeface="+mn-ea"/>
              </a:rPr>
              <a:t> 섞고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동일하게 진행</a:t>
            </a:r>
            <a:endParaRPr lang="en-US" altLang="ko-KR" sz="2600" spc="-100" dirty="0">
              <a:latin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DD4B1CE-13EF-1924-E38C-343768CBB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1854200"/>
            <a:ext cx="2835275" cy="391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15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4415DA5-E120-9208-7A69-E7326C776A76}"/>
              </a:ext>
            </a:extLst>
          </p:cNvPr>
          <p:cNvSpPr/>
          <p:nvPr/>
        </p:nvSpPr>
        <p:spPr>
          <a:xfrm>
            <a:off x="695325" y="1636713"/>
            <a:ext cx="1044575" cy="434974"/>
          </a:xfrm>
          <a:prstGeom prst="rect">
            <a:avLst/>
          </a:prstGeom>
          <a:solidFill>
            <a:srgbClr val="94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>
                <a:solidFill>
                  <a:schemeClr val="bg1"/>
                </a:solidFill>
                <a:latin typeface="+mj-ea"/>
                <a:ea typeface="+mj-ea"/>
              </a:rPr>
              <a:t>로봇</a:t>
            </a:r>
            <a:endParaRPr lang="ko-KR" altLang="en-US" sz="2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5C3904-089B-842F-D58F-41683B865374}"/>
              </a:ext>
            </a:extLst>
          </p:cNvPr>
          <p:cNvSpPr txBox="1"/>
          <p:nvPr/>
        </p:nvSpPr>
        <p:spPr>
          <a:xfrm>
            <a:off x="234124" y="2215357"/>
            <a:ext cx="8300276" cy="3635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6.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로봇이 대결에 승리</a:t>
            </a:r>
            <a:r>
              <a:rPr lang="ko-KR" altLang="en-US" sz="2600" spc="-100" dirty="0">
                <a:latin typeface="+mn-ea"/>
              </a:rPr>
              <a:t> 시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spc="-100" dirty="0">
                <a:latin typeface="+mn-ea"/>
              </a:rPr>
              <a:t>라운드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트로피</a:t>
            </a:r>
            <a:r>
              <a:rPr lang="ko-KR" altLang="en-US" sz="2600" spc="-100" dirty="0">
                <a:latin typeface="+mn-ea"/>
              </a:rPr>
              <a:t>는 게임에서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제거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7. </a:t>
            </a:r>
            <a:r>
              <a:rPr lang="ko-KR" altLang="en-US" sz="2600" spc="-100" dirty="0">
                <a:latin typeface="+mn-ea"/>
              </a:rPr>
              <a:t>대결이 끝나면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로봇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덱의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모든 카드를 다시 모으고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토너먼트 계획표에 따라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다음 대결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ko-KR" altLang="en-US" sz="2600" spc="-100" dirty="0" err="1">
                <a:latin typeface="+mn-ea"/>
              </a:rPr>
              <a:t>공원판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ko-KR" altLang="en-US" sz="2600" spc="-100" dirty="0" err="1">
                <a:latin typeface="+mn-ea"/>
              </a:rPr>
              <a:t>끝쪽에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배치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9.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레벨</a:t>
            </a:r>
            <a:r>
              <a:rPr lang="ko-KR" altLang="en-US" sz="2600" spc="-100" dirty="0">
                <a:latin typeface="+mn-ea"/>
              </a:rPr>
              <a:t>은 오직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로봇 시작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(S)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 카드</a:t>
            </a:r>
            <a:r>
              <a:rPr lang="ko-KR" altLang="en-US" sz="2600" spc="-100" dirty="0">
                <a:latin typeface="+mn-ea"/>
              </a:rPr>
              <a:t>들만 구성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600" spc="-100" dirty="0">
                <a:latin typeface="+mn-ea"/>
              </a:rPr>
              <a:t>    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2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레벨</a:t>
            </a:r>
            <a:r>
              <a:rPr lang="ko-KR" altLang="en-US" sz="2600" spc="-100" dirty="0">
                <a:latin typeface="+mn-ea"/>
              </a:rPr>
              <a:t>은 </a:t>
            </a:r>
            <a:r>
              <a:rPr lang="en-US" altLang="ko-KR" sz="2600" spc="-100" dirty="0">
                <a:latin typeface="+mn-ea"/>
              </a:rPr>
              <a:t>‘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알파</a:t>
            </a:r>
            <a:r>
              <a:rPr lang="en-US" altLang="ko-KR" sz="2600" spc="-100" dirty="0">
                <a:latin typeface="+mn-ea"/>
              </a:rPr>
              <a:t>‘ </a:t>
            </a:r>
            <a:r>
              <a:rPr lang="ko-KR" altLang="en-US" sz="2600" spc="-100" dirty="0">
                <a:latin typeface="+mn-ea"/>
              </a:rPr>
              <a:t>카드와 무작위로 고른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R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카드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장과 교체</a:t>
            </a:r>
            <a:endParaRPr lang="en-US" altLang="ko-KR" sz="2600" b="1" spc="-100" dirty="0">
              <a:solidFill>
                <a:srgbClr val="E7252F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3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레벨</a:t>
            </a:r>
            <a:r>
              <a:rPr lang="ko-KR" altLang="en-US" sz="2600" spc="-100" dirty="0">
                <a:latin typeface="+mn-ea"/>
              </a:rPr>
              <a:t>은 </a:t>
            </a:r>
            <a:r>
              <a:rPr lang="en-US" altLang="ko-KR" sz="2600" spc="-100" dirty="0">
                <a:latin typeface="+mn-ea"/>
              </a:rPr>
              <a:t>2</a:t>
            </a:r>
            <a:r>
              <a:rPr lang="ko-KR" altLang="en-US" sz="2600" spc="-100" dirty="0">
                <a:latin typeface="+mn-ea"/>
              </a:rPr>
              <a:t>레벨에서 </a:t>
            </a:r>
            <a:r>
              <a:rPr lang="en-US" altLang="ko-KR" sz="2600" spc="-100" dirty="0">
                <a:latin typeface="+mn-ea"/>
              </a:rPr>
              <a:t>‘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베타</a:t>
            </a:r>
            <a:r>
              <a:rPr lang="en-US" altLang="ko-KR" sz="2600" spc="-100" dirty="0">
                <a:latin typeface="+mn-ea"/>
              </a:rPr>
              <a:t>‘ </a:t>
            </a:r>
            <a:r>
              <a:rPr lang="ko-KR" altLang="en-US" sz="2600" spc="-100" dirty="0">
                <a:latin typeface="+mn-ea"/>
              </a:rPr>
              <a:t>카드와 무작위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R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카드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장과 교체</a:t>
            </a:r>
            <a:endParaRPr lang="en-US" altLang="ko-KR" sz="2600" spc="-100" dirty="0">
              <a:latin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FE10F9B-76FF-F2FC-A0CC-2385703F4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53432"/>
            <a:ext cx="3856038" cy="261994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D530941-602C-E182-EB19-532593A38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9296" y="3429000"/>
            <a:ext cx="1819445" cy="233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70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 descr="텍스트, 스크린샷, 그래픽 디자인, 책이(가) 표시된 사진&#10;&#10;자동 생성된 설명">
            <a:extLst>
              <a:ext uri="{FF2B5EF4-FFF2-40B4-BE49-F238E27FC236}">
                <a16:creationId xmlns:a16="http://schemas.microsoft.com/office/drawing/2014/main" id="{E7311F4F-7432-AB6E-183F-9FF2AEA8C3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5" t="2174" r="141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B4EC2F98-A7F0-975D-9EB5-2E59A240B205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E0A07B-D17C-D0FC-30BE-844AE2CD23D6}"/>
              </a:ext>
            </a:extLst>
          </p:cNvPr>
          <p:cNvSpPr txBox="1"/>
          <p:nvPr/>
        </p:nvSpPr>
        <p:spPr>
          <a:xfrm>
            <a:off x="1039048" y="967213"/>
            <a:ext cx="34831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000" spc="0" baseline="0" dirty="0">
                <a:ln w="3175">
                  <a:noFill/>
                </a:ln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감사합니다</a:t>
            </a:r>
            <a:r>
              <a:rPr lang="en-US" altLang="ko-KR" sz="5000" spc="0" baseline="0" dirty="0">
                <a:ln w="3175">
                  <a:noFill/>
                </a:ln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.</a:t>
            </a:r>
            <a:endParaRPr lang="ko-KR" altLang="en-US" sz="5000" spc="0" baseline="0" dirty="0">
              <a:ln w="3175">
                <a:noFill/>
              </a:ln>
              <a:solidFill>
                <a:srgbClr val="941016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B2A01414-BC80-77D6-EC81-D75B01CA99C5}"/>
              </a:ext>
            </a:extLst>
          </p:cNvPr>
          <p:cNvGrpSpPr/>
          <p:nvPr/>
        </p:nvGrpSpPr>
        <p:grpSpPr>
          <a:xfrm>
            <a:off x="1943460" y="5591698"/>
            <a:ext cx="4152540" cy="703654"/>
            <a:chOff x="382535" y="5629798"/>
            <a:chExt cx="4152540" cy="703654"/>
          </a:xfrm>
        </p:grpSpPr>
        <p:sp>
          <p:nvSpPr>
            <p:cNvPr id="33" name="사각형: 둥근 모서리 32">
              <a:extLst>
                <a:ext uri="{FF2B5EF4-FFF2-40B4-BE49-F238E27FC236}">
                  <a16:creationId xmlns:a16="http://schemas.microsoft.com/office/drawing/2014/main" id="{9325ABA1-94E7-8582-83B3-17D932744FCB}"/>
                </a:ext>
              </a:extLst>
            </p:cNvPr>
            <p:cNvSpPr/>
            <p:nvPr userDrawn="1"/>
          </p:nvSpPr>
          <p:spPr>
            <a:xfrm>
              <a:off x="382535" y="5629798"/>
              <a:ext cx="4152540" cy="703654"/>
            </a:xfrm>
            <a:prstGeom prst="roundRect">
              <a:avLst>
                <a:gd name="adj" fmla="val 12155"/>
              </a:avLst>
            </a:prstGeom>
            <a:solidFill>
              <a:srgbClr val="FEF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AD7D55C1-F04D-5845-EAFA-BD85CB5A6E37}"/>
                </a:ext>
              </a:extLst>
            </p:cNvPr>
            <p:cNvGrpSpPr/>
            <p:nvPr userDrawn="1"/>
          </p:nvGrpSpPr>
          <p:grpSpPr>
            <a:xfrm>
              <a:off x="2262565" y="5758889"/>
              <a:ext cx="2037920" cy="429944"/>
              <a:chOff x="4304623" y="3575487"/>
              <a:chExt cx="4859447" cy="1025207"/>
            </a:xfrm>
          </p:grpSpPr>
          <p:pic>
            <p:nvPicPr>
              <p:cNvPr id="36" name="Picture 2">
                <a:extLst>
                  <a:ext uri="{FF2B5EF4-FFF2-40B4-BE49-F238E27FC236}">
                    <a16:creationId xmlns:a16="http://schemas.microsoft.com/office/drawing/2014/main" id="{E70D6124-63C7-51AF-31B9-73DE6B59A4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04623" y="3575487"/>
                <a:ext cx="638854" cy="1025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그림 36">
                <a:extLst>
                  <a:ext uri="{FF2B5EF4-FFF2-40B4-BE49-F238E27FC236}">
                    <a16:creationId xmlns:a16="http://schemas.microsoft.com/office/drawing/2014/main" id="{5A2FB34B-BDB3-AB94-8155-41F3C3C924A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100000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82"/>
              <a:stretch/>
            </p:blipFill>
            <p:spPr>
              <a:xfrm>
                <a:off x="5122234" y="3623363"/>
                <a:ext cx="4041836" cy="929457"/>
              </a:xfrm>
              <a:prstGeom prst="rect">
                <a:avLst/>
              </a:prstGeom>
            </p:spPr>
          </p:pic>
        </p:grpSp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B95EB72C-3C39-798B-C4B5-3E0A64F128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66" y="5629798"/>
              <a:ext cx="1800219" cy="703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4789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643DC-B0FD-1C82-533A-60BCCE0BEBE1}"/>
              </a:ext>
            </a:extLst>
          </p:cNvPr>
          <p:cNvSpPr txBox="1"/>
          <p:nvPr/>
        </p:nvSpPr>
        <p:spPr>
          <a:xfrm>
            <a:off x="234125" y="1611566"/>
            <a:ext cx="65826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1.  </a:t>
            </a:r>
            <a:r>
              <a:rPr lang="ko-KR" altLang="en-US" sz="2600" spc="-100" dirty="0">
                <a:latin typeface="+mn-ea"/>
                <a:ea typeface="+mn-ea"/>
              </a:rPr>
              <a:t>시작 </a:t>
            </a:r>
            <a:r>
              <a:rPr lang="ko-KR" altLang="en-US" sz="2600" spc="-100" dirty="0" err="1">
                <a:latin typeface="+mn-ea"/>
                <a:ea typeface="+mn-ea"/>
              </a:rPr>
              <a:t>덱</a:t>
            </a:r>
            <a:r>
              <a:rPr lang="ko-KR" altLang="en-US" sz="2600" spc="-100" dirty="0">
                <a:latin typeface="+mn-ea"/>
                <a:ea typeface="+mn-ea"/>
              </a:rPr>
              <a:t> </a:t>
            </a:r>
            <a:r>
              <a:rPr lang="en-US" altLang="ko-KR" sz="2600" spc="-100" dirty="0">
                <a:latin typeface="+mn-ea"/>
                <a:ea typeface="+mn-ea"/>
              </a:rPr>
              <a:t>: 8</a:t>
            </a:r>
            <a:r>
              <a:rPr lang="ko-KR" altLang="en-US" sz="2600" spc="-100" dirty="0">
                <a:latin typeface="+mn-ea"/>
                <a:ea typeface="+mn-ea"/>
              </a:rPr>
              <a:t>묶음 </a:t>
            </a:r>
            <a:r>
              <a:rPr lang="en-US" altLang="ko-KR" sz="2600" spc="-100" dirty="0">
                <a:latin typeface="+mn-ea"/>
                <a:ea typeface="+mn-ea"/>
              </a:rPr>
              <a:t>X 6</a:t>
            </a:r>
            <a:r>
              <a:rPr lang="ko-KR" altLang="en-US" sz="2600" spc="-100" dirty="0">
                <a:latin typeface="+mn-ea"/>
                <a:ea typeface="+mn-ea"/>
              </a:rPr>
              <a:t>장 </a:t>
            </a:r>
            <a:r>
              <a:rPr lang="en-US" altLang="ko-KR" sz="2600" spc="-100" dirty="0">
                <a:latin typeface="+mn-ea"/>
                <a:ea typeface="+mn-ea"/>
              </a:rPr>
              <a:t>= 48</a:t>
            </a:r>
            <a:r>
              <a:rPr lang="ko-KR" altLang="en-US" sz="2600" spc="-100" dirty="0">
                <a:latin typeface="+mn-ea"/>
                <a:ea typeface="+mn-ea"/>
              </a:rPr>
              <a:t>장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2. </a:t>
            </a:r>
            <a:r>
              <a:rPr lang="ko-KR" altLang="en-US" sz="2600" spc="-100" dirty="0">
                <a:latin typeface="+mn-ea"/>
              </a:rPr>
              <a:t>로봇 </a:t>
            </a:r>
            <a:r>
              <a:rPr lang="ko-KR" altLang="en-US" sz="2600" spc="-100" dirty="0" err="1">
                <a:latin typeface="+mn-ea"/>
              </a:rPr>
              <a:t>덱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en-US" altLang="ko-KR" sz="2600" spc="-100" dirty="0">
                <a:latin typeface="+mn-ea"/>
              </a:rPr>
              <a:t>: 1</a:t>
            </a:r>
            <a:r>
              <a:rPr lang="ko-KR" altLang="en-US" sz="2600" spc="-100" dirty="0">
                <a:latin typeface="+mn-ea"/>
              </a:rPr>
              <a:t>묶음 </a:t>
            </a:r>
            <a:r>
              <a:rPr lang="en-US" altLang="ko-KR" sz="2600" spc="-100" dirty="0">
                <a:latin typeface="+mn-ea"/>
              </a:rPr>
              <a:t>X 19</a:t>
            </a:r>
            <a:r>
              <a:rPr lang="ko-KR" altLang="en-US" sz="2600" spc="-100" dirty="0">
                <a:latin typeface="+mn-ea"/>
              </a:rPr>
              <a:t>장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3. </a:t>
            </a:r>
            <a:r>
              <a:rPr lang="ko-KR" altLang="en-US" sz="2600" spc="-100" dirty="0">
                <a:latin typeface="+mn-ea"/>
              </a:rPr>
              <a:t>기본 도시 세트 </a:t>
            </a:r>
            <a:r>
              <a:rPr lang="en-US" altLang="ko-KR" sz="2600" spc="-100" dirty="0">
                <a:latin typeface="+mn-ea"/>
              </a:rPr>
              <a:t>: 1</a:t>
            </a:r>
            <a:r>
              <a:rPr lang="ko-KR" altLang="en-US" sz="2600" spc="-100" dirty="0">
                <a:latin typeface="+mn-ea"/>
              </a:rPr>
              <a:t>묶음 </a:t>
            </a:r>
            <a:r>
              <a:rPr lang="en-US" altLang="ko-KR" sz="2600" spc="-100" dirty="0">
                <a:latin typeface="+mn-ea"/>
              </a:rPr>
              <a:t>X 20</a:t>
            </a:r>
            <a:r>
              <a:rPr lang="ko-KR" altLang="en-US" sz="2600" spc="-100" dirty="0">
                <a:latin typeface="+mn-ea"/>
              </a:rPr>
              <a:t>장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4. </a:t>
            </a:r>
            <a:r>
              <a:rPr lang="ko-KR" altLang="en-US" sz="2600" spc="-100" dirty="0">
                <a:latin typeface="+mn-ea"/>
              </a:rPr>
              <a:t>추가 세트 </a:t>
            </a:r>
            <a:r>
              <a:rPr lang="en-US" altLang="ko-KR" sz="2600" spc="-100" dirty="0">
                <a:latin typeface="+mn-ea"/>
              </a:rPr>
              <a:t>: 6</a:t>
            </a:r>
            <a:r>
              <a:rPr lang="ko-KR" altLang="en-US" sz="2600" spc="-100" dirty="0">
                <a:latin typeface="+mn-ea"/>
              </a:rPr>
              <a:t>묶음 </a:t>
            </a:r>
            <a:r>
              <a:rPr lang="en-US" altLang="ko-KR" sz="2600" spc="-100" dirty="0">
                <a:latin typeface="+mn-ea"/>
              </a:rPr>
              <a:t>X 40</a:t>
            </a:r>
            <a:r>
              <a:rPr lang="ko-KR" altLang="en-US" sz="2600" spc="-100" dirty="0">
                <a:latin typeface="+mn-ea"/>
              </a:rPr>
              <a:t>장 </a:t>
            </a:r>
            <a:r>
              <a:rPr lang="en-US" altLang="ko-KR" sz="2600" spc="-100" dirty="0">
                <a:latin typeface="+mn-ea"/>
              </a:rPr>
              <a:t>= 240</a:t>
            </a:r>
            <a:r>
              <a:rPr lang="ko-KR" altLang="en-US" sz="2600" spc="-100" dirty="0">
                <a:latin typeface="+mn-ea"/>
              </a:rPr>
              <a:t>장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5. </a:t>
            </a:r>
            <a:r>
              <a:rPr lang="ko-KR" altLang="en-US" sz="2600" spc="-100" dirty="0">
                <a:latin typeface="+mn-ea"/>
              </a:rPr>
              <a:t>토너먼트 계획표 </a:t>
            </a:r>
            <a:r>
              <a:rPr lang="en-US" altLang="ko-KR" sz="2600" spc="-100" dirty="0">
                <a:latin typeface="+mn-ea"/>
              </a:rPr>
              <a:t>9</a:t>
            </a:r>
            <a:r>
              <a:rPr lang="ko-KR" altLang="en-US" sz="2600" spc="-100" dirty="0">
                <a:latin typeface="+mn-ea"/>
              </a:rPr>
              <a:t>장</a:t>
            </a:r>
            <a:endParaRPr lang="en-US" altLang="ko-KR" sz="2600" spc="-100" dirty="0">
              <a:latin typeface="+mn-ea"/>
              <a:ea typeface="+mn-ea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01D323B-9476-32EC-6E60-362788857FFC}"/>
              </a:ext>
            </a:extLst>
          </p:cNvPr>
          <p:cNvSpPr/>
          <p:nvPr/>
        </p:nvSpPr>
        <p:spPr>
          <a:xfrm>
            <a:off x="11696700" y="3895725"/>
            <a:ext cx="333375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F415BB0A-570B-946D-93E0-D6915896B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299" y="549275"/>
            <a:ext cx="5796088" cy="57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8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643DC-B0FD-1C82-533A-60BCCE0BEBE1}"/>
              </a:ext>
            </a:extLst>
          </p:cNvPr>
          <p:cNvSpPr txBox="1"/>
          <p:nvPr/>
        </p:nvSpPr>
        <p:spPr>
          <a:xfrm>
            <a:off x="234125" y="1611566"/>
            <a:ext cx="65826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6</a:t>
            </a:r>
            <a:r>
              <a:rPr lang="en-US" altLang="ko-KR" sz="2600" spc="-100" dirty="0">
                <a:latin typeface="+mn-ea"/>
                <a:ea typeface="+mn-ea"/>
              </a:rPr>
              <a:t>. </a:t>
            </a:r>
            <a:r>
              <a:rPr lang="ko-KR" altLang="en-US" sz="2600" spc="-100" dirty="0">
                <a:latin typeface="+mn-ea"/>
                <a:ea typeface="+mn-ea"/>
              </a:rPr>
              <a:t>깃발 </a:t>
            </a:r>
            <a:r>
              <a:rPr lang="en-US" altLang="ko-KR" sz="2600" spc="-100" dirty="0">
                <a:latin typeface="+mn-ea"/>
                <a:ea typeface="+mn-ea"/>
              </a:rPr>
              <a:t>4</a:t>
            </a:r>
            <a:r>
              <a:rPr lang="ko-KR" altLang="en-US" sz="2600" spc="-100" dirty="0">
                <a:latin typeface="+mn-ea"/>
                <a:ea typeface="+mn-ea"/>
              </a:rPr>
              <a:t>개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7. </a:t>
            </a:r>
            <a:r>
              <a:rPr lang="ko-KR" altLang="en-US" sz="2600" spc="-100" dirty="0">
                <a:latin typeface="+mn-ea"/>
              </a:rPr>
              <a:t>팬 토큰 </a:t>
            </a:r>
            <a:r>
              <a:rPr lang="en-US" altLang="ko-KR" sz="2600" spc="-100" dirty="0">
                <a:latin typeface="+mn-ea"/>
              </a:rPr>
              <a:t>40</a:t>
            </a:r>
            <a:r>
              <a:rPr lang="ko-KR" altLang="en-US" sz="2600" spc="-100" dirty="0">
                <a:latin typeface="+mn-ea"/>
              </a:rPr>
              <a:t>개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8. </a:t>
            </a:r>
            <a:r>
              <a:rPr lang="ko-KR" altLang="en-US" sz="2600" spc="-100" dirty="0">
                <a:latin typeface="+mn-ea"/>
              </a:rPr>
              <a:t>트로피 </a:t>
            </a:r>
            <a:r>
              <a:rPr lang="en-US" altLang="ko-KR" sz="2600" spc="-100" dirty="0">
                <a:latin typeface="+mn-ea"/>
              </a:rPr>
              <a:t>28</a:t>
            </a:r>
            <a:r>
              <a:rPr lang="ko-KR" altLang="en-US" sz="2600" spc="-100" dirty="0">
                <a:latin typeface="+mn-ea"/>
              </a:rPr>
              <a:t>개 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9. </a:t>
            </a:r>
            <a:r>
              <a:rPr lang="ko-KR" altLang="en-US" sz="2600" spc="-100" dirty="0" err="1">
                <a:latin typeface="+mn-ea"/>
              </a:rPr>
              <a:t>공원판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en-US" altLang="ko-KR" sz="2600" spc="-100" dirty="0">
                <a:latin typeface="+mn-ea"/>
              </a:rPr>
              <a:t>4</a:t>
            </a:r>
            <a:r>
              <a:rPr lang="ko-KR" altLang="en-US" sz="2600" spc="-100" dirty="0">
                <a:latin typeface="+mn-ea"/>
              </a:rPr>
              <a:t>개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600" spc="-100" dirty="0">
                <a:latin typeface="+mn-ea"/>
              </a:rPr>
              <a:t>10. </a:t>
            </a:r>
            <a:r>
              <a:rPr lang="ko-KR" altLang="en-US" sz="2600" spc="-100" dirty="0">
                <a:latin typeface="+mn-ea"/>
              </a:rPr>
              <a:t>카드 보관함</a:t>
            </a:r>
            <a:r>
              <a:rPr lang="en-US" altLang="ko-KR" sz="2600" spc="-100" dirty="0">
                <a:latin typeface="+mn-ea"/>
              </a:rPr>
              <a:t>(A, B, C)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en-US" altLang="ko-KR" sz="2600" spc="-100" dirty="0">
                <a:latin typeface="+mn-ea"/>
              </a:rPr>
              <a:t>3</a:t>
            </a:r>
            <a:r>
              <a:rPr lang="ko-KR" altLang="en-US" sz="2600" spc="-100" dirty="0">
                <a:latin typeface="+mn-ea"/>
              </a:rPr>
              <a:t>개</a:t>
            </a:r>
            <a:endParaRPr lang="en-US" altLang="ko-KR" sz="2600" spc="-100" dirty="0">
              <a:latin typeface="+mn-ea"/>
              <a:ea typeface="+mn-ea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01D323B-9476-32EC-6E60-362788857FFC}"/>
              </a:ext>
            </a:extLst>
          </p:cNvPr>
          <p:cNvSpPr/>
          <p:nvPr/>
        </p:nvSpPr>
        <p:spPr>
          <a:xfrm>
            <a:off x="11696700" y="3895725"/>
            <a:ext cx="333375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BB8BD2A-41D0-B714-68B4-999BCFAB5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502" y="549275"/>
            <a:ext cx="4389172" cy="57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51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643DC-B0FD-1C82-533A-60BCCE0BEBE1}"/>
              </a:ext>
            </a:extLst>
          </p:cNvPr>
          <p:cNvSpPr txBox="1"/>
          <p:nvPr/>
        </p:nvSpPr>
        <p:spPr>
          <a:xfrm>
            <a:off x="234125" y="1611566"/>
            <a:ext cx="6582600" cy="63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1. </a:t>
            </a:r>
            <a:r>
              <a:rPr lang="en-US" altLang="ko-KR" sz="2600" spc="-100" dirty="0">
                <a:latin typeface="+mn-ea"/>
              </a:rPr>
              <a:t> </a:t>
            </a:r>
            <a:r>
              <a:rPr lang="ko-KR" altLang="en-US" sz="2600" spc="-100" dirty="0">
                <a:latin typeface="+mn-ea"/>
              </a:rPr>
              <a:t>표의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플레이어 수</a:t>
            </a:r>
            <a:r>
              <a:rPr lang="ko-KR" altLang="en-US" sz="2600" spc="-100" dirty="0">
                <a:latin typeface="+mn-ea"/>
              </a:rPr>
              <a:t>에 맞춰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공원판</a:t>
            </a:r>
            <a:r>
              <a:rPr lang="ko-KR" altLang="en-US" sz="2600" spc="-100" dirty="0">
                <a:latin typeface="+mn-ea"/>
              </a:rPr>
              <a:t>을 준비</a:t>
            </a:r>
            <a:endParaRPr lang="en-US" altLang="ko-KR" sz="2600" spc="-100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D97DA1B-05DA-6727-8F02-62804A793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467" y="568325"/>
            <a:ext cx="4228571" cy="300952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D5052B6-928A-8E63-A864-BE171FD61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848" y="4042056"/>
            <a:ext cx="5276190" cy="2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15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643DC-B0FD-1C82-533A-60BCCE0BEBE1}"/>
              </a:ext>
            </a:extLst>
          </p:cNvPr>
          <p:cNvSpPr txBox="1"/>
          <p:nvPr/>
        </p:nvSpPr>
        <p:spPr>
          <a:xfrm>
            <a:off x="234125" y="1611566"/>
            <a:ext cx="6582600" cy="2435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1. </a:t>
            </a:r>
            <a:r>
              <a:rPr lang="en-US" altLang="ko-KR" sz="2600" spc="-100" dirty="0">
                <a:latin typeface="+mn-ea"/>
              </a:rPr>
              <a:t> </a:t>
            </a:r>
            <a:r>
              <a:rPr lang="ko-KR" altLang="en-US" sz="2600" spc="-100" dirty="0">
                <a:latin typeface="+mn-ea"/>
              </a:rPr>
              <a:t>표의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플레이어 수</a:t>
            </a:r>
            <a:r>
              <a:rPr lang="ko-KR" altLang="en-US" sz="2600" spc="-100" dirty="0">
                <a:latin typeface="+mn-ea"/>
              </a:rPr>
              <a:t>에 맞춰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공원판</a:t>
            </a:r>
            <a:r>
              <a:rPr lang="ko-KR" altLang="en-US" sz="2600" spc="-100" dirty="0">
                <a:latin typeface="+mn-ea"/>
              </a:rPr>
              <a:t>을 준비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2. </a:t>
            </a:r>
            <a:r>
              <a:rPr lang="ko-KR" altLang="en-US" sz="2600" spc="-100" dirty="0">
                <a:latin typeface="+mn-ea"/>
              </a:rPr>
              <a:t>플레이어 수에 따라</a:t>
            </a:r>
            <a:r>
              <a:rPr lang="ko-KR" altLang="en-US" sz="2600" spc="-100" dirty="0">
                <a:latin typeface="+mn-ea"/>
                <a:ea typeface="+mn-ea"/>
              </a:rPr>
              <a:t>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토너먼트 계획표</a:t>
            </a:r>
            <a:r>
              <a:rPr lang="ko-KR" altLang="en-US" sz="2600" spc="-100" dirty="0">
                <a:latin typeface="+mn-ea"/>
                <a:ea typeface="+mn-ea"/>
              </a:rPr>
              <a:t>를 </a:t>
            </a:r>
            <a:r>
              <a:rPr lang="en-US" altLang="ko-KR" sz="2600" spc="-100" dirty="0">
                <a:latin typeface="+mn-ea"/>
                <a:ea typeface="+mn-ea"/>
              </a:rPr>
              <a:t>1</a:t>
            </a:r>
            <a:r>
              <a:rPr lang="ko-KR" altLang="en-US" sz="2600" spc="-100" dirty="0">
                <a:latin typeface="+mn-ea"/>
                <a:ea typeface="+mn-ea"/>
              </a:rPr>
              <a:t>장씩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나눠 가진 후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spc="-100" dirty="0">
                <a:latin typeface="+mn-ea"/>
              </a:rPr>
              <a:t>첫 줄의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배경색</a:t>
            </a:r>
            <a:r>
              <a:rPr lang="ko-KR" altLang="en-US" sz="2600" spc="-100" dirty="0">
                <a:latin typeface="+mn-ea"/>
              </a:rPr>
              <a:t> 및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아이콘</a:t>
            </a:r>
            <a:r>
              <a:rPr lang="ko-KR" altLang="en-US" sz="2600" spc="-100" dirty="0">
                <a:latin typeface="+mn-ea"/>
              </a:rPr>
              <a:t>과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일치하는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공원판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ko-KR" altLang="en-US" sz="2600" spc="-100" dirty="0" err="1">
                <a:latin typeface="+mn-ea"/>
              </a:rPr>
              <a:t>끝쪽에</a:t>
            </a:r>
            <a:r>
              <a:rPr lang="ko-KR" altLang="en-US" sz="2600" spc="-100" dirty="0">
                <a:latin typeface="+mn-ea"/>
              </a:rPr>
              <a:t> 가서 앉음</a:t>
            </a:r>
            <a:endParaRPr lang="en-US" altLang="ko-KR" sz="2600" spc="-100" dirty="0">
              <a:latin typeface="+mn-ea"/>
              <a:ea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A46C145-AAC1-BD0F-CC69-2747F18E6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467" y="549275"/>
            <a:ext cx="4228571" cy="338095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A5C606E-CA7D-4C61-BE70-63B216810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45391"/>
          <a:stretch/>
        </p:blipFill>
        <p:spPr>
          <a:xfrm>
            <a:off x="8407330" y="4046848"/>
            <a:ext cx="3091629" cy="21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73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643DC-B0FD-1C82-533A-60BCCE0BEBE1}"/>
              </a:ext>
            </a:extLst>
          </p:cNvPr>
          <p:cNvSpPr txBox="1"/>
          <p:nvPr/>
        </p:nvSpPr>
        <p:spPr>
          <a:xfrm>
            <a:off x="234125" y="1611566"/>
            <a:ext cx="6582600" cy="4235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1. </a:t>
            </a:r>
            <a:r>
              <a:rPr lang="en-US" altLang="ko-KR" sz="2600" spc="-100" dirty="0">
                <a:latin typeface="+mn-ea"/>
              </a:rPr>
              <a:t> </a:t>
            </a:r>
            <a:r>
              <a:rPr lang="ko-KR" altLang="en-US" sz="2600" spc="-100" dirty="0">
                <a:latin typeface="+mn-ea"/>
              </a:rPr>
              <a:t>표의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플레이어 수</a:t>
            </a:r>
            <a:r>
              <a:rPr lang="ko-KR" altLang="en-US" sz="2600" spc="-100" dirty="0">
                <a:latin typeface="+mn-ea"/>
              </a:rPr>
              <a:t>에 맞춰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공원판</a:t>
            </a:r>
            <a:r>
              <a:rPr lang="ko-KR" altLang="en-US" sz="2600" spc="-100" dirty="0">
                <a:latin typeface="+mn-ea"/>
              </a:rPr>
              <a:t>을 준비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2. </a:t>
            </a:r>
            <a:r>
              <a:rPr lang="ko-KR" altLang="en-US" sz="2600" spc="-100" dirty="0">
                <a:latin typeface="+mn-ea"/>
              </a:rPr>
              <a:t>플레이어 수에 따라</a:t>
            </a:r>
            <a:r>
              <a:rPr lang="ko-KR" altLang="en-US" sz="2600" spc="-100" dirty="0">
                <a:latin typeface="+mn-ea"/>
                <a:ea typeface="+mn-ea"/>
              </a:rPr>
              <a:t>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토너먼트 계획표</a:t>
            </a:r>
            <a:r>
              <a:rPr lang="ko-KR" altLang="en-US" sz="2600" spc="-100" dirty="0">
                <a:latin typeface="+mn-ea"/>
                <a:ea typeface="+mn-ea"/>
              </a:rPr>
              <a:t>를 </a:t>
            </a:r>
            <a:r>
              <a:rPr lang="en-US" altLang="ko-KR" sz="2600" spc="-100" dirty="0">
                <a:latin typeface="+mn-ea"/>
                <a:ea typeface="+mn-ea"/>
              </a:rPr>
              <a:t>1</a:t>
            </a:r>
            <a:r>
              <a:rPr lang="ko-KR" altLang="en-US" sz="2600" spc="-100" dirty="0">
                <a:latin typeface="+mn-ea"/>
                <a:ea typeface="+mn-ea"/>
              </a:rPr>
              <a:t>장씩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나눠 가진 후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spc="-100" dirty="0">
                <a:latin typeface="+mn-ea"/>
              </a:rPr>
              <a:t>첫 줄의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배경색</a:t>
            </a:r>
            <a:r>
              <a:rPr lang="ko-KR" altLang="en-US" sz="2600" spc="-100" dirty="0">
                <a:latin typeface="+mn-ea"/>
              </a:rPr>
              <a:t> 및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아이콘</a:t>
            </a:r>
            <a:r>
              <a:rPr lang="ko-KR" altLang="en-US" sz="2600" spc="-100" dirty="0">
                <a:latin typeface="+mn-ea"/>
              </a:rPr>
              <a:t>과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일치하는 </a:t>
            </a:r>
            <a:r>
              <a:rPr lang="ko-KR" altLang="en-US" sz="2600" b="1" spc="-100" dirty="0" err="1">
                <a:solidFill>
                  <a:srgbClr val="E7252F"/>
                </a:solidFill>
                <a:latin typeface="+mn-ea"/>
              </a:rPr>
              <a:t>공원판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ko-KR" altLang="en-US" sz="2600" spc="-100" dirty="0" err="1">
                <a:latin typeface="+mn-ea"/>
              </a:rPr>
              <a:t>끝쪽에</a:t>
            </a:r>
            <a:r>
              <a:rPr lang="ko-KR" altLang="en-US" sz="2600" spc="-100" dirty="0">
                <a:latin typeface="+mn-ea"/>
              </a:rPr>
              <a:t> 가서 앉음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3. </a:t>
            </a:r>
            <a:r>
              <a:rPr lang="ko-KR" altLang="en-US" sz="2600" spc="-100" dirty="0">
                <a:latin typeface="+mn-ea"/>
                <a:ea typeface="+mn-ea"/>
              </a:rPr>
              <a:t>모든 </a:t>
            </a:r>
            <a:r>
              <a:rPr lang="ko-KR" altLang="en-US" sz="2600" spc="-100" dirty="0" err="1">
                <a:latin typeface="+mn-ea"/>
                <a:ea typeface="+mn-ea"/>
              </a:rPr>
              <a:t>공원판</a:t>
            </a:r>
            <a:r>
              <a:rPr lang="ko-KR" altLang="en-US" sz="2600" spc="-100" dirty="0">
                <a:latin typeface="+mn-ea"/>
                <a:ea typeface="+mn-ea"/>
              </a:rPr>
              <a:t> 중앙에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같은 색깔의 깃발</a:t>
            </a:r>
            <a:r>
              <a:rPr lang="ko-KR" altLang="en-US" sz="2600" spc="-100" dirty="0">
                <a:latin typeface="+mn-ea"/>
                <a:ea typeface="+mn-ea"/>
              </a:rPr>
              <a:t> 배치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4. </a:t>
            </a:r>
            <a:r>
              <a:rPr lang="ko-KR" altLang="en-US" sz="2600" spc="-100" dirty="0">
                <a:latin typeface="+mn-ea"/>
                <a:ea typeface="+mn-ea"/>
              </a:rPr>
              <a:t>각 </a:t>
            </a:r>
            <a:r>
              <a:rPr lang="ko-KR" altLang="en-US" sz="2600" spc="-100" dirty="0">
                <a:latin typeface="+mn-ea"/>
              </a:rPr>
              <a:t>번호 트로피들끼리 모아서 섞은 후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1~7</a:t>
            </a:r>
          </a:p>
          <a:p>
            <a:pPr algn="just">
              <a:lnSpc>
                <a:spcPct val="150000"/>
              </a:lnSpc>
            </a:pP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    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트로피</a:t>
            </a:r>
            <a:r>
              <a:rPr lang="ko-KR" altLang="en-US" sz="2600" spc="-100" dirty="0">
                <a:latin typeface="+mn-ea"/>
                <a:ea typeface="+mn-ea"/>
              </a:rPr>
              <a:t>를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1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개씩</a:t>
            </a:r>
            <a:r>
              <a:rPr lang="ko-KR" altLang="en-US" sz="2600" spc="-100" dirty="0">
                <a:latin typeface="+mn-ea"/>
                <a:ea typeface="+mn-ea"/>
              </a:rPr>
              <a:t> 가져와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내림차순 더미</a:t>
            </a:r>
            <a:r>
              <a:rPr lang="ko-KR" altLang="en-US" sz="2600" spc="-100" dirty="0">
                <a:latin typeface="+mn-ea"/>
                <a:ea typeface="+mn-ea"/>
              </a:rPr>
              <a:t>를 만듦</a:t>
            </a:r>
            <a:endParaRPr lang="en-US" altLang="ko-KR" sz="2600" spc="-100" dirty="0">
              <a:latin typeface="+mn-ea"/>
              <a:ea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A9A1A12-F77F-AFC5-B704-C443E0D57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848" y="3088327"/>
            <a:ext cx="5276190" cy="2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18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5643DC-B0FD-1C82-533A-60BCCE0BEBE1}"/>
              </a:ext>
            </a:extLst>
          </p:cNvPr>
          <p:cNvSpPr txBox="1"/>
          <p:nvPr/>
        </p:nvSpPr>
        <p:spPr>
          <a:xfrm>
            <a:off x="234124" y="1611566"/>
            <a:ext cx="6716933" cy="4835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5. </a:t>
            </a:r>
            <a:r>
              <a:rPr lang="ko-KR" altLang="en-US" sz="2600" spc="-100" dirty="0">
                <a:latin typeface="+mn-ea"/>
              </a:rPr>
              <a:t>모든 팬 토큰         은 한쪽에 잘 모아둠</a:t>
            </a:r>
            <a:r>
              <a:rPr lang="en-US" altLang="ko-KR" sz="2600" spc="-100" dirty="0">
                <a:latin typeface="+mn-ea"/>
              </a:rPr>
              <a:t>(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공급처</a:t>
            </a:r>
            <a:r>
              <a:rPr lang="en-US" altLang="ko-KR" sz="2600" spc="-100" dirty="0">
                <a:latin typeface="+mn-ea"/>
              </a:rPr>
              <a:t>)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6. </a:t>
            </a:r>
            <a:r>
              <a:rPr lang="ko-KR" altLang="en-US" sz="2600" spc="-100" dirty="0">
                <a:latin typeface="+mn-ea"/>
                <a:ea typeface="+mn-ea"/>
              </a:rPr>
              <a:t>카드 보관함 </a:t>
            </a:r>
            <a:r>
              <a:rPr lang="en-US" altLang="ko-KR" sz="2600" spc="-100" dirty="0">
                <a:latin typeface="+mn-ea"/>
                <a:ea typeface="+mn-ea"/>
              </a:rPr>
              <a:t>3</a:t>
            </a:r>
            <a:r>
              <a:rPr lang="ko-KR" altLang="en-US" sz="2600" spc="-100" dirty="0">
                <a:latin typeface="+mn-ea"/>
                <a:ea typeface="+mn-ea"/>
              </a:rPr>
              <a:t>개</a:t>
            </a:r>
            <a:r>
              <a:rPr lang="en-US" altLang="ko-KR" sz="2600" spc="-100" dirty="0">
                <a:latin typeface="+mn-ea"/>
                <a:ea typeface="+mn-ea"/>
              </a:rPr>
              <a:t>(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A</a:t>
            </a:r>
            <a:r>
              <a:rPr lang="en-US" altLang="ko-KR" sz="2600" spc="-100" dirty="0">
                <a:latin typeface="+mn-ea"/>
                <a:ea typeface="+mn-ea"/>
              </a:rPr>
              <a:t>,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B</a:t>
            </a:r>
            <a:r>
              <a:rPr lang="en-US" altLang="ko-KR" sz="2600" spc="-100" dirty="0">
                <a:latin typeface="+mn-ea"/>
                <a:ea typeface="+mn-ea"/>
              </a:rPr>
              <a:t>,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C</a:t>
            </a:r>
            <a:r>
              <a:rPr lang="en-US" altLang="ko-KR" sz="2600" spc="-100" dirty="0">
                <a:latin typeface="+mn-ea"/>
                <a:ea typeface="+mn-ea"/>
              </a:rPr>
              <a:t>)</a:t>
            </a:r>
            <a:r>
              <a:rPr lang="ko-KR" altLang="en-US" sz="2600" spc="-100" dirty="0">
                <a:latin typeface="+mn-ea"/>
                <a:ea typeface="+mn-ea"/>
              </a:rPr>
              <a:t>를 배치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7. </a:t>
            </a:r>
            <a:r>
              <a:rPr lang="ko-KR" altLang="en-US" sz="2600" spc="-100" dirty="0">
                <a:latin typeface="+mn-ea"/>
                <a:ea typeface="+mn-ea"/>
              </a:rPr>
              <a:t>기본 도시 세트         의 모든 카드를 가져오고</a:t>
            </a:r>
            <a:endParaRPr lang="en-US" altLang="ko-KR" sz="2600" spc="-100" dirty="0">
              <a:latin typeface="+mn-ea"/>
              <a:ea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추가 세트 </a:t>
            </a:r>
            <a:r>
              <a:rPr lang="en-US" altLang="ko-KR" sz="2600" spc="-100" dirty="0">
                <a:latin typeface="+mn-ea"/>
              </a:rPr>
              <a:t>6</a:t>
            </a:r>
            <a:r>
              <a:rPr lang="ko-KR" altLang="en-US" sz="2600" spc="-100" dirty="0">
                <a:latin typeface="+mn-ea"/>
              </a:rPr>
              <a:t>종류 중 </a:t>
            </a:r>
            <a:r>
              <a:rPr lang="en-US" altLang="ko-KR" sz="2600" b="1" spc="-100" dirty="0">
                <a:solidFill>
                  <a:srgbClr val="E7252F"/>
                </a:solidFill>
                <a:latin typeface="+mn-ea"/>
              </a:rPr>
              <a:t>5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종류</a:t>
            </a:r>
            <a:r>
              <a:rPr lang="ko-KR" altLang="en-US" sz="2600" spc="-100" dirty="0">
                <a:latin typeface="+mn-ea"/>
              </a:rPr>
              <a:t>를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선택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spc="-100" dirty="0">
                <a:latin typeface="+mn-ea"/>
              </a:rPr>
              <a:t>남은 한 세트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</a:t>
            </a:r>
            <a:r>
              <a:rPr lang="ko-KR" altLang="en-US" sz="2600" spc="-100" dirty="0">
                <a:latin typeface="+mn-ea"/>
              </a:rPr>
              <a:t> </a:t>
            </a:r>
            <a:r>
              <a:rPr lang="en-US" altLang="ko-KR" sz="2600" spc="-100" dirty="0">
                <a:latin typeface="+mn-ea"/>
              </a:rPr>
              <a:t>(</a:t>
            </a:r>
            <a:r>
              <a:rPr lang="ko-KR" altLang="en-US" sz="2600" spc="-100" dirty="0">
                <a:latin typeface="+mn-ea"/>
              </a:rPr>
              <a:t>첫 게임 시 </a:t>
            </a:r>
            <a:r>
              <a:rPr lang="ko-KR" altLang="en-US" sz="2600" spc="-100" dirty="0" err="1">
                <a:latin typeface="+mn-ea"/>
              </a:rPr>
              <a:t>외우주</a:t>
            </a:r>
            <a:r>
              <a:rPr lang="ko-KR" altLang="en-US" sz="2600" spc="-100" dirty="0">
                <a:latin typeface="+mn-ea"/>
              </a:rPr>
              <a:t>         권장</a:t>
            </a:r>
            <a:r>
              <a:rPr lang="en-US" altLang="ko-KR" sz="2600" spc="-100" dirty="0">
                <a:latin typeface="+mn-ea"/>
              </a:rPr>
              <a:t>)</a:t>
            </a:r>
            <a:r>
              <a:rPr lang="ko-KR" altLang="en-US" sz="2600" spc="-100" dirty="0">
                <a:latin typeface="+mn-ea"/>
              </a:rPr>
              <a:t>는 게임에서 제외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 </a:t>
            </a:r>
            <a:r>
              <a:rPr lang="ko-KR" altLang="en-US" sz="2600" spc="-100" dirty="0">
                <a:latin typeface="+mn-ea"/>
              </a:rPr>
              <a:t>모든 카드를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레벨별</a:t>
            </a:r>
            <a:r>
              <a:rPr lang="ko-KR" altLang="en-US" sz="2600" spc="-100" dirty="0">
                <a:latin typeface="+mn-ea"/>
              </a:rPr>
              <a:t>로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분리</a:t>
            </a:r>
            <a:r>
              <a:rPr lang="ko-KR" altLang="en-US" sz="2600" spc="-100" dirty="0">
                <a:latin typeface="+mn-ea"/>
              </a:rPr>
              <a:t>하여 각 더미를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</a:rPr>
              <a:t>    </a:t>
            </a:r>
            <a:r>
              <a:rPr lang="ko-KR" altLang="en-US" sz="2600" spc="-100" dirty="0">
                <a:latin typeface="+mn-ea"/>
              </a:rPr>
              <a:t> 섞은 후</a:t>
            </a:r>
            <a:r>
              <a:rPr lang="en-US" altLang="ko-KR" sz="2600" spc="-100" dirty="0">
                <a:latin typeface="+mn-ea"/>
              </a:rPr>
              <a:t>, </a:t>
            </a:r>
            <a:r>
              <a:rPr lang="ko-KR" altLang="en-US" sz="2600" spc="-100" dirty="0">
                <a:latin typeface="+mn-ea"/>
              </a:rPr>
              <a:t>해당 </a:t>
            </a:r>
            <a:r>
              <a:rPr lang="ko-KR" altLang="en-US" sz="2600" b="1" spc="-100" dirty="0">
                <a:solidFill>
                  <a:srgbClr val="E7252F"/>
                </a:solidFill>
                <a:latin typeface="+mn-ea"/>
              </a:rPr>
              <a:t>카드 보관함</a:t>
            </a:r>
            <a:r>
              <a:rPr lang="ko-KR" altLang="en-US" sz="2600" spc="-100" dirty="0">
                <a:latin typeface="+mn-ea"/>
              </a:rPr>
              <a:t>에 </a:t>
            </a:r>
            <a:r>
              <a:rPr lang="ko-KR" altLang="en-US" sz="2600" spc="-100" dirty="0" err="1">
                <a:latin typeface="+mn-ea"/>
              </a:rPr>
              <a:t>올려둠</a:t>
            </a:r>
            <a:endParaRPr lang="en-US" altLang="ko-KR" sz="2600" spc="-100" dirty="0"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00" dirty="0">
                <a:latin typeface="+mn-ea"/>
                <a:ea typeface="+mn-ea"/>
              </a:rPr>
              <a:t>     </a:t>
            </a:r>
            <a:r>
              <a:rPr lang="en-US" altLang="ko-KR" sz="2600" spc="-100" dirty="0">
                <a:latin typeface="+mn-ea"/>
              </a:rPr>
              <a:t> </a:t>
            </a:r>
            <a:endParaRPr lang="en-US" altLang="ko-KR" sz="2600" spc="-100" dirty="0">
              <a:latin typeface="+mn-ea"/>
              <a:ea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49FC8BC-0812-E798-3633-CB6A394C6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057" y="4051684"/>
            <a:ext cx="4905980" cy="163752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E3A1B3D-D673-C07A-58C4-3F8D56C5E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057" y="1844675"/>
            <a:ext cx="1857143" cy="199047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388FDF0-EE38-EECE-E548-602E4FB898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2911" y="1731315"/>
            <a:ext cx="473097" cy="46971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F3C9318-ABC3-B4D7-94FE-5842AB708ED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4F9ED"/>
              </a:clrFrom>
              <a:clrTo>
                <a:srgbClr val="F4F9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9459" y="2829638"/>
            <a:ext cx="517577" cy="62363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814F920-28F3-152B-882E-D620C08E737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4F9ED"/>
              </a:clrFrom>
              <a:clrTo>
                <a:srgbClr val="F4F9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036" y="4141637"/>
            <a:ext cx="533994" cy="46497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F556FC0-2BD1-2E62-051A-FE22F3F545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4047" y="479461"/>
            <a:ext cx="2452990" cy="3443143"/>
          </a:xfrm>
          <a:prstGeom prst="roundRect">
            <a:avLst>
              <a:gd name="adj" fmla="val 7533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72B55116-F6F5-C628-07EE-E1DBB1DBB949}"/>
              </a:ext>
            </a:extLst>
          </p:cNvPr>
          <p:cNvSpPr/>
          <p:nvPr/>
        </p:nvSpPr>
        <p:spPr>
          <a:xfrm>
            <a:off x="11026106" y="3004698"/>
            <a:ext cx="982446" cy="982446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A394B237-AB0E-F179-44E8-6842627CD3F0}"/>
              </a:ext>
            </a:extLst>
          </p:cNvPr>
          <p:cNvSpPr/>
          <p:nvPr/>
        </p:nvSpPr>
        <p:spPr>
          <a:xfrm>
            <a:off x="11321823" y="1168788"/>
            <a:ext cx="610972" cy="610972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0974436"/>
      </p:ext>
    </p:extLst>
  </p:cSld>
  <p:clrMapOvr>
    <a:masterClrMapping/>
  </p:clrMapOvr>
</p:sld>
</file>

<file path=ppt/theme/theme1.xml><?xml version="1.0" encoding="utf-8"?>
<a:theme xmlns:a="http://schemas.openxmlformats.org/drawingml/2006/main" name="커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프랭크">
      <a:majorFont>
        <a:latin typeface="나눔스퀘어 네오 ExtraBold"/>
        <a:ea typeface="나눔스퀘어 네오 ExtraBold"/>
        <a:cs typeface=""/>
      </a:majorFont>
      <a:minorFont>
        <a:latin typeface="나눔스퀘어 네오 Regular"/>
        <a:ea typeface="나눔스퀘어 네오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7252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메인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프랭크">
      <a:majorFont>
        <a:latin typeface="나눔스퀘어 네오 ExtraBold"/>
        <a:ea typeface="나눔스퀘어 네오 ExtraBold"/>
        <a:cs typeface=""/>
      </a:majorFont>
      <a:minorFont>
        <a:latin typeface="나눔스퀘어 네오 Regular"/>
        <a:ea typeface="나눔스퀘어 네오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7252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1471</Words>
  <Application>Microsoft Office PowerPoint</Application>
  <PresentationFormat>와이드스크린</PresentationFormat>
  <Paragraphs>181</Paragraphs>
  <Slides>33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33</vt:i4>
      </vt:variant>
    </vt:vector>
  </HeadingPairs>
  <TitlesOfParts>
    <vt:vector size="39" baseType="lpstr">
      <vt:lpstr>나눔스퀘어 네오 Regular</vt:lpstr>
      <vt:lpstr>나눔스퀘어 네오 Heavy</vt:lpstr>
      <vt:lpstr>Arial</vt:lpstr>
      <vt:lpstr>나눔스퀘어 네오 ExtraBold</vt:lpstr>
      <vt:lpstr>커버</vt:lpstr>
      <vt:lpstr>메인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>프랭크</Manager>
  <Company>코리아보드게임즈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비얌비얌</dc:title>
  <dc:subject>게임설명</dc:subject>
  <dc:creator>Park Chanyong</dc:creator>
  <cp:lastModifiedBy>Chanyong Park</cp:lastModifiedBy>
  <cp:revision>27</cp:revision>
  <dcterms:created xsi:type="dcterms:W3CDTF">2023-03-08T02:17:13Z</dcterms:created>
  <dcterms:modified xsi:type="dcterms:W3CDTF">2023-08-18T11:14:09Z</dcterms:modified>
  <cp:category>교육</cp:category>
  <cp:contentStatus>편집용</cp:contentStatus>
</cp:coreProperties>
</file>