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5" r:id="rId4"/>
    <p:sldId id="273" r:id="rId5"/>
    <p:sldId id="261" r:id="rId6"/>
    <p:sldId id="266" r:id="rId7"/>
    <p:sldId id="269" r:id="rId8"/>
    <p:sldId id="267" r:id="rId9"/>
    <p:sldId id="274" r:id="rId10"/>
    <p:sldId id="275" r:id="rId11"/>
    <p:sldId id="276" r:id="rId12"/>
    <p:sldId id="277" r:id="rId13"/>
    <p:sldId id="278" r:id="rId14"/>
    <p:sldId id="279" r:id="rId15"/>
    <p:sldId id="259" r:id="rId16"/>
    <p:sldId id="264" r:id="rId17"/>
    <p:sldId id="263" r:id="rId18"/>
  </p:sldIdLst>
  <p:sldSz cx="12192000" cy="6858000"/>
  <p:notesSz cx="6858000" cy="9144000"/>
  <p:embeddedFontLst>
    <p:embeddedFont>
      <p:font typeface="나눔스퀘어" panose="020B0600000101010101" pitchFamily="50" charset="-127"/>
      <p:regular r:id="rId19"/>
    </p:embeddedFont>
    <p:embeddedFont>
      <p:font typeface="맑은 고딕" panose="020B0503020000020004" pitchFamily="50" charset="-127"/>
      <p:regular r:id="rId20"/>
      <p:bold r:id="rId21"/>
    </p:embeddedFont>
    <p:embeddedFont>
      <p:font typeface="나눔스퀘어 Bold" panose="020B0600000101010101" pitchFamily="50" charset="-127"/>
      <p:bold r:id="rId2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1921"/>
    <a:srgbClr val="0588C9"/>
    <a:srgbClr val="EB1C24"/>
    <a:srgbClr val="FFC600"/>
    <a:srgbClr val="F69297"/>
    <a:srgbClr val="F9F9F9"/>
    <a:srgbClr val="F16065"/>
    <a:srgbClr val="FFC802"/>
    <a:srgbClr val="B0C3E6"/>
    <a:srgbClr val="0A8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4" autoAdjust="0"/>
    <p:restoredTop sz="94660"/>
  </p:normalViewPr>
  <p:slideViewPr>
    <p:cSldViewPr snapToGrid="0">
      <p:cViewPr varScale="1">
        <p:scale>
          <a:sx n="69" d="100"/>
          <a:sy n="69" d="100"/>
        </p:scale>
        <p:origin x="-708" y="-102"/>
      </p:cViewPr>
      <p:guideLst>
        <p:guide orient="horz" pos="211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타이틀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>
            <a:extLst>
              <a:ext uri="{FF2B5EF4-FFF2-40B4-BE49-F238E27FC236}">
                <a16:creationId xmlns="" xmlns:a16="http://schemas.microsoft.com/office/drawing/2014/main" id="{1BB6FBDE-FB9E-4287-A091-974164219155}"/>
              </a:ext>
            </a:extLst>
          </p:cNvPr>
          <p:cNvGrpSpPr/>
          <p:nvPr userDrawn="1"/>
        </p:nvGrpSpPr>
        <p:grpSpPr>
          <a:xfrm>
            <a:off x="4161835" y="5899749"/>
            <a:ext cx="4500736" cy="737346"/>
            <a:chOff x="3905251" y="6225204"/>
            <a:chExt cx="3094613" cy="506984"/>
          </a:xfrm>
        </p:grpSpPr>
        <p:pic>
          <p:nvPicPr>
            <p:cNvPr id="12" name="그림 11" descr="아콩다콩로고_150325_web.gif">
              <a:extLst>
                <a:ext uri="{FF2B5EF4-FFF2-40B4-BE49-F238E27FC236}">
                  <a16:creationId xmlns="" xmlns:a16="http://schemas.microsoft.com/office/drawing/2014/main" id="{6BE22403-3E80-4246-8E56-A9EC68350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="" xmlns:a16="http://schemas.microsoft.com/office/drawing/2014/main" id="{7D762D84-065E-4AD8-8D19-19E7DD9A1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  <p:sp>
        <p:nvSpPr>
          <p:cNvPr id="2" name="직각 삼각형 1">
            <a:extLst>
              <a:ext uri="{FF2B5EF4-FFF2-40B4-BE49-F238E27FC236}">
                <a16:creationId xmlns="" xmlns:a16="http://schemas.microsoft.com/office/drawing/2014/main" id="{1FA9B4E2-9970-49B5-8117-68198FC612ED}"/>
              </a:ext>
            </a:extLst>
          </p:cNvPr>
          <p:cNvSpPr/>
          <p:nvPr userDrawn="1"/>
        </p:nvSpPr>
        <p:spPr>
          <a:xfrm>
            <a:off x="0" y="0"/>
            <a:ext cx="862641" cy="6858000"/>
          </a:xfrm>
          <a:prstGeom prst="rtTriangle">
            <a:avLst/>
          </a:prstGeom>
          <a:solidFill>
            <a:srgbClr val="EB19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직각 삼각형 15">
            <a:extLst>
              <a:ext uri="{FF2B5EF4-FFF2-40B4-BE49-F238E27FC236}">
                <a16:creationId xmlns="" xmlns:a16="http://schemas.microsoft.com/office/drawing/2014/main" id="{00D2D488-E6A6-444A-8604-3BEB39681CFC}"/>
              </a:ext>
            </a:extLst>
          </p:cNvPr>
          <p:cNvSpPr/>
          <p:nvPr userDrawn="1"/>
        </p:nvSpPr>
        <p:spPr>
          <a:xfrm rot="10800000">
            <a:off x="11329359" y="0"/>
            <a:ext cx="862641" cy="6858000"/>
          </a:xfrm>
          <a:prstGeom prst="rtTriangle">
            <a:avLst/>
          </a:prstGeom>
          <a:solidFill>
            <a:srgbClr val="FFC6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699451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="" xmlns:a16="http://schemas.microsoft.com/office/drawing/2014/main" id="{16207E07-75D6-4193-9EF4-A88D31C852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44" r="3004" b="20791"/>
          <a:stretch/>
        </p:blipFill>
        <p:spPr>
          <a:xfrm>
            <a:off x="5029200" y="0"/>
            <a:ext cx="7162800" cy="6858000"/>
          </a:xfrm>
          <a:prstGeom prst="rect">
            <a:avLst/>
          </a:prstGeom>
        </p:spPr>
      </p:pic>
      <p:sp>
        <p:nvSpPr>
          <p:cNvPr id="9" name="평행 사변형 8">
            <a:extLst>
              <a:ext uri="{FF2B5EF4-FFF2-40B4-BE49-F238E27FC236}">
                <a16:creationId xmlns="" xmlns:a16="http://schemas.microsoft.com/office/drawing/2014/main" id="{8EFBB4B5-5E20-439A-AFBD-71383526B91F}"/>
              </a:ext>
            </a:extLst>
          </p:cNvPr>
          <p:cNvSpPr/>
          <p:nvPr userDrawn="1"/>
        </p:nvSpPr>
        <p:spPr>
          <a:xfrm>
            <a:off x="-1364343" y="0"/>
            <a:ext cx="13556343" cy="6858000"/>
          </a:xfrm>
          <a:prstGeom prst="parallelogram">
            <a:avLst>
              <a:gd name="adj" fmla="val 77875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A58C6BFD-274E-424E-9475-A20C337BEA38}"/>
              </a:ext>
            </a:extLst>
          </p:cNvPr>
          <p:cNvGrpSpPr/>
          <p:nvPr userDrawn="1"/>
        </p:nvGrpSpPr>
        <p:grpSpPr>
          <a:xfrm>
            <a:off x="0" y="-963038"/>
            <a:ext cx="2587556" cy="2967078"/>
            <a:chOff x="0" y="-963038"/>
            <a:chExt cx="2587556" cy="2967078"/>
          </a:xfrm>
        </p:grpSpPr>
        <p:sp>
          <p:nvSpPr>
            <p:cNvPr id="17" name="직각 삼각형 16">
              <a:extLst>
                <a:ext uri="{FF2B5EF4-FFF2-40B4-BE49-F238E27FC236}">
                  <a16:creationId xmlns="" xmlns:a16="http://schemas.microsoft.com/office/drawing/2014/main" id="{838346F5-C6C8-4690-8CFD-EBFE305DE801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직각 삼각형 17">
              <a:extLst>
                <a:ext uri="{FF2B5EF4-FFF2-40B4-BE49-F238E27FC236}">
                  <a16:creationId xmlns="" xmlns:a16="http://schemas.microsoft.com/office/drawing/2014/main" id="{543A2693-6AEF-4471-9FF0-94E3281B734F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="" xmlns:a16="http://schemas.microsoft.com/office/drawing/2014/main" id="{E0824C10-AFF4-420F-AC22-893EEB24A8E4}"/>
              </a:ext>
            </a:extLst>
          </p:cNvPr>
          <p:cNvGrpSpPr/>
          <p:nvPr userDrawn="1"/>
        </p:nvGrpSpPr>
        <p:grpSpPr>
          <a:xfrm>
            <a:off x="4690119" y="571132"/>
            <a:ext cx="2637704" cy="861774"/>
            <a:chOff x="4777067" y="571132"/>
            <a:chExt cx="2637704" cy="861774"/>
          </a:xfrm>
        </p:grpSpPr>
        <p:sp>
          <p:nvSpPr>
            <p:cNvPr id="19" name="직각 삼각형 18">
              <a:extLst>
                <a:ext uri="{FF2B5EF4-FFF2-40B4-BE49-F238E27FC236}">
                  <a16:creationId xmlns="" xmlns:a16="http://schemas.microsoft.com/office/drawing/2014/main" id="{EC8EA59E-884B-424C-86A3-7F41D0CFE4BE}"/>
                </a:ext>
              </a:extLst>
            </p:cNvPr>
            <p:cNvSpPr/>
            <p:nvPr userDrawn="1"/>
          </p:nvSpPr>
          <p:spPr>
            <a:xfrm rot="16200000">
              <a:off x="4777067" y="667657"/>
              <a:ext cx="601050" cy="601050"/>
            </a:xfrm>
            <a:prstGeom prst="rtTriangle">
              <a:avLst/>
            </a:prstGeom>
            <a:solidFill>
              <a:srgbClr val="05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8E32B91A-0F4A-43E5-9B1D-12119095E266}"/>
                </a:ext>
              </a:extLst>
            </p:cNvPr>
            <p:cNvSpPr txBox="1"/>
            <p:nvPr userDrawn="1"/>
          </p:nvSpPr>
          <p:spPr>
            <a:xfrm>
              <a:off x="5372031" y="571132"/>
              <a:ext cx="204274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800" dirty="0"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목차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A8CF29D-5AFC-4140-AA3D-517241C1BA31}"/>
              </a:ext>
            </a:extLst>
          </p:cNvPr>
          <p:cNvSpPr txBox="1"/>
          <p:nvPr userDrawn="1"/>
        </p:nvSpPr>
        <p:spPr>
          <a:xfrm>
            <a:off x="3328097" y="1814937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51E4A2C-53DC-4412-82C8-C3F2529B0A77}"/>
              </a:ext>
            </a:extLst>
          </p:cNvPr>
          <p:cNvSpPr txBox="1"/>
          <p:nvPr userDrawn="1"/>
        </p:nvSpPr>
        <p:spPr>
          <a:xfrm>
            <a:off x="2574045" y="2830600"/>
            <a:ext cx="8740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C8D9481D-8DBE-466F-A7D6-E8EEEE0C640F}"/>
              </a:ext>
            </a:extLst>
          </p:cNvPr>
          <p:cNvSpPr txBox="1"/>
          <p:nvPr userDrawn="1"/>
        </p:nvSpPr>
        <p:spPr>
          <a:xfrm>
            <a:off x="1820720" y="3846263"/>
            <a:ext cx="7085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7FAB566-7E89-48DB-AFDC-29ED80A08D25}"/>
              </a:ext>
            </a:extLst>
          </p:cNvPr>
          <p:cNvSpPr txBox="1"/>
          <p:nvPr userDrawn="1"/>
        </p:nvSpPr>
        <p:spPr>
          <a:xfrm>
            <a:off x="1067396" y="4861926"/>
            <a:ext cx="7085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F16065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4.</a:t>
            </a:r>
            <a:endParaRPr lang="ko-KR" altLang="en-US" sz="6000" dirty="0">
              <a:solidFill>
                <a:srgbClr val="F16065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="" xmlns:a16="http://schemas.microsoft.com/office/drawing/2014/main" id="{106F314A-4086-4C36-9CEE-0C5491FE9F6F}"/>
              </a:ext>
            </a:extLst>
          </p:cNvPr>
          <p:cNvGrpSpPr/>
          <p:nvPr userDrawn="1"/>
        </p:nvGrpSpPr>
        <p:grpSpPr>
          <a:xfrm>
            <a:off x="3905251" y="6225204"/>
            <a:ext cx="3094613" cy="506984"/>
            <a:chOff x="3905251" y="6225204"/>
            <a:chExt cx="3094613" cy="506984"/>
          </a:xfrm>
        </p:grpSpPr>
        <p:pic>
          <p:nvPicPr>
            <p:cNvPr id="27" name="그림 26" descr="아콩다콩로고_150325_web.gif">
              <a:extLst>
                <a:ext uri="{FF2B5EF4-FFF2-40B4-BE49-F238E27FC236}">
                  <a16:creationId xmlns="" xmlns:a16="http://schemas.microsoft.com/office/drawing/2014/main" id="{A0A3E8EC-A1FE-4A6C-8637-17A58459D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="" xmlns:a16="http://schemas.microsoft.com/office/drawing/2014/main" id="{5EEF27C9-056B-4865-B346-7233C947A5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91145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7731F380-B93A-4860-A126-FCB09DE549E6}"/>
              </a:ext>
            </a:extLst>
          </p:cNvPr>
          <p:cNvGrpSpPr/>
          <p:nvPr userDrawn="1"/>
        </p:nvGrpSpPr>
        <p:grpSpPr>
          <a:xfrm>
            <a:off x="277997" y="290941"/>
            <a:ext cx="731248" cy="724722"/>
            <a:chOff x="2987314" y="444571"/>
            <a:chExt cx="2232092" cy="2212173"/>
          </a:xfrm>
        </p:grpSpPr>
        <p:sp>
          <p:nvSpPr>
            <p:cNvPr id="9" name="직각 삼각형 8">
              <a:extLst>
                <a:ext uri="{FF2B5EF4-FFF2-40B4-BE49-F238E27FC236}">
                  <a16:creationId xmlns="" xmlns:a16="http://schemas.microsoft.com/office/drawing/2014/main" id="{A57A3359-AE9D-485B-8BF1-FBDE787A1910}"/>
                </a:ext>
              </a:extLst>
            </p:cNvPr>
            <p:cNvSpPr/>
            <p:nvPr/>
          </p:nvSpPr>
          <p:spPr>
            <a:xfrm rot="16200000">
              <a:off x="3215367" y="652705"/>
              <a:ext cx="2004040" cy="2004038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직각 삼각형 7">
              <a:extLst>
                <a:ext uri="{FF2B5EF4-FFF2-40B4-BE49-F238E27FC236}">
                  <a16:creationId xmlns="" xmlns:a16="http://schemas.microsoft.com/office/drawing/2014/main" id="{583B8A2C-F7AD-4F2D-8AB7-E8338027C191}"/>
                </a:ext>
              </a:extLst>
            </p:cNvPr>
            <p:cNvSpPr/>
            <p:nvPr/>
          </p:nvSpPr>
          <p:spPr>
            <a:xfrm rot="16200000">
              <a:off x="2987312" y="444573"/>
              <a:ext cx="1926078" cy="1926074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="" xmlns:a16="http://schemas.microsoft.com/office/drawing/2014/main" id="{35DAC9D1-9B2C-492D-B778-657FDBA86BC8}"/>
              </a:ext>
            </a:extLst>
          </p:cNvPr>
          <p:cNvGrpSpPr/>
          <p:nvPr userDrawn="1"/>
        </p:nvGrpSpPr>
        <p:grpSpPr>
          <a:xfrm rot="10800000">
            <a:off x="10666122" y="5702300"/>
            <a:ext cx="1525878" cy="1749682"/>
            <a:chOff x="0" y="-963038"/>
            <a:chExt cx="2587556" cy="2967078"/>
          </a:xfrm>
        </p:grpSpPr>
        <p:sp>
          <p:nvSpPr>
            <p:cNvPr id="14" name="직각 삼각형 13">
              <a:extLst>
                <a:ext uri="{FF2B5EF4-FFF2-40B4-BE49-F238E27FC236}">
                  <a16:creationId xmlns="" xmlns:a16="http://schemas.microsoft.com/office/drawing/2014/main" id="{6B573813-C305-41EB-B69D-19CDFF00635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각 삼각형 14">
              <a:extLst>
                <a:ext uri="{FF2B5EF4-FFF2-40B4-BE49-F238E27FC236}">
                  <a16:creationId xmlns="" xmlns:a16="http://schemas.microsoft.com/office/drawing/2014/main" id="{8F7476C6-E3CD-48CC-BAEA-24D491584BEC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F16065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="" xmlns:a16="http://schemas.microsoft.com/office/drawing/2014/main" id="{B4DD3474-C118-440E-8C6F-D8A9958E5E05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18" name="그림 17" descr="아콩다콩로고_150325_web.gif">
              <a:extLst>
                <a:ext uri="{FF2B5EF4-FFF2-40B4-BE49-F238E27FC236}">
                  <a16:creationId xmlns="" xmlns:a16="http://schemas.microsoft.com/office/drawing/2014/main" id="{7C5EC2C9-75FC-4FA0-A13F-F4491B8D4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="" xmlns:a16="http://schemas.microsoft.com/office/drawing/2014/main" id="{C79DEC30-0038-4CF0-BC94-8B365172CE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909181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시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=""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83" b="28071"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1"/>
            <a:ext cx="12192000" cy="6842712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직각 삼각형 19">
            <a:extLst>
              <a:ext uri="{FF2B5EF4-FFF2-40B4-BE49-F238E27FC236}">
                <a16:creationId xmlns=""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1" name="그룹 20">
            <a:extLst>
              <a:ext uri="{FF2B5EF4-FFF2-40B4-BE49-F238E27FC236}">
                <a16:creationId xmlns=""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=""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=""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=""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=""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=""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="" xmlns:a16="http://schemas.microsoft.com/office/drawing/2014/main" id="{41698AE6-463E-4085-B54D-116ACFE752B6}"/>
              </a:ext>
            </a:extLst>
          </p:cNvPr>
          <p:cNvGrpSpPr/>
          <p:nvPr userDrawn="1"/>
        </p:nvGrpSpPr>
        <p:grpSpPr>
          <a:xfrm>
            <a:off x="773949" y="4050538"/>
            <a:ext cx="3094613" cy="506984"/>
            <a:chOff x="3905251" y="6225204"/>
            <a:chExt cx="3094613" cy="506984"/>
          </a:xfrm>
        </p:grpSpPr>
        <p:pic>
          <p:nvPicPr>
            <p:cNvPr id="16" name="그림 15" descr="아콩다콩로고_150325_web.gif">
              <a:extLst>
                <a:ext uri="{FF2B5EF4-FFF2-40B4-BE49-F238E27FC236}">
                  <a16:creationId xmlns="" xmlns:a16="http://schemas.microsoft.com/office/drawing/2014/main" id="{804F904F-CEB9-4E9A-9480-D09A57481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="" xmlns:a16="http://schemas.microsoft.com/office/drawing/2014/main" id="{F620E483-A59F-4FEF-A32E-776DDC8899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9585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감사합니다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=""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6"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=""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직각 삼각형 19">
            <a:extLst>
              <a:ext uri="{FF2B5EF4-FFF2-40B4-BE49-F238E27FC236}">
                <a16:creationId xmlns=""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1" name="그룹 20">
            <a:extLst>
              <a:ext uri="{FF2B5EF4-FFF2-40B4-BE49-F238E27FC236}">
                <a16:creationId xmlns=""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=""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=""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=""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=""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FC8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=""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EB1C24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="" xmlns:a16="http://schemas.microsoft.com/office/drawing/2014/main" id="{A343E0B3-D502-44DA-ACDD-F730636E4480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25" name="그림 24" descr="아콩다콩로고_150325_web.gif">
              <a:extLst>
                <a:ext uri="{FF2B5EF4-FFF2-40B4-BE49-F238E27FC236}">
                  <a16:creationId xmlns="" xmlns:a16="http://schemas.microsoft.com/office/drawing/2014/main" id="{AFC7B4B4-C72E-4335-89F3-D091A183B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="" xmlns:a16="http://schemas.microsoft.com/office/drawing/2014/main" id="{0F50C551-0643-4E48-B337-8B4CB909A8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888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93085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슬라이드 순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08596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06072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267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41152396-639D-4C4B-AA0A-0B4A322A3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A1761B40-45EF-498B-924F-A1CAACBA6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2AD5264A-559F-4583-85B0-7966647876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0C51E695-2780-45E8-8811-6716FCD94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5BB7DEAA-3481-407C-A007-1A81AED0F8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56ACEDAF-CFB5-41A0-9583-2995C6359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="" xmlns:a16="http://schemas.microsoft.com/office/drawing/2014/main" id="{78DE238C-83B6-46DE-94DB-A8D728B60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="" xmlns:a16="http://schemas.microsoft.com/office/drawing/2014/main" id="{E8ACD7F9-B936-4B5D-BDC8-124115FF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308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C5289185-B6B8-4BB1-8BE0-0A2C33B38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B4642CE2-2EAC-4B0A-A549-35BA16452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961B720B-5E08-4262-9014-58C74E9C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4DF8F551-2FDC-48F4-946E-384F54D9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0503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="" xmlns:a16="http://schemas.microsoft.com/office/drawing/2014/main" id="{44B74F45-85D7-46EA-A55D-09E5BCA3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="" xmlns:a16="http://schemas.microsoft.com/office/drawing/2014/main" id="{561FEEEE-0861-4FD0-9320-B8666AE86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="" xmlns:a16="http://schemas.microsoft.com/office/drawing/2014/main" id="{60D64146-E0CD-465E-9993-AF8B75D6F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5384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2CC6641D-B977-40F5-AC2A-0C204757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1F0E618D-3D48-4162-8754-C7603FE67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A71E1165-7CDD-4FFB-939A-8DB8CE58B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BA432521-57B2-437F-8374-2A28EDF21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4377CB15-BA34-4FCC-B2A4-CD3892242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BC0E96F9-B033-4E97-87EB-65EE7B72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44088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D8AB85EF-BEEE-4505-AF5D-2D6589EB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2E39D027-A5B4-4DB1-A47A-C03160D33E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E85A0A88-B624-49DB-918B-07EB7FD6E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FBEC3829-5091-4DCA-B468-EC47B882F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EB2CE533-3D4F-4483-BEF7-82AD9205E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47F067CD-EA85-4FAB-9D3F-BBB15084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0961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D498B0C-54A6-44D3-94AF-D6DF149A7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D30C4CD6-2F80-4AC2-91A2-333DD2BC1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B58167A6-E221-42BF-9AE6-074A6FF00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AA28B44B-67FB-4A20-B055-F21008ED7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EE22E34F-EF45-45B6-A454-ED4AB2E57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451228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="" xmlns:a16="http://schemas.microsoft.com/office/drawing/2014/main" id="{39B437B9-46C9-4F2F-AAD3-A5DD648ED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578EE51B-DCD2-434C-9A42-545A22C88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38A7CB99-3C14-42C8-812A-E5261FB9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E82B39D7-D605-4312-B9FF-5FF375457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A89ACAD8-0C4B-4CF4-9D18-39BC1F6D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9656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="" xmlns:a16="http://schemas.microsoft.com/office/drawing/2014/main" id="{21B52498-36B0-47DA-90A1-252ECB64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79BDC4F6-E3CF-4ED3-ABC0-8AB1C0461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658B61B7-C12B-409A-BFF2-A5AC103D68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21F0A-B15B-4745-AF3D-CD699F38CB0A}" type="datetimeFigureOut">
              <a:rPr lang="ko-KR" altLang="en-US" smtClean="0"/>
              <a:t>2018-10-10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0B87E3F2-5D4D-46D3-8261-C89D691141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E7C0F7FE-EF36-416E-98E3-B57789137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AB33B-4E95-4949-9C0D-EF53A02AD85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3945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0" r:id="rId2"/>
    <p:sldLayoutId id="2147483661" r:id="rId3"/>
    <p:sldLayoutId id="2147483662" r:id="rId4"/>
    <p:sldLayoutId id="2147483663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292" y="2130636"/>
            <a:ext cx="6453703" cy="1390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21546" y="3939318"/>
            <a:ext cx="4737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숫자를 틀리는 요원에겐 무서운 벌칙이 기다린다</a:t>
            </a:r>
            <a:r>
              <a:rPr lang="en-US" altLang="ko-KR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9B33E6C-40F7-4840-876D-D6D6C55BF7D9}"/>
              </a:ext>
            </a:extLst>
          </p:cNvPr>
          <p:cNvSpPr txBox="1"/>
          <p:nvPr/>
        </p:nvSpPr>
        <p:spPr>
          <a:xfrm>
            <a:off x="4292600" y="1955800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소개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83E94BE-37E0-454F-929E-54989DD65B3E}"/>
              </a:ext>
            </a:extLst>
          </p:cNvPr>
          <p:cNvSpPr txBox="1"/>
          <p:nvPr/>
        </p:nvSpPr>
        <p:spPr>
          <a:xfrm>
            <a:off x="3549650" y="2971800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전 알아보기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801DADC-29A7-493E-B2E8-8157E9B39D6B}"/>
              </a:ext>
            </a:extLst>
          </p:cNvPr>
          <p:cNvSpPr txBox="1"/>
          <p:nvPr/>
        </p:nvSpPr>
        <p:spPr>
          <a:xfrm>
            <a:off x="2749550" y="3987800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BCC9A2B-B363-4576-ACF6-FD7B5FA1F330}"/>
              </a:ext>
            </a:extLst>
          </p:cNvPr>
          <p:cNvSpPr txBox="1"/>
          <p:nvPr/>
        </p:nvSpPr>
        <p:spPr>
          <a:xfrm>
            <a:off x="2051050" y="5003800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추천 게임</a:t>
            </a:r>
          </a:p>
        </p:txBody>
      </p:sp>
    </p:spTree>
    <p:extLst>
      <p:ext uri="{BB962C8B-B14F-4D97-AF65-F5344CB8AC3E}">
        <p14:creationId xmlns:p14="http://schemas.microsoft.com/office/powerpoint/2010/main" val="157599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소개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5500926" y="1277712"/>
            <a:ext cx="5624113" cy="3993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미션</a:t>
            </a:r>
            <a:r>
              <a:rPr lang="en-US" altLang="ko-KR" sz="24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007</a:t>
            </a:r>
            <a:r>
              <a:rPr lang="ko-KR" altLang="en-US" sz="24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은 어떤 게임일까요</a:t>
            </a:r>
            <a:r>
              <a:rPr lang="en-US" altLang="ko-KR" sz="24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  <a:p>
            <a:pPr algn="just">
              <a:lnSpc>
                <a:spcPct val="150000"/>
              </a:lnSpc>
            </a:pPr>
            <a:endParaRPr lang="en-US" altLang="ko-KR" sz="400" b="1" dirty="0" smtClean="0">
              <a:solidFill>
                <a:srgbClr val="EB192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&lt;</a:t>
            </a: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미션</a:t>
            </a:r>
            <a:r>
              <a:rPr lang="en-US" altLang="ko-KR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007&gt;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돌아가며 카드를 한 장씩 내고 </a:t>
            </a: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알맞은 숫자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말하거나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특정한 행동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하는 스피드 숫자 게임입니다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카드에 따라 말해야 하는 숫자와 행동이 조금씩 다르니 주의하세요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자신의 카드 더미를 가장 먼저 없애는 사람이 승리합니다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게임에서 이기기 위해서는 다른 사람이 내는 카드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그리고 내가 내는 카드를 잘 보고 집중해야 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2000" b="1" dirty="0" smtClean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83" y="1265383"/>
            <a:ext cx="3672384" cy="466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65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전 알아보기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6096000" y="1193295"/>
            <a:ext cx="545869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집중</a:t>
            </a:r>
            <a:r>
              <a:rPr lang="ko-KR" altLang="en-US" sz="2400" b="1" dirty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력</a:t>
            </a:r>
            <a:endParaRPr lang="en-US" altLang="ko-KR" sz="2400" b="1" dirty="0" smtClean="0">
              <a:solidFill>
                <a:srgbClr val="EB192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집중력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이란 </a:t>
            </a:r>
            <a:r>
              <a:rPr lang="ko-KR" altLang="en-US" sz="2000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마음이나 주의를 집중할 수 있는 힘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말합니다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집중력은 업무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공부 등 </a:t>
            </a: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중요한 일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에는 물론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스포츠나 게임 등 </a:t>
            </a: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여가 활동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에서 좋은 결과를 얻기 위해서도 꼭 필요한 힘입니다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&lt;</a:t>
            </a: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미션 </a:t>
            </a:r>
            <a:r>
              <a:rPr lang="en-US" altLang="ko-KR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007&gt;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펼쳐지는 카드에 따라 내가 해야 하는 행동이 변하기도 하고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 차례를 건너뛰기도 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게임에 집중하지 않으면 틀리기 쉽지요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게임을 통해 여러분의 집중력을 발휘해 보세요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26" name="Picture 2" descr="Image result for ì§ì¤ë ¥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0" r="5229"/>
          <a:stretch/>
        </p:blipFill>
        <p:spPr bwMode="auto">
          <a:xfrm>
            <a:off x="955964" y="1502049"/>
            <a:ext cx="4779818" cy="397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71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</a:t>
            </a:r>
            <a:r>
              <a:rPr lang="ko-KR" altLang="en-US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방법 </a:t>
            </a:r>
            <a:r>
              <a:rPr lang="en-US" altLang="ko-KR" sz="40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준비</a:t>
            </a:r>
            <a:endParaRPr lang="ko-KR" altLang="en-US" sz="4000" dirty="0">
              <a:solidFill>
                <a:srgbClr val="EB192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5874327" y="1665170"/>
            <a:ext cx="521453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모두 섞은 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플레이어에게 </a:t>
            </a: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똑같은 </a:t>
            </a:r>
            <a:r>
              <a:rPr lang="ko-KR" altLang="en-US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만큼 나눠줍니다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나누고 남은 카드는 게임에 사용하지 않습니다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).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플레이어는 각자의 카드 더미를 </a:t>
            </a: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뒷면이 보이게 엎은 상태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한 손에 듭니다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</a:t>
            </a:r>
            <a:r>
              <a:rPr lang="ko-KR" altLang="en-US" sz="2000" dirty="0" smtClean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나이가 어린 플레이어부터</a:t>
            </a:r>
            <a:r>
              <a:rPr lang="ko-KR" altLang="en-US" sz="2000" dirty="0" smtClean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시작해 시계방향으로 차례가 돌아갑니다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074" name="Picture 2" descr="https://cf.geekdo-images.com/imagepage/img/MCZDvWmMDxw5bxfib_STKXnpJSA=/fit-in/900x600/filters:no_upscale()/pic272159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07" b="94924" l="38021" r="63021">
                        <a14:foregroundMark x1="52214" y1="92047" x2="58464" y2="92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01" t="50000" r="33848"/>
          <a:stretch/>
        </p:blipFill>
        <p:spPr bwMode="auto">
          <a:xfrm>
            <a:off x="2499435" y="4110719"/>
            <a:ext cx="1139372" cy="140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cf.geekdo-images.com/imagepage/img/MCZDvWmMDxw5bxfib_STKXnpJSA=/fit-in/900x600/filters:no_upscale()/pic272159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07" b="94924" l="38021" r="63021">
                        <a14:foregroundMark x1="52214" y1="92047" x2="58464" y2="92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01" t="50000" r="33848"/>
          <a:stretch/>
        </p:blipFill>
        <p:spPr bwMode="auto">
          <a:xfrm rot="10588799">
            <a:off x="2457870" y="1381370"/>
            <a:ext cx="1139372" cy="140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cf.geekdo-images.com/imagepage/img/MCZDvWmMDxw5bxfib_STKXnpJSA=/fit-in/900x600/filters:no_upscale()/pic272159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07" b="94924" l="38021" r="63021">
                        <a14:foregroundMark x1="52214" y1="92047" x2="58464" y2="92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01" t="50000" r="33848"/>
          <a:stretch/>
        </p:blipFill>
        <p:spPr bwMode="auto">
          <a:xfrm rot="6137397">
            <a:off x="874107" y="2603665"/>
            <a:ext cx="1139372" cy="140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cf.geekdo-images.com/imagepage/img/MCZDvWmMDxw5bxfib_STKXnpJSA=/fit-in/900x600/filters:no_upscale()/pic272159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607" b="94924" l="38021" r="63021">
                        <a14:foregroundMark x1="52214" y1="92047" x2="58464" y2="92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01" t="50000" r="33848"/>
          <a:stretch/>
        </p:blipFill>
        <p:spPr bwMode="auto">
          <a:xfrm rot="15373600">
            <a:off x="4032943" y="2603665"/>
            <a:ext cx="1139372" cy="140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9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A46997A-5AAD-4879-BFFD-3349CD8CB98B}"/>
              </a:ext>
            </a:extLst>
          </p:cNvPr>
          <p:cNvSpPr txBox="1"/>
          <p:nvPr/>
        </p:nvSpPr>
        <p:spPr>
          <a:xfrm>
            <a:off x="5035923" y="1575782"/>
            <a:ext cx="2285279" cy="646331"/>
          </a:xfrm>
          <a:prstGeom prst="rect">
            <a:avLst/>
          </a:prstGeom>
          <a:solidFill>
            <a:srgbClr val="EB192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</a:t>
            </a:r>
            <a:r>
              <a:rPr lang="en-US" altLang="ko-KR" sz="24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 내기</a:t>
            </a:r>
            <a:endParaRPr lang="ko-KR" altLang="en-US" sz="24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5035923" y="2253785"/>
            <a:ext cx="606815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카드 더미 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맨 위 </a:t>
            </a:r>
            <a:r>
              <a:rPr lang="en-US" altLang="ko-KR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뒤집어 테이블 가운데에 앞면이 보이게 냅니다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*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뒤집을 때는 다른 플레이어들이 먼저 앞면을 보도록 바깥쪽으로 뒤집어야 합니다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bg1">
                    <a:lumMod val="50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000" b="1" dirty="0">
              <a:solidFill>
                <a:schemeClr val="bg1">
                  <a:lumMod val="50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5030502" y="854087"/>
            <a:ext cx="64799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차례는 </a:t>
            </a:r>
            <a:r>
              <a:rPr lang="en-US" altLang="ko-KR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‘1. </a:t>
            </a: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</a:t>
            </a:r>
            <a:r>
              <a:rPr lang="en-US" altLang="ko-KR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 내기</a:t>
            </a:r>
            <a:r>
              <a:rPr lang="en-US" altLang="ko-KR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</a:t>
            </a:r>
            <a:r>
              <a:rPr lang="en-US" altLang="ko-KR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‘2. </a:t>
            </a:r>
            <a:r>
              <a:rPr lang="ko-KR" altLang="en-US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행동하기</a:t>
            </a:r>
            <a:r>
              <a:rPr lang="en-US" altLang="ko-KR" sz="20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구성됩니다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A46997A-5AAD-4879-BFFD-3349CD8CB98B}"/>
              </a:ext>
            </a:extLst>
          </p:cNvPr>
          <p:cNvSpPr txBox="1"/>
          <p:nvPr/>
        </p:nvSpPr>
        <p:spPr>
          <a:xfrm>
            <a:off x="5035923" y="4348007"/>
            <a:ext cx="1742897" cy="646331"/>
          </a:xfrm>
          <a:prstGeom prst="rect">
            <a:avLst/>
          </a:prstGeom>
          <a:solidFill>
            <a:srgbClr val="EB192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행동하기</a:t>
            </a:r>
            <a:endParaRPr lang="ko-KR" altLang="en-US" sz="24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5035923" y="5081830"/>
            <a:ext cx="60681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뒤집어서 나온 카드에 맞게 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행동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8" b="98684" l="0" r="100000">
                        <a14:foregroundMark x1="58865" y1="10197" x2="36170" y2="12500"/>
                        <a14:foregroundMark x1="33688" y1="19737" x2="73404" y2="87829"/>
                        <a14:foregroundMark x1="52837" y1="22697" x2="73404" y2="62829"/>
                        <a14:foregroundMark x1="49291" y1="26316" x2="60638" y2="46053"/>
                        <a14:foregroundMark x1="52128" y1="40461" x2="59574" y2="56579"/>
                        <a14:foregroundMark x1="19504" y1="29276" x2="19504" y2="36513"/>
                        <a14:foregroundMark x1="29787" y1="20395" x2="51418" y2="72368"/>
                        <a14:foregroundMark x1="53191" y1="63487" x2="53546" y2="70066"/>
                        <a14:foregroundMark x1="42908" y1="54276" x2="38652" y2="70724"/>
                        <a14:foregroundMark x1="48582" y1="71382" x2="23050" y2="65461"/>
                        <a14:foregroundMark x1="13121" y1="57566" x2="20213" y2="64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98101">
            <a:off x="1104086" y="3036094"/>
            <a:ext cx="1676684" cy="180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https://cf.geekdo-images.com/imagepage/img/MCZDvWmMDxw5bxfib_STKXnpJSA=/fit-in/900x600/filters:no_upscale()/pic272159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607" b="94924" l="38021" r="63021">
                        <a14:foregroundMark x1="52214" y1="92047" x2="58464" y2="92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01" t="50000" r="33848"/>
          <a:stretch/>
        </p:blipFill>
        <p:spPr bwMode="auto">
          <a:xfrm rot="13186896">
            <a:off x="2762660" y="2008984"/>
            <a:ext cx="1139372" cy="140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구부러진 연결선 13"/>
          <p:cNvCxnSpPr/>
          <p:nvPr/>
        </p:nvCxnSpPr>
        <p:spPr>
          <a:xfrm flipV="1">
            <a:off x="2444304" y="2060694"/>
            <a:ext cx="520568" cy="516251"/>
          </a:xfrm>
          <a:prstGeom prst="curvedConnector3">
            <a:avLst>
              <a:gd name="adj1" fmla="val -64441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1942428" y="1609761"/>
            <a:ext cx="11735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뒤집는 방향</a:t>
            </a:r>
            <a:endParaRPr lang="en-US" altLang="ko-KR" sz="1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417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09482" y="1216546"/>
            <a:ext cx="829597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기본 진행</a:t>
            </a:r>
            <a:endParaRPr lang="en-US" altLang="ko-KR" sz="2400" b="1" dirty="0" smtClean="0">
              <a:solidFill>
                <a:srgbClr val="EB1C2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기본적으로 카드를 한 장씩 낼 때마다 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앞 사람보다 숫자가 </a:t>
            </a:r>
            <a:r>
              <a:rPr lang="en-US" altLang="ko-KR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씩 올라갑니다</a:t>
            </a:r>
            <a:r>
              <a:rPr lang="en-US" altLang="ko-KR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 앞 사람이 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“1”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이었다면 나는 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“2”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되고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사람은 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“3”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숫자는 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최대 </a:t>
            </a:r>
            <a:r>
              <a:rPr lang="en-US" altLang="ko-KR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7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까지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올라가며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7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까지 올라갔다면 다시 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“6”, “5”, “4”…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1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까지 내려갑니다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&lt;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미션 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007&gt;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에는 총 </a:t>
            </a:r>
            <a:r>
              <a:rPr lang="en-US" altLang="ko-KR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가지 종류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카드가 있습니다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나온 카드에 따라 내 숫자가 달라지기도 하고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 차례를 건너 뛰기도 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때로는 숫자를 외치지 않고 특정 행동을 해야 하기도 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7" t="6188" r="15465" b="15158"/>
          <a:stretch/>
        </p:blipFill>
        <p:spPr bwMode="auto">
          <a:xfrm>
            <a:off x="9088588" y="1886795"/>
            <a:ext cx="2327563" cy="358106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816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09482" y="1216546"/>
            <a:ext cx="8295977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소개</a:t>
            </a:r>
            <a:endParaRPr lang="en-US" altLang="ko-KR" sz="2400" b="1" dirty="0" smtClean="0">
              <a:solidFill>
                <a:srgbClr val="EB1C2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21865" y="1876756"/>
            <a:ext cx="6454789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스파이</a:t>
            </a:r>
            <a:r>
              <a:rPr lang="en-US" altLang="ko-KR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기본적인 카드입니다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 차례에 카드를 뒤집었을 때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카드가 나왔다면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숫자가 올라가는 중일 때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앞사람의 숫자보다 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하나 큰 숫자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숫자가 내려가는 중일 때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앞사람의 숫자보다 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하나 작은 숫자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외치면 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altLang="ko-KR" sz="6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예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숫자가 올라가는 중이었고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내 앞사람의 숫자가 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“4”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 때</a:t>
            </a:r>
            <a:r>
              <a:rPr lang="en-US" altLang="ko-KR" dirty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 카드가 나왔다면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“5!”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라고 외치면 됩니다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dirty="0">
              <a:solidFill>
                <a:srgbClr val="0588C9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281" y="1015663"/>
            <a:ext cx="3364426" cy="476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26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09482" y="1216546"/>
            <a:ext cx="8295977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소개</a:t>
            </a:r>
            <a:endParaRPr lang="en-US" altLang="ko-KR" sz="2400" b="1" dirty="0" smtClean="0">
              <a:solidFill>
                <a:srgbClr val="EB1C2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21865" y="1876756"/>
            <a:ext cx="645478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스파이 둘</a:t>
            </a:r>
            <a:r>
              <a:rPr lang="en-US" altLang="ko-KR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 차례에 카드를 뒤집었을 때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카드가 나왔다면 앞 숫자 다음에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이어지는 두 숫자를 연속으로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외쳐야 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그리고 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플레이어 차례를 건너뜁니다</a:t>
            </a:r>
            <a:r>
              <a:rPr lang="en-US" altLang="ko-KR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20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6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예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숫자가 내</a:t>
            </a:r>
            <a:r>
              <a:rPr lang="ko-KR" altLang="en-US" dirty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려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가는 중이었고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내 앞사람의 숫자가 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“4”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 때</a:t>
            </a:r>
            <a:r>
              <a:rPr lang="en-US" altLang="ko-KR" dirty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 카드가 나왔다면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“3!”, “2!”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라고 외치면 됩니다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내 다음 사람은 카드를 내지 않습니다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dirty="0">
              <a:solidFill>
                <a:srgbClr val="0588C9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23" y="817418"/>
            <a:ext cx="3718088" cy="4984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33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09482" y="1216546"/>
            <a:ext cx="8295977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소개</a:t>
            </a:r>
            <a:endParaRPr lang="en-US" altLang="ko-KR" sz="2400" b="1" dirty="0" smtClean="0">
              <a:solidFill>
                <a:srgbClr val="EB1C2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21865" y="1876756"/>
            <a:ext cx="645478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휴대폰</a:t>
            </a:r>
            <a:r>
              <a:rPr lang="en-US" altLang="ko-KR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 차례에 카드를 뒤집었을 때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카드가 나왔다면 </a:t>
            </a:r>
            <a:r>
              <a:rPr lang="ko-KR" altLang="en-US" sz="2000" b="1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스파이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카드와 동일하게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취급합니다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숫자를 외치지 않고 </a:t>
            </a:r>
            <a:r>
              <a:rPr lang="en-US" altLang="ko-KR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큼</a:t>
            </a:r>
            <a:r>
              <a:rPr lang="en-US" altLang="ko-KR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”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이라고 헛기침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해야 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통화하느라 바빠서 숫자를 얼버무리는 것이죠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endParaRPr lang="en-US" altLang="ko-KR" sz="6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예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숫자가 내</a:t>
            </a:r>
            <a:r>
              <a:rPr lang="ko-KR" altLang="en-US" dirty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려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가는 중이었고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내 앞사람의 숫자가 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“7”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 때</a:t>
            </a:r>
            <a:r>
              <a:rPr lang="en-US" altLang="ko-KR" dirty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 카드가 나왔다면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내 숫자는 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“6”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 됩니다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하지만 숫자를 외쳐서는 안 되고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“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큼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”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이라고 헛기침을 해야 합니다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dirty="0">
              <a:solidFill>
                <a:srgbClr val="0588C9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841" y="851631"/>
            <a:ext cx="3539078" cy="475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6274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09482" y="1216546"/>
            <a:ext cx="8295977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소개</a:t>
            </a:r>
            <a:endParaRPr lang="en-US" altLang="ko-KR" sz="2400" b="1" dirty="0" smtClean="0">
              <a:solidFill>
                <a:srgbClr val="EB1C2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21865" y="1876756"/>
            <a:ext cx="645478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휴대폰 둘</a:t>
            </a:r>
            <a:r>
              <a:rPr lang="en-US" altLang="ko-KR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 차례에 카드를 뒤집었을 때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카드가 나왔다면 </a:t>
            </a:r>
            <a:r>
              <a:rPr lang="ko-KR" altLang="en-US" sz="2000" b="1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스파이 둘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카드와 동일하게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취급합니다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숫자를 외치지 않고 </a:t>
            </a:r>
            <a:r>
              <a:rPr lang="en-US" altLang="ko-KR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000" dirty="0" err="1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큼큼</a:t>
            </a:r>
            <a:r>
              <a:rPr lang="en-US" altLang="ko-KR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”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이라고 헛기침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해야 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플레이어의 차례를 건너 뛴다는 걸 잊지 마세요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endParaRPr lang="en-US" altLang="ko-KR" sz="6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예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숫자가 올라가는 중이었고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내 앞사람의 숫자가 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“6”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 때</a:t>
            </a:r>
            <a:r>
              <a:rPr lang="en-US" altLang="ko-KR" dirty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 카드가 나왔다면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내 숫자는 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“7”, “6”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 됩니다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하지만 숫자를 외쳐서는 안 되고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“</a:t>
            </a:r>
            <a:r>
              <a:rPr lang="ko-KR" altLang="en-US" dirty="0" err="1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큼큼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”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이라고 헛기침을 해야 합니다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dirty="0">
              <a:solidFill>
                <a:srgbClr val="0588C9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738" y="889616"/>
            <a:ext cx="3387513" cy="4776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64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09482" y="1216546"/>
            <a:ext cx="8295977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소개</a:t>
            </a:r>
            <a:endParaRPr lang="en-US" altLang="ko-KR" sz="2400" b="1" dirty="0" smtClean="0">
              <a:solidFill>
                <a:srgbClr val="EB1C2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21865" y="1876756"/>
            <a:ext cx="6454789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총</a:t>
            </a:r>
            <a:r>
              <a:rPr lang="en-US" altLang="ko-KR" sz="20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 차례에 카드를 뒤집었을 때</a:t>
            </a:r>
            <a:r>
              <a:rPr lang="en-US" altLang="ko-KR" sz="20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카드가 나왔다면 </a:t>
            </a:r>
            <a:r>
              <a:rPr lang="ko-KR" altLang="en-US" sz="2000" b="1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스파이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카드와 동일하게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취급합니다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숫자를 외치지 않고 침묵을 지킵니다</a:t>
            </a:r>
            <a:r>
              <a:rPr lang="en-US" altLang="ko-KR" sz="2000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총구 앞에서 함부로 입을 놀리긴 힘들죠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endParaRPr lang="en-US" altLang="ko-KR" sz="6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예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숫자가 내</a:t>
            </a:r>
            <a:r>
              <a:rPr lang="ko-KR" altLang="en-US" dirty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려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가는 중이었고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내 앞사람의 숫자가 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“2”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 때</a:t>
            </a:r>
            <a:r>
              <a:rPr lang="en-US" altLang="ko-KR" dirty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 카드가 나왔다면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내 숫자는 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“1”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 됩니다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하지만 숫자를 외쳐서는 안 됩니다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dirty="0">
              <a:solidFill>
                <a:srgbClr val="0588C9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080" y="830770"/>
            <a:ext cx="3382632" cy="476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706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09482" y="1216546"/>
            <a:ext cx="8295977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진행 예시</a:t>
            </a:r>
            <a:endParaRPr lang="en-US" altLang="ko-KR" sz="2400" b="1" dirty="0" smtClean="0">
              <a:solidFill>
                <a:srgbClr val="EB1C2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579" y="2622073"/>
            <a:ext cx="1028045" cy="145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모서리가 둥근 사각형 설명선 3"/>
          <p:cNvSpPr/>
          <p:nvPr/>
        </p:nvSpPr>
        <p:spPr>
          <a:xfrm>
            <a:off x="761997" y="2258296"/>
            <a:ext cx="831273" cy="727556"/>
          </a:xfrm>
          <a:prstGeom prst="wedgeRoundRectCallout">
            <a:avLst>
              <a:gd name="adj1" fmla="val 49167"/>
              <a:gd name="adj2" fmla="val 8535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1!</a:t>
            </a:r>
            <a:endParaRPr lang="ko-KR" altLang="en-US" sz="24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1496285" y="4138998"/>
            <a:ext cx="10003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가은</a:t>
            </a:r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</a:t>
            </a:r>
            <a:r>
              <a:rPr lang="en-US" altLang="ko-KR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</a:p>
        </p:txBody>
      </p:sp>
      <p:sp>
        <p:nvSpPr>
          <p:cNvPr id="5" name="왼쪽 화살표 4"/>
          <p:cNvSpPr/>
          <p:nvPr/>
        </p:nvSpPr>
        <p:spPr>
          <a:xfrm rot="10800000">
            <a:off x="2770905" y="3089557"/>
            <a:ext cx="401782" cy="595745"/>
          </a:xfrm>
          <a:prstGeom prst="leftArrow">
            <a:avLst/>
          </a:prstGeom>
          <a:solidFill>
            <a:srgbClr val="EB1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574" y="2622073"/>
            <a:ext cx="1089285" cy="1463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3510429" y="4138998"/>
            <a:ext cx="10003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나은</a:t>
            </a:r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</a:t>
            </a:r>
            <a:r>
              <a:rPr lang="en-US" altLang="ko-KR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</a:p>
        </p:txBody>
      </p:sp>
      <p:sp>
        <p:nvSpPr>
          <p:cNvPr id="13" name="모서리가 둥근 사각형 설명선 12"/>
          <p:cNvSpPr/>
          <p:nvPr/>
        </p:nvSpPr>
        <p:spPr>
          <a:xfrm>
            <a:off x="2992585" y="2258296"/>
            <a:ext cx="831273" cy="727556"/>
          </a:xfrm>
          <a:prstGeom prst="wedgeRoundRectCallout">
            <a:avLst>
              <a:gd name="adj1" fmla="val 49167"/>
              <a:gd name="adj2" fmla="val 8535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큼</a:t>
            </a:r>
            <a:r>
              <a:rPr lang="en-US" altLang="ko-KR" sz="2000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0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4" name="왼쪽 화살표 13"/>
          <p:cNvSpPr/>
          <p:nvPr/>
        </p:nvSpPr>
        <p:spPr>
          <a:xfrm rot="10800000">
            <a:off x="4836683" y="3089557"/>
            <a:ext cx="401782" cy="595745"/>
          </a:xfrm>
          <a:prstGeom prst="leftArrow">
            <a:avLst/>
          </a:prstGeom>
          <a:solidFill>
            <a:srgbClr val="EB1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281" y="2587438"/>
            <a:ext cx="1070913" cy="1510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모서리가 둥근 사각형 설명선 15"/>
          <p:cNvSpPr/>
          <p:nvPr/>
        </p:nvSpPr>
        <p:spPr>
          <a:xfrm>
            <a:off x="5056658" y="2258296"/>
            <a:ext cx="831273" cy="727556"/>
          </a:xfrm>
          <a:prstGeom prst="wedgeRoundRectCallout">
            <a:avLst>
              <a:gd name="adj1" fmla="val 49167"/>
              <a:gd name="adj2" fmla="val 8535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큼큼</a:t>
            </a:r>
            <a:r>
              <a:rPr lang="en-US" altLang="ko-KR" sz="2000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0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5658281" y="4138998"/>
            <a:ext cx="10003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</a:t>
            </a:r>
            <a:r>
              <a:rPr lang="ko-KR" altLang="en-US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은이</a:t>
            </a:r>
            <a:r>
              <a:rPr lang="en-US" altLang="ko-KR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</a:p>
        </p:txBody>
      </p:sp>
      <p:sp>
        <p:nvSpPr>
          <p:cNvPr id="18" name="왼쪽 화살표 17"/>
          <p:cNvSpPr/>
          <p:nvPr/>
        </p:nvSpPr>
        <p:spPr>
          <a:xfrm rot="10800000">
            <a:off x="6984137" y="3089557"/>
            <a:ext cx="401782" cy="595745"/>
          </a:xfrm>
          <a:prstGeom prst="leftArrow">
            <a:avLst/>
          </a:prstGeom>
          <a:solidFill>
            <a:srgbClr val="EB1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570210" y="4138998"/>
            <a:ext cx="10003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b="1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</a:t>
            </a:r>
            <a:r>
              <a:rPr lang="ko-KR" altLang="en-US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혁</a:t>
            </a:r>
            <a:r>
              <a:rPr lang="ko-KR" altLang="en-US" b="1" dirty="0" err="1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</a:t>
            </a:r>
            <a:r>
              <a:rPr lang="en-US" altLang="ko-KR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</a:p>
        </p:txBody>
      </p:sp>
      <p:sp>
        <p:nvSpPr>
          <p:cNvPr id="20" name="모서리가 둥근 사각형 설명선 19"/>
          <p:cNvSpPr/>
          <p:nvPr/>
        </p:nvSpPr>
        <p:spPr>
          <a:xfrm>
            <a:off x="7198882" y="2258296"/>
            <a:ext cx="831273" cy="727556"/>
          </a:xfrm>
          <a:prstGeom prst="wedgeRoundRectCallout">
            <a:avLst>
              <a:gd name="adj1" fmla="val 49167"/>
              <a:gd name="adj2" fmla="val 8535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…</a:t>
            </a:r>
            <a:endParaRPr lang="ko-KR" altLang="en-US" sz="20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1" name="왼쪽 화살표 20"/>
          <p:cNvSpPr/>
          <p:nvPr/>
        </p:nvSpPr>
        <p:spPr>
          <a:xfrm rot="10800000">
            <a:off x="8950039" y="3089557"/>
            <a:ext cx="401782" cy="595745"/>
          </a:xfrm>
          <a:prstGeom prst="leftArrow">
            <a:avLst/>
          </a:prstGeom>
          <a:solidFill>
            <a:srgbClr val="EB1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2" y="2622073"/>
            <a:ext cx="1028045" cy="145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모서리가 둥근 사각형 설명선 22"/>
          <p:cNvSpPr/>
          <p:nvPr/>
        </p:nvSpPr>
        <p:spPr>
          <a:xfrm>
            <a:off x="9088589" y="2258296"/>
            <a:ext cx="831273" cy="727556"/>
          </a:xfrm>
          <a:prstGeom prst="wedgeRoundRectCallout">
            <a:avLst>
              <a:gd name="adj1" fmla="val 49167"/>
              <a:gd name="adj2" fmla="val 8535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 smtClean="0">
                <a:solidFill>
                  <a:schemeClr val="tx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5!</a:t>
            </a:r>
            <a:endParaRPr lang="ko-KR" altLang="en-US" sz="2400" dirty="0">
              <a:solidFill>
                <a:schemeClr val="tx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9753602" y="4138998"/>
            <a:ext cx="10003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[</a:t>
            </a:r>
            <a:r>
              <a:rPr lang="ko-KR" altLang="en-US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가은</a:t>
            </a:r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</a:t>
            </a:r>
            <a:r>
              <a:rPr lang="en-US" altLang="ko-KR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1496285" y="4607656"/>
            <a:ext cx="10003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(1)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3510429" y="4607656"/>
            <a:ext cx="10003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(2)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5658281" y="4607656"/>
            <a:ext cx="10003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(3, 4)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135301" y="4607656"/>
            <a:ext cx="18701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차례 건너 뜀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9753602" y="4607656"/>
            <a:ext cx="10003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(5)</a:t>
            </a:r>
          </a:p>
        </p:txBody>
      </p:sp>
    </p:spTree>
    <p:extLst>
      <p:ext uri="{BB962C8B-B14F-4D97-AF65-F5344CB8AC3E}">
        <p14:creationId xmlns:p14="http://schemas.microsoft.com/office/powerpoint/2010/main" val="90118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8" y="307777"/>
            <a:ext cx="537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방법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09482" y="1216546"/>
            <a:ext cx="8295977" cy="593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누군가가 실수했다면</a:t>
            </a:r>
            <a:r>
              <a:rPr lang="en-US" altLang="ko-KR" sz="2400" b="1" dirty="0" smtClean="0">
                <a:solidFill>
                  <a:srgbClr val="EB1C2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721865" y="1876756"/>
            <a:ext cx="7189080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만약 누군가가 </a:t>
            </a:r>
            <a:r>
              <a:rPr lang="ko-KR" altLang="en-US" sz="2000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실수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하거나 </a:t>
            </a:r>
            <a:r>
              <a:rPr lang="en-US" altLang="ko-KR" sz="2000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2000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초 넘게 미적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거린다면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플레이어는 </a:t>
            </a:r>
            <a:r>
              <a:rPr lang="ko-KR" altLang="en-US" sz="2000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 가운데 쌓인 카드를 전부 가져가서 자기 카드 더미에 맨 아래에 합쳐야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en-US" altLang="ko-KR" sz="6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실수 예시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 잘못 말하기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소리 잘못 내기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차례를 건너 뛰어야 할 때 카드 내기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행동을 해야 하는데 </a:t>
            </a:r>
            <a:r>
              <a:rPr lang="en-US" altLang="ko-KR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dirty="0" smtClean="0">
                <a:solidFill>
                  <a:srgbClr val="0588C9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초 넘게 미적거리기 등</a:t>
            </a:r>
            <a:endParaRPr lang="en-US" altLang="ko-KR" dirty="0" smtClean="0">
              <a:solidFill>
                <a:srgbClr val="0588C9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6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누군가가 실수한 것 같다면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지금까지 낸 카드들을 살펴보고 숫자를 확인합니다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실제로 실수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했다면 </a:t>
            </a:r>
            <a:r>
              <a:rPr lang="ko-KR" altLang="en-US" sz="2000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 플레이어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벌칙을 받지만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실수하지 않았다면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지적한 플레이어</a:t>
            </a:r>
            <a:r>
              <a:rPr lang="ko-KR" altLang="en-US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카드를 가져가게 되니 주의하세요</a:t>
            </a:r>
            <a:r>
              <a:rPr lang="en-US" altLang="ko-KR" sz="20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en-US" altLang="ko-KR" sz="20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dirty="0">
              <a:solidFill>
                <a:srgbClr val="0588C9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8" b="98684" l="0" r="100000">
                        <a14:foregroundMark x1="58865" y1="10197" x2="36170" y2="12500"/>
                        <a14:foregroundMark x1="33688" y1="19737" x2="73404" y2="87829"/>
                        <a14:foregroundMark x1="52837" y1="22697" x2="73404" y2="62829"/>
                        <a14:foregroundMark x1="49291" y1="26316" x2="60638" y2="46053"/>
                        <a14:foregroundMark x1="52128" y1="40461" x2="59574" y2="56579"/>
                        <a14:foregroundMark x1="19504" y1="29276" x2="19504" y2="36513"/>
                        <a14:foregroundMark x1="29787" y1="20395" x2="51418" y2="72368"/>
                        <a14:foregroundMark x1="53191" y1="63487" x2="53546" y2="70066"/>
                        <a14:foregroundMark x1="42908" y1="54276" x2="38652" y2="70724"/>
                        <a14:foregroundMark x1="48582" y1="71382" x2="23050" y2="65461"/>
                        <a14:foregroundMark x1="13121" y1="57566" x2="20213" y2="64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98101">
            <a:off x="8257089" y="3165919"/>
            <a:ext cx="1676684" cy="180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s://cf.geekdo-images.com/imagepage/img/MCZDvWmMDxw5bxfib_STKXnpJSA=/fit-in/900x600/filters:no_upscale()/pic272159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1607" b="94924" l="38021" r="63021">
                        <a14:foregroundMark x1="52214" y1="92047" x2="58464" y2="92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01" t="50000" r="33848"/>
          <a:stretch/>
        </p:blipFill>
        <p:spPr bwMode="auto">
          <a:xfrm rot="13186896">
            <a:off x="10188699" y="2008985"/>
            <a:ext cx="1139372" cy="140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오른쪽 화살표 3"/>
          <p:cNvSpPr/>
          <p:nvPr/>
        </p:nvSpPr>
        <p:spPr>
          <a:xfrm rot="19280666">
            <a:off x="9385400" y="3306931"/>
            <a:ext cx="996356" cy="383646"/>
          </a:xfrm>
          <a:prstGeom prst="rightArrow">
            <a:avLst/>
          </a:prstGeom>
          <a:solidFill>
            <a:srgbClr val="EB1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310DF9B-A718-4B05-BE84-3A582DBCB5A4}"/>
              </a:ext>
            </a:extLst>
          </p:cNvPr>
          <p:cNvSpPr txBox="1"/>
          <p:nvPr/>
        </p:nvSpPr>
        <p:spPr>
          <a:xfrm>
            <a:off x="10269009" y="3565137"/>
            <a:ext cx="137741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뒤집어 더미 맨 아래에 넣습니다</a:t>
            </a:r>
            <a:r>
              <a:rPr lang="en-US" altLang="ko-KR" sz="14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010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7A7C898-9D2D-4E31-B4E4-9AA1E613CA54}"/>
              </a:ext>
            </a:extLst>
          </p:cNvPr>
          <p:cNvSpPr txBox="1"/>
          <p:nvPr/>
        </p:nvSpPr>
        <p:spPr>
          <a:xfrm>
            <a:off x="262224" y="0"/>
            <a:ext cx="862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endParaRPr lang="ko-KR" altLang="en-US" sz="6000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FE72BE-9FCC-4A66-A4C5-70FD04C6AEA5}"/>
              </a:ext>
            </a:extLst>
          </p:cNvPr>
          <p:cNvSpPr txBox="1"/>
          <p:nvPr/>
        </p:nvSpPr>
        <p:spPr>
          <a:xfrm>
            <a:off x="1125127" y="307777"/>
            <a:ext cx="7526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추천 게임 </a:t>
            </a:r>
            <a:r>
              <a:rPr lang="en-US" altLang="ko-KR" sz="40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– </a:t>
            </a:r>
            <a:r>
              <a:rPr lang="ko-KR" altLang="en-US" sz="4000" b="1" dirty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비슷한 룰의 다른 게임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105D87B-CE4C-427F-ADB2-179CE7F3B537}"/>
              </a:ext>
            </a:extLst>
          </p:cNvPr>
          <p:cNvSpPr txBox="1"/>
          <p:nvPr/>
        </p:nvSpPr>
        <p:spPr>
          <a:xfrm>
            <a:off x="262224" y="1169441"/>
            <a:ext cx="50519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>
              <a:lnSpc>
                <a:spcPct val="150000"/>
              </a:lnSpc>
            </a:pPr>
            <a:r>
              <a:rPr lang="ko-KR" altLang="en-US" sz="3200" b="1" dirty="0" err="1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할리갈</a:t>
            </a:r>
            <a:r>
              <a:rPr lang="ko-KR" altLang="en-US" sz="3200" b="1" dirty="0" err="1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리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3200" b="1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28600" indent="-228600" algn="ctr"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#</a:t>
            </a:r>
            <a:r>
              <a:rPr lang="ko-KR" altLang="en-US" sz="24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뒤집고 행동하기</a:t>
            </a:r>
            <a:endParaRPr lang="en-US" altLang="ko-KR" sz="2400" b="1" dirty="0">
              <a:solidFill>
                <a:srgbClr val="EB192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EBB4D61-66D0-45F2-ACD6-0E660C9862BD}"/>
              </a:ext>
            </a:extLst>
          </p:cNvPr>
          <p:cNvSpPr txBox="1"/>
          <p:nvPr/>
        </p:nvSpPr>
        <p:spPr>
          <a:xfrm>
            <a:off x="6125668" y="1186070"/>
            <a:ext cx="50519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>
              <a:lnSpc>
                <a:spcPct val="150000"/>
              </a:lnSpc>
            </a:pPr>
            <a:r>
              <a:rPr lang="ko-KR" altLang="en-US" sz="3200" b="1" dirty="0" err="1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숲속의</a:t>
            </a:r>
            <a:r>
              <a:rPr lang="ko-KR" altLang="en-US" sz="3200" b="1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음악대 </a:t>
            </a:r>
            <a:endParaRPr lang="en-US" altLang="ko-KR" sz="3200" b="1" dirty="0">
              <a:solidFill>
                <a:srgbClr val="00206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28600" indent="-228600" algn="ctr">
              <a:lnSpc>
                <a:spcPct val="150000"/>
              </a:lnSpc>
            </a:pPr>
            <a:r>
              <a:rPr lang="en-US" altLang="ko-KR" sz="24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#</a:t>
            </a:r>
            <a:r>
              <a:rPr lang="ko-KR" altLang="en-US" sz="2400" b="1" dirty="0" smtClean="0">
                <a:solidFill>
                  <a:srgbClr val="EB192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뒤집고 행동하기</a:t>
            </a:r>
            <a:endParaRPr lang="en-US" altLang="ko-KR" sz="2400" b="1" dirty="0">
              <a:solidFill>
                <a:srgbClr val="EB192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1266" name="Picture 2" descr="http://divedice.com/uploaded/prd/4150514821126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015" y="2735924"/>
            <a:ext cx="3016340" cy="301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divedice.com/uploaded/prd/7128114821084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518" y="2735924"/>
            <a:ext cx="3016340" cy="301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895</Words>
  <Application>Microsoft Office PowerPoint</Application>
  <PresentationFormat>사용자 지정</PresentationFormat>
  <Paragraphs>106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3" baseType="lpstr">
      <vt:lpstr>굴림</vt:lpstr>
      <vt:lpstr>Arial</vt:lpstr>
      <vt:lpstr>나눔스퀘어</vt:lpstr>
      <vt:lpstr>맑은 고딕</vt:lpstr>
      <vt:lpstr>나눔스퀘어 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사용자</dc:creator>
  <cp:lastModifiedBy>Marketing_KBG</cp:lastModifiedBy>
  <cp:revision>46</cp:revision>
  <dcterms:created xsi:type="dcterms:W3CDTF">2017-12-14T07:04:43Z</dcterms:created>
  <dcterms:modified xsi:type="dcterms:W3CDTF">2018-10-10T08:31:11Z</dcterms:modified>
</cp:coreProperties>
</file>