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51299" y="1840583"/>
            <a:ext cx="5949315" cy="1954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03"/>
            <a:ext cx="9144000" cy="4686935"/>
            <a:chOff x="0" y="457203"/>
            <a:chExt cx="9144000" cy="4686935"/>
          </a:xfrm>
        </p:grpSpPr>
        <p:sp>
          <p:nvSpPr>
            <p:cNvPr id="3" name="object 3"/>
            <p:cNvSpPr/>
            <p:nvPr/>
          </p:nvSpPr>
          <p:spPr>
            <a:xfrm>
              <a:off x="4572000" y="848271"/>
              <a:ext cx="3515360" cy="3515360"/>
            </a:xfrm>
            <a:custGeom>
              <a:avLst/>
              <a:gdLst/>
              <a:ahLst/>
              <a:cxnLst/>
              <a:rect l="l" t="t" r="r" b="b"/>
              <a:pathLst>
                <a:path w="3515359" h="3515360">
                  <a:moveTo>
                    <a:pt x="0" y="3514801"/>
                  </a:moveTo>
                  <a:lnTo>
                    <a:pt x="3514801" y="3514801"/>
                  </a:lnTo>
                  <a:lnTo>
                    <a:pt x="3514801" y="0"/>
                  </a:lnTo>
                  <a:lnTo>
                    <a:pt x="0" y="0"/>
                  </a:lnTo>
                  <a:lnTo>
                    <a:pt x="0" y="3514801"/>
                  </a:lnTo>
                  <a:close/>
                </a:path>
              </a:pathLst>
            </a:custGeom>
            <a:ln w="127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335843"/>
              <a:ext cx="9144000" cy="808355"/>
            </a:xfrm>
            <a:custGeom>
              <a:avLst/>
              <a:gdLst/>
              <a:ahLst/>
              <a:cxnLst/>
              <a:rect l="l" t="t" r="r" b="b"/>
              <a:pathLst>
                <a:path w="9144000" h="808354">
                  <a:moveTo>
                    <a:pt x="9144000" y="0"/>
                  </a:moveTo>
                  <a:lnTo>
                    <a:pt x="0" y="0"/>
                  </a:lnTo>
                  <a:lnTo>
                    <a:pt x="0" y="807834"/>
                  </a:lnTo>
                  <a:lnTo>
                    <a:pt x="9144000" y="8078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7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03118"/>
              <a:ext cx="1739264" cy="219075"/>
            </a:xfrm>
            <a:custGeom>
              <a:avLst/>
              <a:gdLst/>
              <a:ahLst/>
              <a:cxnLst/>
              <a:rect l="l" t="t" r="r" b="b"/>
              <a:pathLst>
                <a:path w="1739264" h="219075">
                  <a:moveTo>
                    <a:pt x="1612800" y="0"/>
                  </a:moveTo>
                  <a:lnTo>
                    <a:pt x="0" y="0"/>
                  </a:lnTo>
                  <a:lnTo>
                    <a:pt x="0" y="218884"/>
                  </a:lnTo>
                  <a:lnTo>
                    <a:pt x="1738797" y="218884"/>
                  </a:lnTo>
                  <a:lnTo>
                    <a:pt x="1612800" y="0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4" y="457203"/>
              <a:ext cx="257124" cy="4120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690" y="503580"/>
              <a:ext cx="174142" cy="150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3604" y="1175270"/>
              <a:ext cx="3514788" cy="351480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500" y="1719011"/>
            <a:ext cx="45847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10" dirty="0">
                <a:latin typeface="맑은 고딕"/>
                <a:cs typeface="맑은 고딕"/>
              </a:rPr>
              <a:t>모두의</a:t>
            </a:r>
            <a:r>
              <a:rPr b="1" spc="-229" dirty="0">
                <a:latin typeface="맑은 고딕"/>
                <a:cs typeface="맑은 고딕"/>
              </a:rPr>
              <a:t> </a:t>
            </a:r>
            <a:r>
              <a:rPr b="1" spc="-25" dirty="0">
                <a:latin typeface="맑은 고딕"/>
                <a:cs typeface="맑은 고딕"/>
              </a:rPr>
              <a:t>마블</a:t>
            </a:r>
          </a:p>
          <a:p>
            <a:pPr marL="847725">
              <a:lnSpc>
                <a:spcPct val="100000"/>
              </a:lnSpc>
            </a:pPr>
            <a:r>
              <a:rPr b="1" spc="-155" dirty="0">
                <a:latin typeface="맑은 고딕"/>
                <a:cs typeface="맑은 고딕"/>
              </a:rPr>
              <a:t>메가디럭스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1299" y="1316042"/>
            <a:ext cx="400450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주사위를</a:t>
            </a:r>
            <a:r>
              <a:rPr sz="1800" b="0" spc="-6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1800" b="0" spc="-5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굴려</a:t>
            </a:r>
            <a:r>
              <a:rPr sz="18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1800" b="0" spc="-5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세계</a:t>
            </a:r>
            <a:r>
              <a:rPr sz="1800" b="0" spc="-6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여행을</a:t>
            </a:r>
            <a:r>
              <a:rPr sz="1800" b="0" spc="-6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1800" b="0" spc="-5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떠나세요.</a:t>
            </a:r>
            <a:endParaRPr sz="18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5727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286952"/>
            <a:ext cx="7452100" cy="313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marR="2017395" indent="-309245">
              <a:lnSpc>
                <a:spcPct val="143900"/>
              </a:lnSpc>
              <a:spcBef>
                <a:spcPts val="100"/>
              </a:spcBef>
              <a:buAutoNum type="arabicPeriod" startAt="5"/>
              <a:tabLst>
                <a:tab pos="322580" algn="l"/>
              </a:tabLst>
            </a:pPr>
            <a:r>
              <a:rPr sz="2200" spc="-160" dirty="0">
                <a:solidFill>
                  <a:srgbClr val="323031"/>
                </a:solidFill>
                <a:latin typeface="맑은 고딕"/>
                <a:cs typeface="맑은 고딕"/>
              </a:rPr>
              <a:t>포춘카드를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잘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섞어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앞면이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보이지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75" dirty="0">
                <a:solidFill>
                  <a:srgbClr val="323031"/>
                </a:solidFill>
                <a:latin typeface="맑은 고딕"/>
                <a:cs typeface="맑은 고딕"/>
              </a:rPr>
              <a:t>않도록 	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2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더미로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20" dirty="0">
                <a:solidFill>
                  <a:srgbClr val="323031"/>
                </a:solidFill>
                <a:latin typeface="맑은 고딕"/>
                <a:cs typeface="맑은 고딕"/>
              </a:rPr>
              <a:t>쌓아둡니다.</a:t>
            </a:r>
            <a:endParaRPr sz="2200" dirty="0">
              <a:latin typeface="맑은 고딕"/>
              <a:cs typeface="맑은 고딕"/>
            </a:endParaRPr>
          </a:p>
          <a:p>
            <a:pPr marL="240665" marR="122555" indent="-228600">
              <a:lnSpc>
                <a:spcPct val="143900"/>
              </a:lnSpc>
              <a:spcBef>
                <a:spcPts val="570"/>
              </a:spcBef>
              <a:buAutoNum type="arabicPeriod" startAt="5"/>
              <a:tabLst>
                <a:tab pos="240665" algn="l"/>
                <a:tab pos="321310" algn="l"/>
              </a:tabLst>
            </a:pPr>
            <a:r>
              <a:rPr sz="2200" dirty="0">
                <a:solidFill>
                  <a:srgbClr val="323031"/>
                </a:solidFill>
                <a:latin typeface="맑은 고딕"/>
                <a:cs typeface="맑은 고딕"/>
              </a:rPr>
              <a:t>	</a:t>
            </a:r>
            <a:r>
              <a:rPr sz="2200" spc="-185" dirty="0">
                <a:solidFill>
                  <a:srgbClr val="323031"/>
                </a:solidFill>
                <a:latin typeface="맑은 고딕"/>
                <a:cs typeface="맑은 고딕"/>
              </a:rPr>
              <a:t>보너스게임코인,</a:t>
            </a:r>
            <a:r>
              <a:rPr sz="22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75" dirty="0">
                <a:solidFill>
                  <a:srgbClr val="323031"/>
                </a:solidFill>
                <a:latin typeface="맑은 고딕"/>
                <a:cs typeface="맑은 고딕"/>
              </a:rPr>
              <a:t>올림픽마크,</a:t>
            </a:r>
            <a:r>
              <a:rPr sz="22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 err="1">
                <a:solidFill>
                  <a:srgbClr val="323031"/>
                </a:solidFill>
                <a:latin typeface="맑은 고딕"/>
                <a:cs typeface="맑은 고딕"/>
              </a:rPr>
              <a:t>포춘카드</a:t>
            </a:r>
            <a:r>
              <a:rPr sz="22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마크를</a:t>
            </a:r>
            <a:r>
              <a:rPr lang="en-US" sz="2200" spc="-204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200" spc="-204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sz="22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각각</a:t>
            </a:r>
            <a:r>
              <a:rPr sz="22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모아둡 </a:t>
            </a:r>
            <a:r>
              <a:rPr sz="2200" spc="-25" dirty="0">
                <a:solidFill>
                  <a:srgbClr val="323031"/>
                </a:solidFill>
                <a:latin typeface="맑은 고딕"/>
                <a:cs typeface="맑은 고딕"/>
              </a:rPr>
              <a:t>니다.</a:t>
            </a:r>
            <a:endParaRPr sz="2200" dirty="0">
              <a:latin typeface="맑은 고딕"/>
              <a:cs typeface="맑은 고딕"/>
            </a:endParaRPr>
          </a:p>
          <a:p>
            <a:pPr marL="321945" indent="-309245">
              <a:lnSpc>
                <a:spcPct val="100000"/>
              </a:lnSpc>
              <a:spcBef>
                <a:spcPts val="1725"/>
              </a:spcBef>
              <a:buAutoNum type="arabicPeriod" startAt="5"/>
              <a:tabLst>
                <a:tab pos="321945" algn="l"/>
              </a:tabLst>
            </a:pP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주사위는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게임판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가운데에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0" dirty="0">
                <a:solidFill>
                  <a:srgbClr val="323031"/>
                </a:solidFill>
                <a:latin typeface="맑은 고딕"/>
                <a:cs typeface="맑은 고딕"/>
              </a:rPr>
              <a:t>놓습니다.</a:t>
            </a:r>
            <a:endParaRPr sz="2200" dirty="0">
              <a:latin typeface="맑은 고딕"/>
              <a:cs typeface="맑은 고딕"/>
            </a:endParaRPr>
          </a:p>
          <a:p>
            <a:pPr marL="321945" indent="-309245">
              <a:lnSpc>
                <a:spcPct val="100000"/>
              </a:lnSpc>
              <a:spcBef>
                <a:spcPts val="1725"/>
              </a:spcBef>
              <a:buAutoNum type="arabicPeriod" startAt="5"/>
              <a:tabLst>
                <a:tab pos="321945" algn="l"/>
              </a:tabLst>
            </a:pP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차례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순서를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정한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다음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각자의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60" dirty="0">
                <a:solidFill>
                  <a:srgbClr val="323031"/>
                </a:solidFill>
                <a:latin typeface="맑은 고딕"/>
                <a:cs typeface="맑은 고딕"/>
              </a:rPr>
              <a:t>캐릭터말을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출발지에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5" dirty="0">
                <a:solidFill>
                  <a:srgbClr val="323031"/>
                </a:solidFill>
                <a:latin typeface="맑은 고딕"/>
                <a:cs typeface="맑은 고딕"/>
              </a:rPr>
              <a:t>둡니다.</a:t>
            </a:r>
            <a:endParaRPr sz="2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99299" y="2591059"/>
            <a:ext cx="2996501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마지막까지</a:t>
            </a:r>
            <a:r>
              <a:rPr sz="23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남아요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25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4100" y="1938460"/>
            <a:ext cx="7425100" cy="154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 marR="619125" indent="-318135">
              <a:lnSpc>
                <a:spcPct val="131900"/>
              </a:lnSpc>
              <a:spcBef>
                <a:spcPts val="100"/>
              </a:spcBef>
              <a:buAutoNum type="arabicPeriod"/>
              <a:tabLst>
                <a:tab pos="330200" algn="l"/>
              </a:tabLst>
            </a:pP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단</a:t>
            </a:r>
            <a:r>
              <a:rPr sz="24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사람을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남겨두고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파산하면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>
                <a:solidFill>
                  <a:srgbClr val="323031"/>
                </a:solidFill>
                <a:latin typeface="맑은 고딕"/>
                <a:cs typeface="맑은 고딕"/>
              </a:rPr>
              <a:t>마지막까지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남은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사람이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0" dirty="0">
                <a:solidFill>
                  <a:srgbClr val="323031"/>
                </a:solidFill>
                <a:latin typeface="맑은 고딕"/>
                <a:cs typeface="맑은 고딕"/>
              </a:rPr>
              <a:t>승리합니다.</a:t>
            </a:r>
            <a:endParaRPr sz="2400" dirty="0">
              <a:latin typeface="맑은 고딕"/>
              <a:cs typeface="맑은 고딕"/>
            </a:endParaRPr>
          </a:p>
          <a:p>
            <a:pPr marL="330200" indent="-317500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3302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승리독점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규칙을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달성하면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사람이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즉시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승리합니다.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4737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7247" y="690819"/>
            <a:ext cx="6168882" cy="20435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14100" y="2744708"/>
            <a:ext cx="7577500" cy="2019935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321945" indent="-309245">
              <a:lnSpc>
                <a:spcPct val="100000"/>
              </a:lnSpc>
              <a:spcBef>
                <a:spcPts val="1525"/>
              </a:spcBef>
              <a:buAutoNum type="arabicPeriod"/>
              <a:tabLst>
                <a:tab pos="321945" algn="l"/>
              </a:tabLst>
            </a:pP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트리플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독점: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세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곳의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60" dirty="0">
                <a:solidFill>
                  <a:srgbClr val="323031"/>
                </a:solidFill>
                <a:latin typeface="맑은 고딕"/>
                <a:cs typeface="맑은 고딕"/>
              </a:rPr>
              <a:t>컬러독점을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했을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50" dirty="0">
                <a:solidFill>
                  <a:srgbClr val="323031"/>
                </a:solidFill>
                <a:latin typeface="맑은 고딕"/>
                <a:cs typeface="맑은 고딕"/>
              </a:rPr>
              <a:t>때</a:t>
            </a:r>
            <a:endParaRPr sz="2200" dirty="0">
              <a:latin typeface="맑은 고딕"/>
              <a:cs typeface="맑은 고딕"/>
            </a:endParaRPr>
          </a:p>
          <a:p>
            <a:pPr marL="321945" indent="-309245">
              <a:lnSpc>
                <a:spcPct val="100000"/>
              </a:lnSpc>
              <a:spcBef>
                <a:spcPts val="1430"/>
              </a:spcBef>
              <a:buAutoNum type="arabicPeriod"/>
              <a:tabLst>
                <a:tab pos="321945" algn="l"/>
              </a:tabLst>
            </a:pP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라인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독점: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게임판의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네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라인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50" dirty="0">
                <a:solidFill>
                  <a:srgbClr val="323031"/>
                </a:solidFill>
                <a:latin typeface="맑은 고딕"/>
                <a:cs typeface="맑은 고딕"/>
              </a:rPr>
              <a:t>중</a:t>
            </a:r>
            <a:endParaRPr sz="2200" dirty="0">
              <a:latin typeface="맑은 고딕"/>
              <a:cs typeface="맑은 고딕"/>
            </a:endParaRPr>
          </a:p>
          <a:p>
            <a:pPr marL="322580">
              <a:lnSpc>
                <a:spcPct val="100000"/>
              </a:lnSpc>
              <a:spcBef>
                <a:spcPts val="860"/>
              </a:spcBef>
            </a:pPr>
            <a:r>
              <a:rPr sz="2200" spc="-75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라인의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도시를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보유했을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50" dirty="0">
                <a:solidFill>
                  <a:srgbClr val="323031"/>
                </a:solidFill>
                <a:latin typeface="맑은 고딕"/>
                <a:cs typeface="맑은 고딕"/>
              </a:rPr>
              <a:t>때</a:t>
            </a:r>
            <a:endParaRPr sz="2200" dirty="0">
              <a:latin typeface="맑은 고딕"/>
              <a:cs typeface="맑은 고딕"/>
            </a:endParaRPr>
          </a:p>
          <a:p>
            <a:pPr marL="321945" indent="-309245">
              <a:lnSpc>
                <a:spcPct val="100000"/>
              </a:lnSpc>
              <a:spcBef>
                <a:spcPts val="1425"/>
              </a:spcBef>
              <a:buAutoNum type="arabicPeriod" startAt="3"/>
              <a:tabLst>
                <a:tab pos="321945" algn="l"/>
              </a:tabLst>
            </a:pP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관광지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독점: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관광지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5곳을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보유했을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50" dirty="0">
                <a:solidFill>
                  <a:srgbClr val="323031"/>
                </a:solidFill>
                <a:latin typeface="맑은 고딕"/>
                <a:cs typeface="맑은 고딕"/>
              </a:rPr>
              <a:t>때</a:t>
            </a:r>
            <a:endParaRPr sz="2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060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진행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29024" y="803838"/>
            <a:ext cx="4463545" cy="123507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545"/>
              </a:spcBef>
            </a:pPr>
            <a:r>
              <a:rPr sz="3500" spc="-225" dirty="0">
                <a:solidFill>
                  <a:srgbClr val="323031"/>
                </a:solidFill>
                <a:latin typeface="맑은 고딕"/>
                <a:cs typeface="맑은 고딕"/>
              </a:rPr>
              <a:t>주사위</a:t>
            </a:r>
            <a:r>
              <a:rPr sz="3500" spc="-35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3500" spc="-300" dirty="0">
                <a:solidFill>
                  <a:srgbClr val="323031"/>
                </a:solidFill>
                <a:latin typeface="맑은 고딕"/>
                <a:cs typeface="맑은 고딕"/>
              </a:rPr>
              <a:t>던지기</a:t>
            </a:r>
            <a:endParaRPr sz="3500" dirty="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주사위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2개의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합만큼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이동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3349" y="4338292"/>
            <a:ext cx="12757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solidFill>
                  <a:srgbClr val="323031"/>
                </a:solidFill>
                <a:latin typeface="맑은 고딕"/>
                <a:cs typeface="맑은 고딕"/>
              </a:rPr>
              <a:t>2.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인수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0" dirty="0">
                <a:solidFill>
                  <a:srgbClr val="323031"/>
                </a:solidFill>
                <a:latin typeface="맑은 고딕"/>
                <a:cs typeface="맑은 고딕"/>
              </a:rPr>
              <a:t>가능</a:t>
            </a:r>
            <a:endParaRPr sz="2000">
              <a:latin typeface="맑은 고딕"/>
              <a:cs typeface="맑은 고딕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22640"/>
              </p:ext>
            </p:extLst>
          </p:nvPr>
        </p:nvGraphicFramePr>
        <p:xfrm>
          <a:off x="1857964" y="2966487"/>
          <a:ext cx="6447836" cy="1698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>
                  <a:txBody>
                    <a:bodyPr/>
                    <a:lstStyle/>
                    <a:p>
                      <a:pPr marR="28321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200" spc="-14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부동산</a:t>
                      </a:r>
                      <a:r>
                        <a:rPr sz="2200" spc="-22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200" spc="-2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투자</a:t>
                      </a:r>
                      <a:endParaRPr sz="2200" dirty="0">
                        <a:latin typeface="맑은 고딕"/>
                        <a:cs typeface="맑은 고딕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200" spc="-14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통행료</a:t>
                      </a:r>
                      <a:r>
                        <a:rPr sz="2200" spc="-22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200" spc="-2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지불</a:t>
                      </a:r>
                      <a:endParaRPr sz="2200">
                        <a:latin typeface="맑은 고딕"/>
                        <a:cs typeface="맑은 고딕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26352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200" spc="-13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특수</a:t>
                      </a:r>
                      <a:r>
                        <a:rPr sz="2200" spc="-22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200" spc="-2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지역</a:t>
                      </a:r>
                      <a:endParaRPr sz="2200">
                        <a:latin typeface="맑은 고딕"/>
                        <a:cs typeface="맑은 고딕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R="32194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000" spc="-13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도착칸:</a:t>
                      </a:r>
                      <a:r>
                        <a:rPr sz="2000" spc="-204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11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주인</a:t>
                      </a:r>
                      <a:r>
                        <a:rPr sz="2000" spc="-20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5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X</a:t>
                      </a:r>
                      <a:endParaRPr sz="2000">
                        <a:latin typeface="맑은 고딕"/>
                        <a:cs typeface="맑은 고딕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000" spc="-13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도착칸:</a:t>
                      </a:r>
                      <a:r>
                        <a:rPr sz="2000" spc="-204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11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주인</a:t>
                      </a:r>
                      <a:r>
                        <a:rPr sz="2000" spc="-20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5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endParaRPr sz="2000">
                        <a:latin typeface="맑은 고딕"/>
                        <a:cs typeface="맑은 고딕"/>
                      </a:endParaRPr>
                    </a:p>
                  </a:txBody>
                  <a:tcPr marL="0" marR="0" marT="128270" marB="0"/>
                </a:tc>
                <a:tc>
                  <a:txBody>
                    <a:bodyPr/>
                    <a:lstStyle/>
                    <a:p>
                      <a:pPr marL="17843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000" spc="-13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도착칸:</a:t>
                      </a:r>
                      <a:r>
                        <a:rPr sz="2000" spc="-19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2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특수지역</a:t>
                      </a:r>
                      <a:endParaRPr sz="2000">
                        <a:latin typeface="맑은 고딕"/>
                        <a:cs typeface="맑은 고딕"/>
                      </a:endParaRPr>
                    </a:p>
                  </a:txBody>
                  <a:tcPr marL="0" marR="0" marT="128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915">
                <a:tc>
                  <a:txBody>
                    <a:bodyPr/>
                    <a:lstStyle/>
                    <a:p>
                      <a:pPr marL="392430" indent="-238125">
                        <a:lnSpc>
                          <a:spcPct val="100000"/>
                        </a:lnSpc>
                        <a:spcBef>
                          <a:spcPts val="660"/>
                        </a:spcBef>
                        <a:buAutoNum type="arabicPeriod"/>
                        <a:tabLst>
                          <a:tab pos="392430" algn="l"/>
                        </a:tabLst>
                      </a:pPr>
                      <a:r>
                        <a:rPr sz="2000" spc="-11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도시</a:t>
                      </a:r>
                      <a:r>
                        <a:rPr sz="2000" spc="-21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2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구매</a:t>
                      </a:r>
                      <a:endParaRPr sz="2000">
                        <a:latin typeface="맑은 고딕"/>
                        <a:cs typeface="맑은 고딕"/>
                      </a:endParaRPr>
                    </a:p>
                    <a:p>
                      <a:pPr marL="392430" indent="-238125">
                        <a:lnSpc>
                          <a:spcPts val="2385"/>
                        </a:lnSpc>
                        <a:spcBef>
                          <a:spcPts val="100"/>
                        </a:spcBef>
                        <a:buAutoNum type="arabicPeriod"/>
                        <a:tabLst>
                          <a:tab pos="392430" algn="l"/>
                        </a:tabLst>
                      </a:pPr>
                      <a:r>
                        <a:rPr sz="2000" spc="-11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건물</a:t>
                      </a:r>
                      <a:r>
                        <a:rPr sz="2000" spc="-21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2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세움</a:t>
                      </a:r>
                      <a:endParaRPr sz="2000">
                        <a:latin typeface="맑은 고딕"/>
                        <a:cs typeface="맑은 고딕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spc="-8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1.</a:t>
                      </a:r>
                      <a:r>
                        <a:rPr sz="2000" spc="-20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13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통행료</a:t>
                      </a:r>
                      <a:r>
                        <a:rPr sz="2000" spc="-19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2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지불</a:t>
                      </a:r>
                      <a:endParaRPr sz="2000" dirty="0">
                        <a:latin typeface="맑은 고딕"/>
                        <a:cs typeface="맑은 고딕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spc="-8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1.</a:t>
                      </a:r>
                      <a:r>
                        <a:rPr sz="2000" spc="-21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11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특수</a:t>
                      </a:r>
                      <a:r>
                        <a:rPr sz="2000" spc="-21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11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규칙</a:t>
                      </a:r>
                      <a:r>
                        <a:rPr sz="2000" spc="-215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000" spc="-50" dirty="0">
                          <a:solidFill>
                            <a:srgbClr val="323031"/>
                          </a:solidFill>
                          <a:latin typeface="맑은 고딕"/>
                          <a:cs typeface="맑은 고딕"/>
                        </a:rPr>
                        <a:t>따름</a:t>
                      </a:r>
                      <a:endParaRPr sz="2000" dirty="0">
                        <a:latin typeface="맑은 고딕"/>
                        <a:cs typeface="맑은 고딕"/>
                      </a:endParaRPr>
                    </a:p>
                  </a:txBody>
                  <a:tcPr marL="0" marR="0" marT="838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450965" y="308038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6570" y="3095218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9216" y="3095218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647033" y="2137797"/>
            <a:ext cx="4544060" cy="619760"/>
            <a:chOff x="2647033" y="2137797"/>
            <a:chExt cx="4544060" cy="619760"/>
          </a:xfrm>
        </p:grpSpPr>
        <p:sp>
          <p:nvSpPr>
            <p:cNvPr id="12" name="object 12"/>
            <p:cNvSpPr/>
            <p:nvPr/>
          </p:nvSpPr>
          <p:spPr>
            <a:xfrm>
              <a:off x="2790179" y="2445957"/>
              <a:ext cx="4257675" cy="0"/>
            </a:xfrm>
            <a:custGeom>
              <a:avLst/>
              <a:gdLst/>
              <a:ahLst/>
              <a:cxnLst/>
              <a:rect l="l" t="t" r="r" b="b"/>
              <a:pathLst>
                <a:path w="4257675">
                  <a:moveTo>
                    <a:pt x="0" y="0"/>
                  </a:moveTo>
                  <a:lnTo>
                    <a:pt x="4257433" y="0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02879" y="2433257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10">
                  <a:moveTo>
                    <a:pt x="0" y="0"/>
                  </a:moveTo>
                  <a:lnTo>
                    <a:pt x="0" y="320865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64880" y="2433257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10">
                  <a:moveTo>
                    <a:pt x="0" y="0"/>
                  </a:moveTo>
                  <a:lnTo>
                    <a:pt x="0" y="320865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64880" y="2137797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10">
                  <a:moveTo>
                    <a:pt x="0" y="0"/>
                  </a:moveTo>
                  <a:lnTo>
                    <a:pt x="0" y="320865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34907" y="2433257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h="321310">
                  <a:moveTo>
                    <a:pt x="0" y="0"/>
                  </a:moveTo>
                  <a:lnTo>
                    <a:pt x="0" y="320865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59733" y="2618709"/>
              <a:ext cx="139065" cy="126364"/>
            </a:xfrm>
            <a:custGeom>
              <a:avLst/>
              <a:gdLst/>
              <a:ahLst/>
              <a:cxnLst/>
              <a:rect l="l" t="t" r="r" b="b"/>
              <a:pathLst>
                <a:path w="139064" h="126364">
                  <a:moveTo>
                    <a:pt x="0" y="0"/>
                  </a:moveTo>
                  <a:lnTo>
                    <a:pt x="138874" y="125996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1732" y="2618709"/>
              <a:ext cx="139065" cy="126364"/>
            </a:xfrm>
            <a:custGeom>
              <a:avLst/>
              <a:gdLst/>
              <a:ahLst/>
              <a:cxnLst/>
              <a:rect l="l" t="t" r="r" b="b"/>
              <a:pathLst>
                <a:path w="139064" h="126364">
                  <a:moveTo>
                    <a:pt x="0" y="0"/>
                  </a:moveTo>
                  <a:lnTo>
                    <a:pt x="138874" y="125996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91763" y="2618709"/>
              <a:ext cx="139065" cy="126364"/>
            </a:xfrm>
            <a:custGeom>
              <a:avLst/>
              <a:gdLst/>
              <a:ahLst/>
              <a:cxnLst/>
              <a:rect l="l" t="t" r="r" b="b"/>
              <a:pathLst>
                <a:path w="139065" h="126364">
                  <a:moveTo>
                    <a:pt x="0" y="0"/>
                  </a:moveTo>
                  <a:lnTo>
                    <a:pt x="138874" y="125996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07152" y="2618709"/>
              <a:ext cx="139065" cy="126364"/>
            </a:xfrm>
            <a:custGeom>
              <a:avLst/>
              <a:gdLst/>
              <a:ahLst/>
              <a:cxnLst/>
              <a:rect l="l" t="t" r="r" b="b"/>
              <a:pathLst>
                <a:path w="139064" h="126364">
                  <a:moveTo>
                    <a:pt x="138874" y="0"/>
                  </a:moveTo>
                  <a:lnTo>
                    <a:pt x="0" y="125996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69152" y="2618709"/>
              <a:ext cx="139065" cy="126364"/>
            </a:xfrm>
            <a:custGeom>
              <a:avLst/>
              <a:gdLst/>
              <a:ahLst/>
              <a:cxnLst/>
              <a:rect l="l" t="t" r="r" b="b"/>
              <a:pathLst>
                <a:path w="139064" h="126364">
                  <a:moveTo>
                    <a:pt x="138874" y="0"/>
                  </a:moveTo>
                  <a:lnTo>
                    <a:pt x="0" y="125996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9181" y="2618709"/>
              <a:ext cx="139065" cy="126364"/>
            </a:xfrm>
            <a:custGeom>
              <a:avLst/>
              <a:gdLst/>
              <a:ahLst/>
              <a:cxnLst/>
              <a:rect l="l" t="t" r="r" b="b"/>
              <a:pathLst>
                <a:path w="139065" h="126364">
                  <a:moveTo>
                    <a:pt x="138874" y="0"/>
                  </a:moveTo>
                  <a:lnTo>
                    <a:pt x="0" y="125996"/>
                  </a:lnTo>
                </a:path>
              </a:pathLst>
            </a:custGeom>
            <a:ln w="25400">
              <a:solidFill>
                <a:srgbClr val="FDB9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67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2249" y="2591059"/>
            <a:ext cx="3811751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주사위를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던지세요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355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9620" y="1441937"/>
            <a:ext cx="7874380" cy="327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100" spc="-125" dirty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1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차례가</a:t>
            </a:r>
            <a:r>
              <a:rPr sz="21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25" dirty="0">
                <a:solidFill>
                  <a:srgbClr val="323031"/>
                </a:solidFill>
                <a:latin typeface="맑은 고딕"/>
                <a:cs typeface="맑은 고딕"/>
              </a:rPr>
              <a:t>되면</a:t>
            </a:r>
            <a:r>
              <a:rPr sz="21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14" dirty="0">
                <a:solidFill>
                  <a:srgbClr val="323031"/>
                </a:solidFill>
                <a:latin typeface="맑은 고딕"/>
                <a:cs typeface="맑은 고딕"/>
              </a:rPr>
              <a:t>3D</a:t>
            </a:r>
            <a:r>
              <a:rPr sz="21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게임판</a:t>
            </a:r>
            <a:r>
              <a:rPr sz="21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25" dirty="0">
                <a:solidFill>
                  <a:srgbClr val="323031"/>
                </a:solidFill>
                <a:latin typeface="맑은 고딕"/>
                <a:cs typeface="맑은 고딕"/>
              </a:rPr>
              <a:t>안에</a:t>
            </a:r>
            <a:r>
              <a:rPr sz="21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50" dirty="0">
                <a:solidFill>
                  <a:srgbClr val="323031"/>
                </a:solidFill>
                <a:latin typeface="맑은 고딕"/>
                <a:cs typeface="맑은 고딕"/>
              </a:rPr>
              <a:t>주사위를</a:t>
            </a:r>
            <a:r>
              <a:rPr sz="21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0" dirty="0">
                <a:solidFill>
                  <a:srgbClr val="323031"/>
                </a:solidFill>
                <a:latin typeface="맑은 고딕"/>
                <a:cs typeface="맑은 고딕"/>
              </a:rPr>
              <a:t>던집니다.</a:t>
            </a:r>
            <a:endParaRPr sz="2100" dirty="0">
              <a:latin typeface="맑은 고딕"/>
              <a:cs typeface="맑은 고딕"/>
            </a:endParaRPr>
          </a:p>
          <a:p>
            <a:pPr marL="240665" indent="-227965">
              <a:lnSpc>
                <a:spcPct val="100000"/>
              </a:lnSpc>
              <a:spcBef>
                <a:spcPts val="1845"/>
              </a:spcBef>
              <a:buChar char="•"/>
              <a:tabLst>
                <a:tab pos="240665" algn="l"/>
              </a:tabLst>
            </a:pPr>
            <a:r>
              <a:rPr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주사위</a:t>
            </a:r>
            <a:r>
              <a:rPr sz="21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50" dirty="0">
                <a:solidFill>
                  <a:srgbClr val="323031"/>
                </a:solidFill>
                <a:latin typeface="맑은 고딕"/>
                <a:cs typeface="맑은 고딕"/>
              </a:rPr>
              <a:t>2개를</a:t>
            </a:r>
            <a:r>
              <a:rPr sz="21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25" dirty="0">
                <a:solidFill>
                  <a:srgbClr val="323031"/>
                </a:solidFill>
                <a:latin typeface="맑은 고딕"/>
                <a:cs typeface="맑은 고딕"/>
              </a:rPr>
              <a:t>던져</a:t>
            </a:r>
            <a:r>
              <a:rPr sz="21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25" dirty="0">
                <a:solidFill>
                  <a:srgbClr val="323031"/>
                </a:solidFill>
                <a:latin typeface="맑은 고딕"/>
                <a:cs typeface="맑은 고딕"/>
              </a:rPr>
              <a:t>나온</a:t>
            </a:r>
            <a:r>
              <a:rPr sz="21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숫자의</a:t>
            </a:r>
            <a:r>
              <a:rPr sz="21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합만큼</a:t>
            </a:r>
            <a:r>
              <a:rPr sz="21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25" dirty="0">
                <a:solidFill>
                  <a:srgbClr val="323031"/>
                </a:solidFill>
                <a:latin typeface="맑은 고딕"/>
                <a:cs typeface="맑은 고딕"/>
              </a:rPr>
              <a:t>말을</a:t>
            </a:r>
            <a:r>
              <a:rPr sz="21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0" dirty="0">
                <a:solidFill>
                  <a:srgbClr val="323031"/>
                </a:solidFill>
                <a:latin typeface="맑은 고딕"/>
                <a:cs typeface="맑은 고딕"/>
              </a:rPr>
              <a:t>이동합니다.</a:t>
            </a:r>
            <a:endParaRPr sz="2100" dirty="0">
              <a:latin typeface="맑은 고딕"/>
              <a:cs typeface="맑은 고딕"/>
            </a:endParaRPr>
          </a:p>
          <a:p>
            <a:pPr marL="240665" indent="-227965">
              <a:lnSpc>
                <a:spcPct val="100000"/>
              </a:lnSpc>
              <a:spcBef>
                <a:spcPts val="1845"/>
              </a:spcBef>
              <a:buChar char="•"/>
              <a:tabLst>
                <a:tab pos="240665" algn="l"/>
              </a:tabLst>
            </a:pPr>
            <a:r>
              <a:rPr sz="2100" spc="-150" dirty="0">
                <a:solidFill>
                  <a:srgbClr val="323031"/>
                </a:solidFill>
                <a:latin typeface="맑은 고딕"/>
                <a:cs typeface="맑은 고딕"/>
              </a:rPr>
              <a:t>주사위를</a:t>
            </a:r>
            <a:r>
              <a:rPr sz="21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25" dirty="0">
                <a:solidFill>
                  <a:srgbClr val="323031"/>
                </a:solidFill>
                <a:latin typeface="맑은 고딕"/>
                <a:cs typeface="맑은 고딕"/>
              </a:rPr>
              <a:t>던져</a:t>
            </a:r>
            <a:r>
              <a:rPr sz="21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더블이</a:t>
            </a:r>
            <a:r>
              <a:rPr sz="21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나오면</a:t>
            </a:r>
            <a:r>
              <a:rPr sz="21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50" dirty="0">
                <a:solidFill>
                  <a:srgbClr val="323031"/>
                </a:solidFill>
                <a:latin typeface="맑은 고딕"/>
                <a:cs typeface="맑은 고딕"/>
              </a:rPr>
              <a:t>주사위를</a:t>
            </a:r>
            <a:r>
              <a:rPr sz="21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70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1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70" dirty="0">
                <a:solidFill>
                  <a:srgbClr val="323031"/>
                </a:solidFill>
                <a:latin typeface="맑은 고딕"/>
                <a:cs typeface="맑은 고딕"/>
              </a:rPr>
              <a:t>번</a:t>
            </a:r>
            <a:r>
              <a:rPr sz="21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70" dirty="0">
                <a:solidFill>
                  <a:srgbClr val="323031"/>
                </a:solidFill>
                <a:latin typeface="맑은 고딕"/>
                <a:cs typeface="맑은 고딕"/>
              </a:rPr>
              <a:t>더</a:t>
            </a:r>
            <a:r>
              <a:rPr sz="21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25" dirty="0">
                <a:solidFill>
                  <a:srgbClr val="323031"/>
                </a:solidFill>
                <a:latin typeface="맑은 고딕"/>
                <a:cs typeface="맑은 고딕"/>
              </a:rPr>
              <a:t>던질</a:t>
            </a:r>
            <a:r>
              <a:rPr sz="21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70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1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100" dirty="0">
              <a:latin typeface="맑은 고딕"/>
              <a:cs typeface="맑은 고딕"/>
            </a:endParaRPr>
          </a:p>
          <a:p>
            <a:pPr marL="209550">
              <a:lnSpc>
                <a:spcPct val="100000"/>
              </a:lnSpc>
              <a:spcBef>
                <a:spcPts val="1905"/>
              </a:spcBef>
            </a:pPr>
            <a:r>
              <a:rPr sz="1900" spc="-135" dirty="0">
                <a:solidFill>
                  <a:srgbClr val="323031"/>
                </a:solidFill>
                <a:latin typeface="맑은 고딕"/>
                <a:cs typeface="맑은 고딕"/>
              </a:rPr>
              <a:t>※더블: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5" dirty="0">
                <a:solidFill>
                  <a:srgbClr val="323031"/>
                </a:solidFill>
                <a:latin typeface="맑은 고딕"/>
                <a:cs typeface="맑은 고딕"/>
              </a:rPr>
              <a:t>주사위를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0" dirty="0">
                <a:solidFill>
                  <a:srgbClr val="323031"/>
                </a:solidFill>
                <a:latin typeface="맑은 고딕"/>
                <a:cs typeface="맑은 고딕"/>
              </a:rPr>
              <a:t>던졌을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90" dirty="0">
                <a:solidFill>
                  <a:srgbClr val="323031"/>
                </a:solidFill>
                <a:latin typeface="맑은 고딕"/>
                <a:cs typeface="맑은 고딕"/>
              </a:rPr>
              <a:t>때,</a:t>
            </a:r>
            <a:r>
              <a:rPr sz="1900" spc="-18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65" dirty="0">
                <a:solidFill>
                  <a:srgbClr val="323031"/>
                </a:solidFill>
                <a:latin typeface="맑은 고딕"/>
                <a:cs typeface="맑은 고딕"/>
              </a:rPr>
              <a:t>두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0" dirty="0">
                <a:solidFill>
                  <a:srgbClr val="323031"/>
                </a:solidFill>
                <a:latin typeface="맑은 고딕"/>
                <a:cs typeface="맑은 고딕"/>
              </a:rPr>
              <a:t>주사위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10" dirty="0">
                <a:solidFill>
                  <a:srgbClr val="323031"/>
                </a:solidFill>
                <a:latin typeface="맑은 고딕"/>
                <a:cs typeface="맑은 고딕"/>
              </a:rPr>
              <a:t>눈이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10" dirty="0">
                <a:solidFill>
                  <a:srgbClr val="323031"/>
                </a:solidFill>
                <a:latin typeface="맑은 고딕"/>
                <a:cs typeface="맑은 고딕"/>
              </a:rPr>
              <a:t>같은</a:t>
            </a:r>
            <a:r>
              <a:rPr sz="1900" spc="-18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0" dirty="0">
                <a:solidFill>
                  <a:srgbClr val="323031"/>
                </a:solidFill>
                <a:latin typeface="맑은 고딕"/>
                <a:cs typeface="맑은 고딕"/>
              </a:rPr>
              <a:t>숫자가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0" dirty="0">
                <a:solidFill>
                  <a:srgbClr val="323031"/>
                </a:solidFill>
                <a:latin typeface="맑은 고딕"/>
                <a:cs typeface="맑은 고딕"/>
              </a:rPr>
              <a:t>나오는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25" dirty="0">
                <a:solidFill>
                  <a:srgbClr val="323031"/>
                </a:solidFill>
                <a:latin typeface="맑은 고딕"/>
                <a:cs typeface="맑은 고딕"/>
              </a:rPr>
              <a:t>것.</a:t>
            </a:r>
            <a:endParaRPr sz="1900" dirty="0">
              <a:latin typeface="맑은 고딕"/>
              <a:cs typeface="맑은 고딕"/>
            </a:endParaRPr>
          </a:p>
          <a:p>
            <a:pPr marL="209550">
              <a:lnSpc>
                <a:spcPct val="100000"/>
              </a:lnSpc>
              <a:spcBef>
                <a:spcPts val="1290"/>
              </a:spcBef>
            </a:pPr>
            <a:r>
              <a:rPr sz="1900" spc="-150" dirty="0">
                <a:solidFill>
                  <a:srgbClr val="323031"/>
                </a:solidFill>
                <a:latin typeface="맑은 고딕"/>
                <a:cs typeface="맑은 고딕"/>
              </a:rPr>
              <a:t>※더블이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65" dirty="0">
                <a:solidFill>
                  <a:srgbClr val="323031"/>
                </a:solidFill>
                <a:latin typeface="맑은 고딕"/>
                <a:cs typeface="맑은 고딕"/>
              </a:rPr>
              <a:t>된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14" dirty="0">
                <a:solidFill>
                  <a:srgbClr val="323031"/>
                </a:solidFill>
                <a:latin typeface="맑은 고딕"/>
                <a:cs typeface="맑은 고딕"/>
              </a:rPr>
              <a:t>경우: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10" dirty="0">
                <a:solidFill>
                  <a:srgbClr val="323031"/>
                </a:solidFill>
                <a:latin typeface="맑은 고딕"/>
                <a:cs typeface="맑은 고딕"/>
              </a:rPr>
              <a:t>먼저</a:t>
            </a:r>
            <a:r>
              <a:rPr sz="1900" spc="-18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5" dirty="0">
                <a:solidFill>
                  <a:srgbClr val="323031"/>
                </a:solidFill>
                <a:latin typeface="맑은 고딕"/>
                <a:cs typeface="맑은 고딕"/>
              </a:rPr>
              <a:t>주사위의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0" dirty="0">
                <a:solidFill>
                  <a:srgbClr val="323031"/>
                </a:solidFill>
                <a:latin typeface="맑은 고딕"/>
                <a:cs typeface="맑은 고딕"/>
              </a:rPr>
              <a:t>합만큼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20" dirty="0">
                <a:solidFill>
                  <a:srgbClr val="323031"/>
                </a:solidFill>
                <a:latin typeface="맑은 고딕"/>
                <a:cs typeface="맑은 고딕"/>
              </a:rPr>
              <a:t>이동하고</a:t>
            </a:r>
            <a:endParaRPr sz="1900" dirty="0">
              <a:latin typeface="맑은 고딕"/>
              <a:cs typeface="맑은 고딕"/>
            </a:endParaRPr>
          </a:p>
          <a:p>
            <a:pPr marL="351155">
              <a:lnSpc>
                <a:spcPct val="100000"/>
              </a:lnSpc>
              <a:spcBef>
                <a:spcPts val="720"/>
              </a:spcBef>
            </a:pPr>
            <a:r>
              <a:rPr sz="1900" spc="-65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19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10" dirty="0">
                <a:solidFill>
                  <a:srgbClr val="323031"/>
                </a:solidFill>
                <a:latin typeface="맑은 고딕"/>
                <a:cs typeface="맑은 고딕"/>
              </a:rPr>
              <a:t>칸의</a:t>
            </a:r>
            <a:r>
              <a:rPr sz="19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0" dirty="0">
                <a:solidFill>
                  <a:srgbClr val="323031"/>
                </a:solidFill>
                <a:latin typeface="맑은 고딕"/>
                <a:cs typeface="맑은 고딕"/>
              </a:rPr>
              <a:t>효과를</a:t>
            </a:r>
            <a:r>
              <a:rPr sz="19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5" dirty="0">
                <a:solidFill>
                  <a:srgbClr val="323031"/>
                </a:solidFill>
                <a:latin typeface="맑은 고딕"/>
                <a:cs typeface="맑은 고딕"/>
              </a:rPr>
              <a:t>처리합니다.</a:t>
            </a:r>
            <a:r>
              <a:rPr sz="19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65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19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10" dirty="0">
                <a:solidFill>
                  <a:srgbClr val="323031"/>
                </a:solidFill>
                <a:latin typeface="맑은 고딕"/>
                <a:cs typeface="맑은 고딕"/>
              </a:rPr>
              <a:t>후에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10" dirty="0">
                <a:solidFill>
                  <a:srgbClr val="323031"/>
                </a:solidFill>
                <a:latin typeface="맑은 고딕"/>
                <a:cs typeface="맑은 고딕"/>
              </a:rPr>
              <a:t>다시</a:t>
            </a:r>
            <a:r>
              <a:rPr sz="19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65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19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65" dirty="0">
                <a:solidFill>
                  <a:srgbClr val="323031"/>
                </a:solidFill>
                <a:latin typeface="맑은 고딕"/>
                <a:cs typeface="맑은 고딕"/>
              </a:rPr>
              <a:t>번</a:t>
            </a:r>
            <a:r>
              <a:rPr sz="19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5" dirty="0">
                <a:solidFill>
                  <a:srgbClr val="323031"/>
                </a:solidFill>
                <a:latin typeface="맑은 고딕"/>
                <a:cs typeface="맑은 고딕"/>
              </a:rPr>
              <a:t>주사위를</a:t>
            </a:r>
            <a:r>
              <a:rPr sz="1900" spc="-1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0" dirty="0">
                <a:solidFill>
                  <a:srgbClr val="323031"/>
                </a:solidFill>
                <a:latin typeface="맑은 고딕"/>
                <a:cs typeface="맑은 고딕"/>
              </a:rPr>
              <a:t>던집니다.</a:t>
            </a:r>
            <a:endParaRPr sz="1900" dirty="0">
              <a:latin typeface="맑은 고딕"/>
              <a:cs typeface="맑은 고딕"/>
            </a:endParaRPr>
          </a:p>
          <a:p>
            <a:pPr marL="209550">
              <a:lnSpc>
                <a:spcPct val="100000"/>
              </a:lnSpc>
              <a:spcBef>
                <a:spcPts val="1285"/>
              </a:spcBef>
            </a:pPr>
            <a:r>
              <a:rPr sz="1900" spc="-140" dirty="0">
                <a:solidFill>
                  <a:srgbClr val="323031"/>
                </a:solidFill>
                <a:latin typeface="맑은 고딕"/>
                <a:cs typeface="맑은 고딕"/>
              </a:rPr>
              <a:t>※더블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25" dirty="0">
                <a:solidFill>
                  <a:srgbClr val="323031"/>
                </a:solidFill>
                <a:latin typeface="맑은 고딕"/>
                <a:cs typeface="맑은 고딕"/>
              </a:rPr>
              <a:t>패널티: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0" dirty="0">
                <a:solidFill>
                  <a:srgbClr val="323031"/>
                </a:solidFill>
                <a:latin typeface="맑은 고딕"/>
                <a:cs typeface="맑은 고딕"/>
              </a:rPr>
              <a:t>더블이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65" dirty="0">
                <a:solidFill>
                  <a:srgbClr val="323031"/>
                </a:solidFill>
                <a:latin typeface="맑은 고딕"/>
                <a:cs typeface="맑은 고딕"/>
              </a:rPr>
              <a:t>세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65" dirty="0">
                <a:solidFill>
                  <a:srgbClr val="323031"/>
                </a:solidFill>
                <a:latin typeface="맑은 고딕"/>
                <a:cs typeface="맑은 고딕"/>
              </a:rPr>
              <a:t>번</a:t>
            </a:r>
            <a:r>
              <a:rPr sz="1900" spc="-18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5" dirty="0">
                <a:solidFill>
                  <a:srgbClr val="323031"/>
                </a:solidFill>
                <a:latin typeface="맑은 고딕"/>
                <a:cs typeface="맑은 고딕"/>
              </a:rPr>
              <a:t>연속으로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25" dirty="0">
                <a:solidFill>
                  <a:srgbClr val="323031"/>
                </a:solidFill>
                <a:latin typeface="맑은 고딕"/>
                <a:cs typeface="맑은 고딕"/>
              </a:rPr>
              <a:t>나오면,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35" dirty="0">
                <a:solidFill>
                  <a:srgbClr val="323031"/>
                </a:solidFill>
                <a:latin typeface="맑은 고딕"/>
                <a:cs typeface="맑은 고딕"/>
              </a:rPr>
              <a:t>무인도로</a:t>
            </a:r>
            <a:r>
              <a:rPr sz="1900" spc="-18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10" dirty="0">
                <a:solidFill>
                  <a:srgbClr val="323031"/>
                </a:solidFill>
                <a:latin typeface="맑은 고딕"/>
                <a:cs typeface="맑은 고딕"/>
              </a:rPr>
              <a:t>즉시</a:t>
            </a:r>
            <a:r>
              <a:rPr sz="1900" spc="-18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1900" spc="-10" dirty="0">
                <a:solidFill>
                  <a:srgbClr val="323031"/>
                </a:solidFill>
                <a:latin typeface="맑은 고딕"/>
                <a:cs typeface="맑은 고딕"/>
              </a:rPr>
              <a:t>이동합니다.</a:t>
            </a:r>
            <a:endParaRPr sz="19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91001" y="368069"/>
            <a:ext cx="4496442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1.</a:t>
            </a:r>
            <a:r>
              <a:rPr sz="2500" spc="-254" dirty="0"/>
              <a:t> </a:t>
            </a:r>
            <a:r>
              <a:rPr sz="2500" spc="-165" dirty="0"/>
              <a:t>주사위</a:t>
            </a:r>
            <a:r>
              <a:rPr sz="2500" spc="-250" dirty="0"/>
              <a:t> </a:t>
            </a:r>
            <a:r>
              <a:rPr sz="2500" spc="-165" dirty="0"/>
              <a:t>던지기</a:t>
            </a:r>
            <a:endParaRPr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736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9" y="1479106"/>
            <a:ext cx="3945256" cy="251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도착한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도시의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도시증서</a:t>
            </a:r>
            <a:r>
              <a:rPr sz="2400" spc="-8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를</a:t>
            </a:r>
            <a:r>
              <a:rPr sz="2400" spc="-25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확인해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땅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건설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비용을</a:t>
            </a:r>
            <a:r>
              <a:rPr lang="en-US" sz="2400" spc="-21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1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은행에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0" dirty="0">
                <a:solidFill>
                  <a:srgbClr val="323031"/>
                </a:solidFill>
                <a:latin typeface="맑은 고딕"/>
                <a:cs typeface="맑은 고딕"/>
              </a:rPr>
              <a:t>지불합니다.</a:t>
            </a:r>
            <a:endParaRPr sz="2400" dirty="0">
              <a:latin typeface="맑은 고딕"/>
              <a:cs typeface="맑은 고딕"/>
            </a:endParaRPr>
          </a:p>
          <a:p>
            <a:pPr marL="241300" marR="45720" indent="-228600" algn="l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구매한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도시의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도시증서</a:t>
            </a:r>
            <a:r>
              <a:rPr sz="2400" spc="-8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를</a:t>
            </a:r>
            <a:r>
              <a:rPr sz="2400" spc="-25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앞에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5" dirty="0">
                <a:solidFill>
                  <a:srgbClr val="323031"/>
                </a:solidFill>
                <a:latin typeface="맑은 고딕"/>
                <a:cs typeface="맑은 고딕"/>
              </a:rPr>
              <a:t>놓아둡니다.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29201" y="368069"/>
            <a:ext cx="3658242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2.</a:t>
            </a:r>
            <a:r>
              <a:rPr sz="2500" spc="-254" dirty="0"/>
              <a:t> </a:t>
            </a:r>
            <a:r>
              <a:rPr sz="2500" spc="-145" dirty="0"/>
              <a:t>도시</a:t>
            </a:r>
            <a:r>
              <a:rPr sz="2500" spc="-254" dirty="0"/>
              <a:t> </a:t>
            </a:r>
            <a:r>
              <a:rPr sz="2500" spc="-175" dirty="0"/>
              <a:t>구매하기</a:t>
            </a:r>
            <a:endParaRPr sz="25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2875" y="1623330"/>
            <a:ext cx="3363924" cy="26434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279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1" y="368069"/>
            <a:ext cx="4877442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2.</a:t>
            </a:r>
            <a:r>
              <a:rPr sz="2500" spc="-254" dirty="0"/>
              <a:t> </a:t>
            </a:r>
            <a:r>
              <a:rPr sz="2500" spc="-145" dirty="0"/>
              <a:t>도시</a:t>
            </a:r>
            <a:r>
              <a:rPr sz="2500" spc="-254" dirty="0"/>
              <a:t> </a:t>
            </a:r>
            <a:r>
              <a:rPr sz="2500" spc="-175" dirty="0"/>
              <a:t>구매하기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377619" y="1692845"/>
            <a:ext cx="7613981" cy="202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80" dirty="0">
                <a:solidFill>
                  <a:srgbClr val="323031"/>
                </a:solidFill>
                <a:latin typeface="맑은 고딕"/>
                <a:cs typeface="맑은 고딕"/>
              </a:rPr>
              <a:t>일반도시라면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5" dirty="0">
                <a:solidFill>
                  <a:srgbClr val="323031"/>
                </a:solidFill>
                <a:latin typeface="맑은 고딕"/>
                <a:cs typeface="맑은 고딕"/>
              </a:rPr>
              <a:t>깃발을,</a:t>
            </a:r>
            <a:r>
              <a:rPr sz="24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관광지도시라면</a:t>
            </a:r>
            <a:r>
              <a:rPr lang="en-US" sz="2400" spc="-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8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관광지깃발을</a:t>
            </a:r>
            <a:r>
              <a:rPr sz="24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세워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도시임을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0" dirty="0">
                <a:solidFill>
                  <a:srgbClr val="323031"/>
                </a:solidFill>
                <a:latin typeface="맑은 고딕"/>
                <a:cs typeface="맑은 고딕"/>
              </a:rPr>
              <a:t>표시합니다.</a:t>
            </a:r>
            <a:endParaRPr sz="2400" dirty="0">
              <a:latin typeface="맑은 고딕"/>
              <a:cs typeface="맑은 고딕"/>
            </a:endParaRPr>
          </a:p>
          <a:p>
            <a:pPr marL="241300" marR="899794" indent="-228600" algn="l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원한다면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구매한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도시에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 err="1">
                <a:solidFill>
                  <a:srgbClr val="323031"/>
                </a:solidFill>
                <a:latin typeface="맑은 고딕"/>
                <a:cs typeface="맑은 고딕"/>
              </a:rPr>
              <a:t>건설비를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4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내고</a:t>
            </a:r>
            <a: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세울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888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3891" y="368069"/>
            <a:ext cx="6183542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3.</a:t>
            </a:r>
            <a:r>
              <a:rPr sz="2500" spc="-254" dirty="0"/>
              <a:t> </a:t>
            </a:r>
            <a:r>
              <a:rPr sz="2500" spc="-145" dirty="0"/>
              <a:t>일반</a:t>
            </a:r>
            <a:r>
              <a:rPr sz="2500" spc="-254" dirty="0"/>
              <a:t> </a:t>
            </a:r>
            <a:r>
              <a:rPr sz="2500" spc="-145" dirty="0"/>
              <a:t>도시</a:t>
            </a:r>
            <a:r>
              <a:rPr sz="2500" spc="-254" dirty="0"/>
              <a:t> </a:t>
            </a:r>
            <a:r>
              <a:rPr sz="2500" spc="-145" dirty="0"/>
              <a:t>건설</a:t>
            </a:r>
            <a:r>
              <a:rPr sz="2500" spc="-254" dirty="0"/>
              <a:t> </a:t>
            </a:r>
            <a:r>
              <a:rPr sz="2500" spc="-140" dirty="0"/>
              <a:t>방법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377619" y="1233349"/>
            <a:ext cx="7613981" cy="313753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330200" indent="-317500" algn="l">
              <a:lnSpc>
                <a:spcPct val="100000"/>
              </a:lnSpc>
              <a:spcBef>
                <a:spcPts val="1585"/>
              </a:spcBef>
              <a:buAutoNum type="arabicPeriod"/>
              <a:tabLst>
                <a:tab pos="3302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세우려면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땅은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필수로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구매해야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합니다.</a:t>
            </a:r>
            <a:endParaRPr sz="2400" dirty="0">
              <a:latin typeface="맑은 고딕"/>
              <a:cs typeface="맑은 고딕"/>
            </a:endParaRPr>
          </a:p>
          <a:p>
            <a:pPr marL="241300" marR="6985" indent="-228600" algn="l">
              <a:lnSpc>
                <a:spcPct val="131900"/>
              </a:lnSpc>
              <a:spcBef>
                <a:spcPts val="570"/>
              </a:spcBef>
              <a:buAutoNum type="arabicPeriod"/>
              <a:tabLst>
                <a:tab pos="241300" algn="l"/>
                <a:tab pos="3302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	건물을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하나씩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세울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때에는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추가할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건물의</a:t>
            </a:r>
            <a:r>
              <a:rPr lang="en-US"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3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sz="24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건설비만</a:t>
            </a:r>
            <a:r>
              <a:rPr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0" dirty="0">
                <a:solidFill>
                  <a:srgbClr val="323031"/>
                </a:solidFill>
                <a:latin typeface="맑은 고딕"/>
                <a:cs typeface="맑은 고딕"/>
              </a:rPr>
              <a:t>지불합니다.</a:t>
            </a:r>
            <a:endParaRPr sz="2400" dirty="0">
              <a:latin typeface="맑은 고딕"/>
              <a:cs typeface="맑은 고딕"/>
            </a:endParaRPr>
          </a:p>
          <a:p>
            <a:pPr marL="241300" marR="326390" indent="-228600" algn="l">
              <a:lnSpc>
                <a:spcPct val="131900"/>
              </a:lnSpc>
              <a:spcBef>
                <a:spcPts val="570"/>
              </a:spcBef>
              <a:buAutoNum type="arabicPeriod"/>
              <a:tabLst>
                <a:tab pos="241300" algn="l"/>
                <a:tab pos="3302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	땅만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구매할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때는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깃발을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이용해서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 err="1">
                <a:solidFill>
                  <a:srgbClr val="323031"/>
                </a:solidFill>
                <a:latin typeface="맑은 고딕"/>
                <a:cs typeface="맑은 고딕"/>
              </a:rPr>
              <a:t>표시하고</a:t>
            </a:r>
            <a:r>
              <a:rPr sz="2400" spc="-10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400" spc="-1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sz="2400" spc="-1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세울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때는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깃발을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치우고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0" dirty="0" err="1">
                <a:solidFill>
                  <a:srgbClr val="323031"/>
                </a:solidFill>
                <a:latin typeface="맑은 고딕"/>
                <a:cs typeface="맑은 고딕"/>
              </a:rPr>
              <a:t>세웁니다</a:t>
            </a:r>
            <a:r>
              <a:rPr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lang="en-US"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랜드마크는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치우고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세웁니다.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01" y="377964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720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9" y="1477409"/>
            <a:ext cx="19272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8" y="2059068"/>
            <a:ext cx="281742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8" y="2824878"/>
            <a:ext cx="280726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9" y="3618628"/>
            <a:ext cx="2817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6000" y="1203325"/>
            <a:ext cx="2663524" cy="300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r>
              <a:rPr sz="25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lang="ko-KR" altLang="en-US" sz="25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lang="ko-KR" altLang="en-US" sz="2500" dirty="0" smtClean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30325"/>
            <a:ext cx="7086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68" y="3717925"/>
            <a:ext cx="7086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08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7" y="2117725"/>
            <a:ext cx="79846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30525"/>
            <a:ext cx="7086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3059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6601" y="368069"/>
            <a:ext cx="5410832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3.</a:t>
            </a:r>
            <a:r>
              <a:rPr sz="2500" spc="-254" dirty="0"/>
              <a:t> </a:t>
            </a:r>
            <a:r>
              <a:rPr sz="2500" spc="-145" dirty="0"/>
              <a:t>일반</a:t>
            </a:r>
            <a:r>
              <a:rPr sz="2500" spc="-254" dirty="0"/>
              <a:t> </a:t>
            </a:r>
            <a:r>
              <a:rPr sz="2500" spc="-145" dirty="0"/>
              <a:t>도시</a:t>
            </a:r>
            <a:r>
              <a:rPr sz="2500" spc="-254" dirty="0"/>
              <a:t> </a:t>
            </a:r>
            <a:r>
              <a:rPr sz="2500" spc="-145" dirty="0"/>
              <a:t>건설</a:t>
            </a:r>
            <a:r>
              <a:rPr sz="2500" spc="-254" dirty="0"/>
              <a:t> </a:t>
            </a:r>
            <a:r>
              <a:rPr sz="2500" spc="-140" dirty="0"/>
              <a:t>방법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377618" y="1371565"/>
            <a:ext cx="7613981" cy="313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 indent="-3175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302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세울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때에는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턴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제한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규칙을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0" dirty="0">
                <a:solidFill>
                  <a:srgbClr val="323031"/>
                </a:solidFill>
                <a:latin typeface="맑은 고딕"/>
                <a:cs typeface="맑은 고딕"/>
              </a:rPr>
              <a:t>적용합니다.</a:t>
            </a:r>
            <a:endParaRPr sz="2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000" spc="-10" dirty="0">
                <a:solidFill>
                  <a:srgbClr val="323031"/>
                </a:solidFill>
                <a:latin typeface="맑은 고딕"/>
                <a:cs typeface="맑은 고딕"/>
              </a:rPr>
              <a:t>※턴이란?</a:t>
            </a:r>
            <a:endParaRPr sz="20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출발지를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기준으로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게임판을</a:t>
            </a:r>
            <a:r>
              <a:rPr sz="20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바퀴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돌아</a:t>
            </a:r>
            <a:r>
              <a:rPr sz="20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다시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출발지로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돌아오는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5" dirty="0">
                <a:solidFill>
                  <a:srgbClr val="323031"/>
                </a:solidFill>
                <a:latin typeface="맑은 고딕"/>
                <a:cs typeface="맑은 고딕"/>
              </a:rPr>
              <a:t>것.</a:t>
            </a:r>
            <a:endParaRPr sz="2000" dirty="0">
              <a:latin typeface="맑은 고딕"/>
              <a:cs typeface="맑은 고딕"/>
            </a:endParaRPr>
          </a:p>
          <a:p>
            <a:pPr marL="314325" lvl="1" indent="-301625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314325" algn="l"/>
              </a:tabLst>
            </a:pP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첫</a:t>
            </a:r>
            <a:r>
              <a:rPr sz="20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번째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턴에는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0" dirty="0">
                <a:solidFill>
                  <a:srgbClr val="323031"/>
                </a:solidFill>
                <a:latin typeface="맑은 고딕"/>
                <a:cs typeface="맑은 고딕"/>
              </a:rPr>
              <a:t>빌라까지만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건설할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0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000" dirty="0">
              <a:latin typeface="맑은 고딕"/>
              <a:cs typeface="맑은 고딕"/>
            </a:endParaRPr>
          </a:p>
          <a:p>
            <a:pPr marL="240029" lvl="1" indent="-227329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240029" algn="l"/>
              </a:tabLst>
            </a:pP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두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번째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턴에는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0" dirty="0">
                <a:solidFill>
                  <a:srgbClr val="323031"/>
                </a:solidFill>
                <a:latin typeface="맑은 고딕"/>
                <a:cs typeface="맑은 고딕"/>
              </a:rPr>
              <a:t>빌딩까지만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건설할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0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000" dirty="0">
              <a:latin typeface="맑은 고딕"/>
              <a:cs typeface="맑은 고딕"/>
            </a:endParaRPr>
          </a:p>
          <a:p>
            <a:pPr marL="240029" lvl="1" indent="-227329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240029" algn="l"/>
              </a:tabLst>
            </a:pP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세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번째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턴에는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0" dirty="0">
                <a:solidFill>
                  <a:srgbClr val="323031"/>
                </a:solidFill>
                <a:latin typeface="맑은 고딕"/>
                <a:cs typeface="맑은 고딕"/>
              </a:rPr>
              <a:t>호텔까지만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건설할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0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000" dirty="0">
              <a:latin typeface="맑은 고딕"/>
              <a:cs typeface="맑은 고딕"/>
            </a:endParaRPr>
          </a:p>
          <a:p>
            <a:pPr marL="240029" lvl="1" indent="-227329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240029" algn="l"/>
              </a:tabLst>
            </a:pP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네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턴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10" dirty="0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40" dirty="0">
                <a:solidFill>
                  <a:srgbClr val="323031"/>
                </a:solidFill>
                <a:latin typeface="맑은 고딕"/>
                <a:cs typeface="맑은 고딕"/>
              </a:rPr>
              <a:t>진행되면,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제한없이</a:t>
            </a:r>
            <a:r>
              <a:rPr sz="20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35" dirty="0">
                <a:solidFill>
                  <a:srgbClr val="323031"/>
                </a:solidFill>
                <a:latin typeface="맑은 고딕"/>
                <a:cs typeface="맑은 고딕"/>
              </a:rPr>
              <a:t>건설할</a:t>
            </a:r>
            <a:r>
              <a:rPr sz="20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60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0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000" spc="-10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0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3288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24200" y="368069"/>
            <a:ext cx="5563391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4.</a:t>
            </a:r>
            <a:r>
              <a:rPr sz="2500" spc="-254" dirty="0"/>
              <a:t> </a:t>
            </a:r>
            <a:r>
              <a:rPr sz="2500" spc="-165" dirty="0"/>
              <a:t>관광지</a:t>
            </a:r>
            <a:r>
              <a:rPr sz="2500" spc="-254" dirty="0"/>
              <a:t> </a:t>
            </a:r>
            <a:r>
              <a:rPr sz="2500" spc="-145" dirty="0"/>
              <a:t>도시</a:t>
            </a:r>
            <a:r>
              <a:rPr sz="2500" spc="-250" dirty="0"/>
              <a:t> </a:t>
            </a:r>
            <a:r>
              <a:rPr sz="2500" spc="-145" dirty="0"/>
              <a:t>건설</a:t>
            </a:r>
            <a:r>
              <a:rPr sz="2500" spc="-254" dirty="0"/>
              <a:t> </a:t>
            </a:r>
            <a:r>
              <a:rPr sz="2500" spc="-135" dirty="0"/>
              <a:t>방법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377619" y="1431925"/>
            <a:ext cx="7613981" cy="218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5530" algn="l">
              <a:lnSpc>
                <a:spcPct val="131900"/>
              </a:lnSpc>
              <a:spcBef>
                <a:spcPts val="100"/>
              </a:spcBef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처음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구매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시에만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건설비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5" dirty="0">
                <a:solidFill>
                  <a:srgbClr val="323031"/>
                </a:solidFill>
                <a:latin typeface="맑은 고딕"/>
                <a:cs typeface="맑은 고딕"/>
              </a:rPr>
              <a:t>10만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마블을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 err="1">
                <a:solidFill>
                  <a:srgbClr val="323031"/>
                </a:solidFill>
                <a:latin typeface="맑은 고딕"/>
                <a:cs typeface="맑은 고딕"/>
              </a:rPr>
              <a:t>지불하고</a:t>
            </a:r>
            <a:r>
              <a:rPr sz="2400" spc="-10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400" spc="-1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이후에는</a:t>
            </a:r>
            <a:r>
              <a:rPr sz="24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조건에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따라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업그레이드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합니다.</a:t>
            </a:r>
            <a:endParaRPr sz="2400" dirty="0">
              <a:latin typeface="맑은 고딕"/>
              <a:cs typeface="맑은 고딕"/>
            </a:endParaRPr>
          </a:p>
          <a:p>
            <a:pPr marL="241300" marR="5080" indent="-229235" algn="l">
              <a:lnSpc>
                <a:spcPct val="137700"/>
              </a:lnSpc>
              <a:spcBef>
                <a:spcPts val="1810"/>
              </a:spcBef>
            </a:pPr>
            <a:r>
              <a:rPr sz="2300" dirty="0">
                <a:solidFill>
                  <a:srgbClr val="323031"/>
                </a:solidFill>
                <a:latin typeface="맑은 고딕"/>
                <a:cs typeface="맑은 고딕"/>
              </a:rPr>
              <a:t>1.</a:t>
            </a:r>
            <a:r>
              <a:rPr sz="2300" spc="5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섬</a:t>
            </a:r>
            <a:r>
              <a:rPr sz="23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관광지(독도,</a:t>
            </a:r>
            <a:r>
              <a:rPr sz="23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하와이,</a:t>
            </a:r>
            <a:r>
              <a:rPr sz="23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푸켓)는</a:t>
            </a:r>
            <a:r>
              <a:rPr sz="23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섬</a:t>
            </a:r>
            <a:r>
              <a:rPr sz="23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관광지</a:t>
            </a:r>
            <a:r>
              <a:rPr sz="23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보유</a:t>
            </a:r>
            <a:r>
              <a:rPr sz="23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개수에</a:t>
            </a:r>
            <a:r>
              <a:rPr lang="en-US" sz="2300" spc="-24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4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sz="23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5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따</a:t>
            </a:r>
            <a:r>
              <a:rPr sz="2300" spc="-7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라</a:t>
            </a:r>
            <a:r>
              <a:rPr sz="23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80" dirty="0">
                <a:solidFill>
                  <a:srgbClr val="323031"/>
                </a:solidFill>
                <a:latin typeface="맑은 고딕"/>
                <a:cs typeface="맑은 고딕"/>
              </a:rPr>
              <a:t>업그레이드합니다.</a:t>
            </a:r>
            <a:endParaRPr sz="2300" dirty="0">
              <a:latin typeface="맑은 고딕"/>
              <a:cs typeface="맑은 고딕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91853" y="3742494"/>
          <a:ext cx="7266940" cy="81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5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보유</a:t>
                      </a:r>
                      <a:r>
                        <a:rPr sz="2150" b="1" spc="-40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2150" b="1" spc="-3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개수</a:t>
                      </a:r>
                      <a:endParaRPr sz="2150" dirty="0">
                        <a:latin typeface="맑은 고딕"/>
                        <a:cs typeface="맑은 고딕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50" b="1" spc="-2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1곳</a:t>
                      </a:r>
                      <a:endParaRPr sz="2150">
                        <a:latin typeface="맑은 고딕"/>
                        <a:cs typeface="맑은 고딕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50" b="1" spc="-2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2곳</a:t>
                      </a:r>
                      <a:endParaRPr sz="2150">
                        <a:latin typeface="맑은 고딕"/>
                        <a:cs typeface="맑은 고딕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50" b="1" spc="-2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3곳</a:t>
                      </a:r>
                      <a:endParaRPr sz="2150">
                        <a:latin typeface="맑은 고딕"/>
                        <a:cs typeface="맑은 고딕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50" spc="-25" dirty="0">
                          <a:solidFill>
                            <a:srgbClr val="010202"/>
                          </a:solidFill>
                          <a:latin typeface="맑은 고딕"/>
                          <a:cs typeface="맑은 고딕"/>
                        </a:rPr>
                        <a:t>건물</a:t>
                      </a:r>
                      <a:endParaRPr sz="2150">
                        <a:latin typeface="맑은 고딕"/>
                        <a:cs typeface="맑은 고딕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50" spc="-25" dirty="0">
                          <a:solidFill>
                            <a:srgbClr val="010202"/>
                          </a:solidFill>
                          <a:latin typeface="맑은 고딕"/>
                          <a:cs typeface="맑은 고딕"/>
                        </a:rPr>
                        <a:t>깃발</a:t>
                      </a:r>
                      <a:endParaRPr sz="2150">
                        <a:latin typeface="맑은 고딕"/>
                        <a:cs typeface="맑은 고딕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50" spc="-25" dirty="0">
                          <a:solidFill>
                            <a:srgbClr val="010202"/>
                          </a:solidFill>
                          <a:latin typeface="맑은 고딕"/>
                          <a:cs typeface="맑은 고딕"/>
                        </a:rPr>
                        <a:t>파라솔</a:t>
                      </a:r>
                      <a:endParaRPr sz="2150">
                        <a:latin typeface="맑은 고딕"/>
                        <a:cs typeface="맑은 고딕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50" spc="-25" dirty="0">
                          <a:solidFill>
                            <a:srgbClr val="010202"/>
                          </a:solidFill>
                          <a:latin typeface="맑은 고딕"/>
                          <a:cs typeface="맑은 고딕"/>
                        </a:rPr>
                        <a:t>방갈로</a:t>
                      </a:r>
                      <a:endParaRPr sz="2150" dirty="0">
                        <a:latin typeface="맑은 고딕"/>
                        <a:cs typeface="맑은 고딕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888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0800" y="368069"/>
            <a:ext cx="6096791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4.</a:t>
            </a:r>
            <a:r>
              <a:rPr sz="2500" spc="-254" dirty="0"/>
              <a:t> </a:t>
            </a:r>
            <a:r>
              <a:rPr sz="2500" spc="-165" dirty="0"/>
              <a:t>관광지</a:t>
            </a:r>
            <a:r>
              <a:rPr sz="2500" spc="-254" dirty="0"/>
              <a:t> </a:t>
            </a:r>
            <a:r>
              <a:rPr sz="2500" spc="-145" dirty="0"/>
              <a:t>도시</a:t>
            </a:r>
            <a:r>
              <a:rPr sz="2500" spc="-250" dirty="0"/>
              <a:t> </a:t>
            </a:r>
            <a:r>
              <a:rPr sz="2500" spc="-145" dirty="0"/>
              <a:t>건설</a:t>
            </a:r>
            <a:r>
              <a:rPr sz="2500" spc="-254" dirty="0"/>
              <a:t> </a:t>
            </a:r>
            <a:r>
              <a:rPr sz="2500" spc="-135" dirty="0"/>
              <a:t>방법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377619" y="1558925"/>
            <a:ext cx="7309972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6350" indent="-314325">
              <a:lnSpc>
                <a:spcPct val="137700"/>
              </a:lnSpc>
              <a:spcBef>
                <a:spcPts val="100"/>
              </a:spcBef>
            </a:pPr>
            <a:r>
              <a:rPr sz="2300" dirty="0">
                <a:solidFill>
                  <a:srgbClr val="323031"/>
                </a:solidFill>
                <a:latin typeface="맑은 고딕"/>
                <a:cs typeface="맑은 고딕"/>
              </a:rPr>
              <a:t>2.</a:t>
            </a:r>
            <a:r>
              <a:rPr sz="2300" spc="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해변</a:t>
            </a:r>
            <a:r>
              <a:rPr sz="23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관광지(발리,</a:t>
            </a:r>
            <a:r>
              <a:rPr sz="23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타히티)는</a:t>
            </a:r>
            <a:r>
              <a:rPr sz="23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해변</a:t>
            </a:r>
            <a:r>
              <a:rPr sz="23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관광지를</a:t>
            </a:r>
            <a:r>
              <a:rPr lang="en-US" sz="2300" spc="-2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구매한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이후,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게임자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모두의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0" dirty="0" err="1">
                <a:solidFill>
                  <a:srgbClr val="323031"/>
                </a:solidFill>
                <a:latin typeface="맑은 고딕"/>
                <a:cs typeface="맑은 고딕"/>
              </a:rPr>
              <a:t>방문횟수에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따라</a:t>
            </a:r>
            <a:r>
              <a:rPr lang="en-US" sz="2300" spc="-18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8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80" dirty="0">
                <a:solidFill>
                  <a:srgbClr val="323031"/>
                </a:solidFill>
                <a:latin typeface="맑은 고딕"/>
                <a:cs typeface="맑은 고딕"/>
              </a:rPr>
              <a:t>업그레이드합니다.</a:t>
            </a:r>
            <a:endParaRPr sz="2300" dirty="0">
              <a:latin typeface="맑은 고딕"/>
              <a:cs typeface="맑은 고딕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23281"/>
              </p:ext>
            </p:extLst>
          </p:nvPr>
        </p:nvGraphicFramePr>
        <p:xfrm>
          <a:off x="1392297" y="3355975"/>
          <a:ext cx="7269479" cy="74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방문</a:t>
                      </a:r>
                      <a:r>
                        <a:rPr sz="1950" b="1" spc="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950" b="1" spc="-3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횟수</a:t>
                      </a:r>
                      <a:endParaRPr sz="1950">
                        <a:latin typeface="맑은 고딕"/>
                        <a:cs typeface="맑은 고딕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b="1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0회(구매</a:t>
                      </a:r>
                      <a:r>
                        <a:rPr sz="1950" b="1" spc="-1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950" b="1" spc="-2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시점)</a:t>
                      </a:r>
                      <a:endParaRPr sz="1950">
                        <a:latin typeface="맑은 고딕"/>
                        <a:cs typeface="맑은 고딕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b="1" spc="-2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1회</a:t>
                      </a:r>
                      <a:endParaRPr sz="1950">
                        <a:latin typeface="맑은 고딕"/>
                        <a:cs typeface="맑은 고딕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b="1" spc="-25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2회</a:t>
                      </a:r>
                      <a:endParaRPr sz="1950">
                        <a:latin typeface="맑은 고딕"/>
                        <a:cs typeface="맑은 고딕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spc="-25" dirty="0">
                          <a:solidFill>
                            <a:srgbClr val="010202"/>
                          </a:solidFill>
                          <a:latin typeface="맑은 고딕"/>
                          <a:cs typeface="맑은 고딕"/>
                        </a:rPr>
                        <a:t>건물</a:t>
                      </a:r>
                      <a:endParaRPr sz="1950">
                        <a:latin typeface="맑은 고딕"/>
                        <a:cs typeface="맑은 고딕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spc="-25" dirty="0">
                          <a:solidFill>
                            <a:srgbClr val="010202"/>
                          </a:solidFill>
                          <a:latin typeface="맑은 고딕"/>
                          <a:cs typeface="맑은 고딕"/>
                        </a:rPr>
                        <a:t>깃발</a:t>
                      </a:r>
                      <a:endParaRPr sz="1950">
                        <a:latin typeface="맑은 고딕"/>
                        <a:cs typeface="맑은 고딕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spc="-25" dirty="0">
                          <a:solidFill>
                            <a:srgbClr val="010202"/>
                          </a:solidFill>
                          <a:latin typeface="맑은 고딕"/>
                          <a:cs typeface="맑은 고딕"/>
                        </a:rPr>
                        <a:t>파라솔</a:t>
                      </a:r>
                      <a:endParaRPr sz="1950">
                        <a:latin typeface="맑은 고딕"/>
                        <a:cs typeface="맑은 고딕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950" spc="-25" dirty="0">
                          <a:solidFill>
                            <a:srgbClr val="010202"/>
                          </a:solidFill>
                          <a:latin typeface="맑은 고딕"/>
                          <a:cs typeface="맑은 고딕"/>
                        </a:rPr>
                        <a:t>방갈로</a:t>
                      </a:r>
                      <a:endParaRPr sz="1950" dirty="0">
                        <a:latin typeface="맑은 고딕"/>
                        <a:cs typeface="맑은 고딕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5726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6200" y="368069"/>
            <a:ext cx="4801083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5.</a:t>
            </a:r>
            <a:r>
              <a:rPr sz="2500" spc="-254" dirty="0"/>
              <a:t> </a:t>
            </a:r>
            <a:r>
              <a:rPr sz="2500" spc="-165" dirty="0"/>
              <a:t>통행료</a:t>
            </a:r>
            <a:r>
              <a:rPr sz="2500" spc="-250" dirty="0"/>
              <a:t> </a:t>
            </a:r>
            <a:r>
              <a:rPr sz="2500" spc="-145" dirty="0"/>
              <a:t>지불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377619" y="1331063"/>
            <a:ext cx="7690181" cy="3162532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325755" indent="-313055">
              <a:lnSpc>
                <a:spcPct val="100000"/>
              </a:lnSpc>
              <a:spcBef>
                <a:spcPts val="1705"/>
              </a:spcBef>
              <a:buAutoNum type="arabicPeriod"/>
              <a:tabLst>
                <a:tab pos="325755" algn="l"/>
              </a:tabLst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상대방이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도시에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도착했을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때에는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통행료를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지불합니다.</a:t>
            </a:r>
            <a:endParaRPr sz="2300" dirty="0">
              <a:latin typeface="맑은 고딕"/>
              <a:cs typeface="맑은 고딕"/>
            </a:endParaRPr>
          </a:p>
          <a:p>
            <a:pPr marL="325755" indent="-313055" algn="l">
              <a:lnSpc>
                <a:spcPct val="100000"/>
              </a:lnSpc>
              <a:spcBef>
                <a:spcPts val="1610"/>
              </a:spcBef>
              <a:buAutoNum type="arabicPeriod"/>
              <a:tabLst>
                <a:tab pos="325755" algn="l"/>
              </a:tabLst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통행료는</a:t>
            </a:r>
            <a:r>
              <a:rPr sz="23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0" dirty="0">
                <a:solidFill>
                  <a:srgbClr val="323031"/>
                </a:solidFill>
                <a:latin typeface="맑은 고딕"/>
                <a:cs typeface="맑은 고딕"/>
              </a:rPr>
              <a:t>건설/독점/축제/올림픽</a:t>
            </a:r>
            <a:r>
              <a:rPr sz="23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등의</a:t>
            </a:r>
            <a:r>
              <a:rPr sz="23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효과로</a:t>
            </a:r>
            <a:r>
              <a:rPr sz="23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20" dirty="0">
                <a:solidFill>
                  <a:srgbClr val="323031"/>
                </a:solidFill>
                <a:latin typeface="맑은 고딕"/>
                <a:cs typeface="맑은 고딕"/>
              </a:rPr>
              <a:t>변경됩니다.</a:t>
            </a:r>
            <a:endParaRPr sz="2300" dirty="0">
              <a:latin typeface="맑은 고딕"/>
              <a:cs typeface="맑은 고딕"/>
            </a:endParaRPr>
          </a:p>
          <a:p>
            <a:pPr marL="241300" marR="29845" indent="-229235">
              <a:lnSpc>
                <a:spcPct val="137700"/>
              </a:lnSpc>
              <a:spcBef>
                <a:spcPts val="565"/>
              </a:spcBef>
              <a:buAutoNum type="arabicPeriod"/>
              <a:tabLst>
                <a:tab pos="241300" algn="l"/>
                <a:tab pos="325120" algn="l"/>
              </a:tabLst>
            </a:pPr>
            <a:r>
              <a:rPr sz="2300" dirty="0">
                <a:solidFill>
                  <a:srgbClr val="323031"/>
                </a:solidFill>
                <a:latin typeface="맑은 고딕"/>
                <a:cs typeface="맑은 고딕"/>
              </a:rPr>
              <a:t>	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통행료를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지불한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후에는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인수비용을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지불하고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도시를</a:t>
            </a:r>
            <a:r>
              <a:rPr 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인수할</a:t>
            </a:r>
            <a:r>
              <a:rPr sz="23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5" dirty="0">
                <a:solidFill>
                  <a:srgbClr val="323031"/>
                </a:solidFill>
                <a:latin typeface="맑은 고딕"/>
                <a:cs typeface="맑은 고딕"/>
              </a:rPr>
              <a:t>단,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랜드마크가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>
                <a:solidFill>
                  <a:srgbClr val="323031"/>
                </a:solidFill>
                <a:latin typeface="맑은 고딕"/>
                <a:cs typeface="맑은 고딕"/>
              </a:rPr>
              <a:t>건설된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도시나</a:t>
            </a:r>
            <a:r>
              <a:rPr lang="en-US"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2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관광지</a:t>
            </a:r>
            <a:r>
              <a:rPr sz="2300" spc="-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도시는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인수할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없습니다</a:t>
            </a:r>
            <a:r>
              <a:rPr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lang="en-US"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원래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>
                <a:solidFill>
                  <a:srgbClr val="323031"/>
                </a:solidFill>
                <a:latin typeface="맑은 고딕"/>
                <a:cs typeface="맑은 고딕"/>
              </a:rPr>
              <a:t>주인은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인수를</a:t>
            </a:r>
            <a:r>
              <a:rPr 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거부할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60" dirty="0">
                <a:solidFill>
                  <a:srgbClr val="323031"/>
                </a:solidFill>
                <a:latin typeface="맑은 고딕"/>
                <a:cs typeface="맑은 고딕"/>
              </a:rPr>
              <a:t>수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없습니다.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5650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14800" y="368069"/>
            <a:ext cx="4572806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6.</a:t>
            </a:r>
            <a:r>
              <a:rPr sz="2500" spc="-254" dirty="0"/>
              <a:t> </a:t>
            </a:r>
            <a:r>
              <a:rPr sz="2500" spc="-150" dirty="0"/>
              <a:t>매각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377566" y="1403161"/>
            <a:ext cx="7614034" cy="309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6350" indent="-313055" algn="l">
              <a:lnSpc>
                <a:spcPct val="137700"/>
              </a:lnSpc>
              <a:spcBef>
                <a:spcPts val="100"/>
              </a:spcBef>
              <a:buAutoNum type="arabicPeriod"/>
              <a:tabLst>
                <a:tab pos="326390" algn="l"/>
              </a:tabLst>
            </a:pP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통행료,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세금을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내야할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때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보유한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마블이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 err="1">
                <a:solidFill>
                  <a:srgbClr val="323031"/>
                </a:solidFill>
                <a:latin typeface="맑은 고딕"/>
                <a:cs typeface="맑은 고딕"/>
              </a:rPr>
              <a:t>부족하면</a:t>
            </a:r>
            <a:r>
              <a:rPr sz="2300" spc="-10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300" spc="-1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보유하고</a:t>
            </a:r>
            <a:r>
              <a:rPr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있는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도시를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매각해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마블을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보충할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5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300" dirty="0">
              <a:latin typeface="맑은 고딕"/>
              <a:cs typeface="맑은 고딕"/>
            </a:endParaRPr>
          </a:p>
          <a:p>
            <a:pPr marL="325120" marR="177165" indent="-313055" algn="l">
              <a:lnSpc>
                <a:spcPct val="137700"/>
              </a:lnSpc>
              <a:spcBef>
                <a:spcPts val="565"/>
              </a:spcBef>
              <a:buAutoNum type="arabicPeriod"/>
              <a:tabLst>
                <a:tab pos="326390" algn="l"/>
              </a:tabLst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매각할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도시를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선택하고,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도시증서를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확인해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0" dirty="0">
                <a:solidFill>
                  <a:srgbClr val="323031"/>
                </a:solidFill>
                <a:latin typeface="맑은 고딕"/>
                <a:cs typeface="맑은 고딕"/>
              </a:rPr>
              <a:t>매각비용을 	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계산합니다.</a:t>
            </a:r>
            <a:endParaRPr sz="2300" dirty="0">
              <a:latin typeface="맑은 고딕"/>
              <a:cs typeface="맑은 고딕"/>
            </a:endParaRPr>
          </a:p>
          <a:p>
            <a:pPr marL="325120" marR="6350" indent="-313055" algn="l">
              <a:lnSpc>
                <a:spcPct val="137700"/>
              </a:lnSpc>
              <a:spcBef>
                <a:spcPts val="565"/>
              </a:spcBef>
              <a:buAutoNum type="arabicPeriod"/>
              <a:tabLst>
                <a:tab pos="326390" algn="l"/>
              </a:tabLst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은행에서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매각비용을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받은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5" dirty="0">
                <a:solidFill>
                  <a:srgbClr val="323031"/>
                </a:solidFill>
                <a:latin typeface="맑은 고딕"/>
                <a:cs typeface="맑은 고딕"/>
              </a:rPr>
              <a:t>뒤,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그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도시에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>
                <a:solidFill>
                  <a:srgbClr val="323031"/>
                </a:solidFill>
                <a:latin typeface="맑은 고딕"/>
                <a:cs typeface="맑은 고딕"/>
              </a:rPr>
              <a:t>세워진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건물들을</a:t>
            </a:r>
            <a:r>
              <a:rPr lang="en-US" sz="2300" spc="-18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8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모두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치우고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도시증서를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반납합니다.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5726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7600" y="368069"/>
            <a:ext cx="5030006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>
                <a:solidFill>
                  <a:srgbClr val="323031"/>
                </a:solidFill>
                <a:latin typeface="맑은 고딕"/>
                <a:cs typeface="맑은 고딕"/>
              </a:rPr>
              <a:t>6.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0" dirty="0">
                <a:solidFill>
                  <a:srgbClr val="323031"/>
                </a:solidFill>
                <a:latin typeface="맑은 고딕"/>
                <a:cs typeface="맑은 고딕"/>
              </a:rPr>
              <a:t>매각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7619" y="1508125"/>
            <a:ext cx="7461581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8600">
              <a:lnSpc>
                <a:spcPct val="137700"/>
              </a:lnSpc>
              <a:spcBef>
                <a:spcPts val="100"/>
              </a:spcBef>
            </a:pPr>
            <a:r>
              <a:rPr sz="2300" spc="-90" dirty="0">
                <a:solidFill>
                  <a:srgbClr val="323031"/>
                </a:solidFill>
                <a:latin typeface="맑은 고딕"/>
                <a:cs typeface="맑은 고딕"/>
              </a:rPr>
              <a:t>4.</a:t>
            </a:r>
            <a:r>
              <a:rPr sz="2300" spc="-6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건설비용,</a:t>
            </a:r>
            <a:r>
              <a:rPr sz="23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인수비용,</a:t>
            </a:r>
            <a:r>
              <a:rPr sz="23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무인도</a:t>
            </a:r>
            <a:r>
              <a:rPr sz="23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탈출비용,</a:t>
            </a:r>
            <a:r>
              <a:rPr sz="23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세계여행비용이</a:t>
            </a:r>
            <a:r>
              <a:rPr 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부족할</a:t>
            </a:r>
            <a:r>
              <a:rPr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때에는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매각할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없습니다.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0218" y="2879725"/>
            <a:ext cx="7115629" cy="16316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050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95800" y="368069"/>
            <a:ext cx="419195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7.</a:t>
            </a:r>
            <a:r>
              <a:rPr sz="2500" spc="-254" dirty="0"/>
              <a:t> </a:t>
            </a:r>
            <a:r>
              <a:rPr sz="2500" spc="-145" dirty="0"/>
              <a:t>특수</a:t>
            </a:r>
            <a:r>
              <a:rPr sz="2500" spc="-254" dirty="0"/>
              <a:t> </a:t>
            </a:r>
            <a:r>
              <a:rPr sz="2500" spc="-145" dirty="0"/>
              <a:t>지역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2363298" y="1670813"/>
            <a:ext cx="6399701" cy="2455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l">
              <a:lnSpc>
                <a:spcPct val="137700"/>
              </a:lnSpc>
              <a:spcBef>
                <a:spcPts val="100"/>
              </a:spcBef>
            </a:pPr>
            <a:r>
              <a:rPr sz="2300" spc="-210" dirty="0">
                <a:solidFill>
                  <a:srgbClr val="323031"/>
                </a:solidFill>
                <a:latin typeface="맑은 고딕"/>
                <a:cs typeface="맑은 고딕"/>
              </a:rPr>
              <a:t>출발지:</a:t>
            </a:r>
            <a:r>
              <a:rPr sz="2300" spc="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출발지를</a:t>
            </a:r>
            <a:r>
              <a:rPr sz="2300" spc="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305" dirty="0">
                <a:solidFill>
                  <a:srgbClr val="323031"/>
                </a:solidFill>
                <a:latin typeface="맑은 고딕"/>
                <a:cs typeface="맑은 고딕"/>
              </a:rPr>
              <a:t>지날</a:t>
            </a:r>
            <a:r>
              <a:rPr sz="2300" spc="1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0" dirty="0">
                <a:solidFill>
                  <a:srgbClr val="323031"/>
                </a:solidFill>
                <a:latin typeface="맑은 고딕"/>
                <a:cs typeface="맑은 고딕"/>
              </a:rPr>
              <a:t>때마다</a:t>
            </a:r>
            <a:r>
              <a:rPr sz="2300" spc="6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305" dirty="0">
                <a:solidFill>
                  <a:srgbClr val="323031"/>
                </a:solidFill>
                <a:latin typeface="맑은 고딕"/>
                <a:cs typeface="맑은 고딕"/>
              </a:rPr>
              <a:t>월급</a:t>
            </a:r>
            <a:r>
              <a:rPr sz="2300" spc="10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30만</a:t>
            </a:r>
            <a:r>
              <a:rPr sz="2300" spc="6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마블을</a:t>
            </a:r>
            <a:r>
              <a:rPr lang="en-US" sz="2300" spc="-25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5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5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받</a:t>
            </a:r>
            <a:r>
              <a:rPr sz="23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습니다</a:t>
            </a:r>
            <a:r>
              <a:rPr sz="2300" spc="-210" dirty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sz="2300" spc="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주사위를</a:t>
            </a:r>
            <a:r>
              <a:rPr sz="2300" spc="3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305" dirty="0">
                <a:solidFill>
                  <a:srgbClr val="323031"/>
                </a:solidFill>
                <a:latin typeface="맑은 고딕"/>
                <a:cs typeface="맑은 고딕"/>
              </a:rPr>
              <a:t>던져</a:t>
            </a:r>
            <a:r>
              <a:rPr sz="2300" spc="1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25" dirty="0" err="1">
                <a:solidFill>
                  <a:srgbClr val="323031"/>
                </a:solidFill>
                <a:latin typeface="맑은 고딕"/>
                <a:cs typeface="맑은 고딕"/>
              </a:rPr>
              <a:t>출발지에</a:t>
            </a:r>
            <a:r>
              <a:rPr sz="2300" spc="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2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도착하거나</a:t>
            </a:r>
            <a:r>
              <a:rPr lang="en-US" sz="2300" spc="4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4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세계여</a:t>
            </a:r>
            <a:r>
              <a:rPr sz="2300" spc="-30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행의</a:t>
            </a:r>
            <a:r>
              <a:rPr sz="2300" spc="10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도착지로</a:t>
            </a:r>
            <a:r>
              <a:rPr sz="2300" spc="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출발지를</a:t>
            </a:r>
            <a:r>
              <a:rPr sz="2300" spc="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00" dirty="0" err="1">
                <a:solidFill>
                  <a:srgbClr val="323031"/>
                </a:solidFill>
                <a:latin typeface="맑은 고딕"/>
                <a:cs typeface="맑은 고딕"/>
              </a:rPr>
              <a:t>선택했다면</a:t>
            </a:r>
            <a:r>
              <a:rPr sz="23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300" spc="2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2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2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보유하고</a:t>
            </a:r>
            <a:r>
              <a:rPr sz="2300" spc="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0" dirty="0">
                <a:solidFill>
                  <a:srgbClr val="323031"/>
                </a:solidFill>
                <a:latin typeface="맑은 고딕"/>
                <a:cs typeface="맑은 고딕"/>
              </a:rPr>
              <a:t>있는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지역</a:t>
            </a:r>
            <a:r>
              <a:rPr sz="23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중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곳에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3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세울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lang="en-US" sz="2300" spc="-7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7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있습니다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270" y="1885848"/>
            <a:ext cx="544810" cy="5597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6717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9400" y="368069"/>
            <a:ext cx="586835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7.</a:t>
            </a:r>
            <a:r>
              <a:rPr sz="2500" spc="-254" dirty="0"/>
              <a:t> </a:t>
            </a:r>
            <a:r>
              <a:rPr sz="2500" spc="-145" dirty="0"/>
              <a:t>특수</a:t>
            </a:r>
            <a:r>
              <a:rPr sz="2500" spc="-254" dirty="0"/>
              <a:t> </a:t>
            </a:r>
            <a:r>
              <a:rPr sz="2500" spc="-145" dirty="0"/>
              <a:t>지역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2351299" y="1336193"/>
            <a:ext cx="6564101" cy="2651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l">
              <a:lnSpc>
                <a:spcPct val="137700"/>
              </a:lnSpc>
              <a:spcBef>
                <a:spcPts val="100"/>
              </a:spcBef>
            </a:pP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무인도: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다음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세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차례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동안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이동할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없고</a:t>
            </a:r>
            <a:r>
              <a:rPr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3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차례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에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주사위를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굴려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>
                <a:solidFill>
                  <a:srgbClr val="323031"/>
                </a:solidFill>
                <a:latin typeface="맑은 고딕"/>
                <a:cs typeface="맑은 고딕"/>
              </a:rPr>
              <a:t>더블이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나와야</a:t>
            </a:r>
            <a:r>
              <a:rPr lang="en-US"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29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탈출할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0" dirty="0">
                <a:solidFill>
                  <a:srgbClr val="323031"/>
                </a:solidFill>
                <a:latin typeface="맑은 고딕"/>
                <a:cs typeface="맑은 고딕"/>
              </a:rPr>
              <a:t>있습니다.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이때는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나온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숫자만큼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이동하고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차례를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마칩니다(</a:t>
            </a:r>
            <a:r>
              <a:rPr sz="23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더</a:t>
            </a:r>
            <a:r>
              <a:rPr sz="2300" spc="-7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블</a:t>
            </a:r>
            <a:r>
              <a:rPr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규칙을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적용하지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0" dirty="0">
                <a:solidFill>
                  <a:srgbClr val="323031"/>
                </a:solidFill>
                <a:latin typeface="맑은 고딕"/>
                <a:cs typeface="맑은 고딕"/>
              </a:rPr>
              <a:t>않음).</a:t>
            </a:r>
            <a:endParaRPr sz="2300" dirty="0">
              <a:latin typeface="맑은 고딕"/>
              <a:cs typeface="맑은 고딕"/>
            </a:endParaRPr>
          </a:p>
          <a:p>
            <a:pPr marL="17780" algn="l">
              <a:lnSpc>
                <a:spcPct val="100000"/>
              </a:lnSpc>
              <a:spcBef>
                <a:spcPts val="2710"/>
              </a:spcBef>
            </a:pP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포춘카드: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0" dirty="0">
                <a:solidFill>
                  <a:srgbClr val="323031"/>
                </a:solidFill>
                <a:latin typeface="맑은 고딕"/>
                <a:cs typeface="맑은 고딕"/>
              </a:rPr>
              <a:t>포춘카드를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1장을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뽑아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지시에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따릅니다.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088" y="1552321"/>
            <a:ext cx="590435" cy="5949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4897" y="3478923"/>
            <a:ext cx="549398" cy="79541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812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1400" y="368069"/>
            <a:ext cx="510635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7.</a:t>
            </a:r>
            <a:r>
              <a:rPr sz="2500" spc="-254" dirty="0"/>
              <a:t> </a:t>
            </a:r>
            <a:r>
              <a:rPr sz="2500" spc="-145" dirty="0"/>
              <a:t>특수</a:t>
            </a:r>
            <a:r>
              <a:rPr sz="2500" spc="-254" dirty="0"/>
              <a:t> </a:t>
            </a:r>
            <a:r>
              <a:rPr sz="2500" spc="-145" dirty="0"/>
              <a:t>지역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2351299" y="1399839"/>
            <a:ext cx="6564101" cy="2715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2725" algn="l">
              <a:lnSpc>
                <a:spcPct val="137700"/>
              </a:lnSpc>
              <a:spcBef>
                <a:spcPts val="100"/>
              </a:spcBef>
            </a:pP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올림픽: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0" dirty="0">
                <a:solidFill>
                  <a:srgbClr val="323031"/>
                </a:solidFill>
                <a:latin typeface="맑은 고딕"/>
                <a:cs typeface="맑은 고딕"/>
              </a:rPr>
              <a:t>10만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마블을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 err="1">
                <a:solidFill>
                  <a:srgbClr val="323031"/>
                </a:solidFill>
                <a:latin typeface="맑은 고딕"/>
                <a:cs typeface="맑은 고딕"/>
              </a:rPr>
              <a:t>은행에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지불하고</a:t>
            </a:r>
            <a:r>
              <a:rPr lang="en-US"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2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보유한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75" dirty="0">
                <a:solidFill>
                  <a:srgbClr val="323031"/>
                </a:solidFill>
                <a:latin typeface="맑은 고딕"/>
                <a:cs typeface="맑은 고딕"/>
              </a:rPr>
              <a:t>도시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중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원하는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도시에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올림픽을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개최합니다.</a:t>
            </a:r>
            <a:endParaRPr sz="2300" dirty="0">
              <a:latin typeface="맑은 고딕"/>
              <a:cs typeface="맑은 고딕"/>
            </a:endParaRPr>
          </a:p>
          <a:p>
            <a:pPr marL="12700" marR="6350" algn="l">
              <a:lnSpc>
                <a:spcPct val="137700"/>
              </a:lnSpc>
              <a:spcBef>
                <a:spcPts val="2180"/>
              </a:spcBef>
            </a:pPr>
            <a:r>
              <a:rPr sz="2300" spc="-160" dirty="0">
                <a:solidFill>
                  <a:srgbClr val="323031"/>
                </a:solidFill>
                <a:latin typeface="맑은 고딕"/>
                <a:cs typeface="맑은 고딕"/>
              </a:rPr>
              <a:t>세계여행: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다음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차례에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여행비용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0" dirty="0">
                <a:solidFill>
                  <a:srgbClr val="323031"/>
                </a:solidFill>
                <a:latin typeface="맑은 고딕"/>
                <a:cs typeface="맑은 고딕"/>
              </a:rPr>
              <a:t>10만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마블을</a:t>
            </a:r>
            <a:r>
              <a:rPr 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은행에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지불하고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원하는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도시로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 err="1">
                <a:solidFill>
                  <a:srgbClr val="323031"/>
                </a:solidFill>
                <a:latin typeface="맑은 고딕"/>
                <a:cs typeface="맑은 고딕"/>
              </a:rPr>
              <a:t>이동하고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나서</a:t>
            </a:r>
            <a:r>
              <a:rPr 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원하</a:t>
            </a:r>
            <a:r>
              <a:rPr sz="2300" spc="-7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는</a:t>
            </a:r>
            <a:r>
              <a:rPr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선택하여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건설할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수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있습니다.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052" y="1615973"/>
            <a:ext cx="754350" cy="7530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5575" y="2858277"/>
            <a:ext cx="820724" cy="81980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4583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1200" y="368069"/>
            <a:ext cx="670655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500" spc="-110" dirty="0"/>
              <a:t>7.</a:t>
            </a:r>
            <a:r>
              <a:rPr sz="2500" spc="-254" dirty="0"/>
              <a:t> </a:t>
            </a:r>
            <a:r>
              <a:rPr sz="2500" spc="-145" dirty="0"/>
              <a:t>특수</a:t>
            </a:r>
            <a:r>
              <a:rPr sz="2500" spc="-254" dirty="0"/>
              <a:t> </a:t>
            </a:r>
            <a:r>
              <a:rPr sz="2500" spc="-145" dirty="0"/>
              <a:t>지역</a:t>
            </a:r>
            <a:endParaRPr sz="25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351299" y="1840583"/>
            <a:ext cx="6564101" cy="1800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국세청:</a:t>
            </a:r>
            <a:r>
              <a:rPr spc="-225" dirty="0"/>
              <a:t> </a:t>
            </a:r>
            <a:r>
              <a:rPr spc="-165" dirty="0"/>
              <a:t>세금으로</a:t>
            </a:r>
            <a:r>
              <a:rPr spc="-220" dirty="0"/>
              <a:t> </a:t>
            </a:r>
            <a:r>
              <a:rPr spc="-130" dirty="0"/>
              <a:t>20만</a:t>
            </a:r>
            <a:r>
              <a:rPr spc="-220" dirty="0"/>
              <a:t> </a:t>
            </a:r>
            <a:r>
              <a:rPr spc="-155" dirty="0"/>
              <a:t>마블을</a:t>
            </a:r>
            <a:r>
              <a:rPr spc="-225" dirty="0"/>
              <a:t> </a:t>
            </a:r>
            <a:r>
              <a:rPr spc="-155" dirty="0"/>
              <a:t>은행에</a:t>
            </a:r>
            <a:r>
              <a:rPr spc="-220" dirty="0"/>
              <a:t> </a:t>
            </a:r>
            <a:r>
              <a:rPr spc="-160" dirty="0"/>
              <a:t>납부합니다.</a:t>
            </a:r>
          </a:p>
          <a:p>
            <a:pPr algn="l">
              <a:lnSpc>
                <a:spcPct val="100000"/>
              </a:lnSpc>
              <a:spcBef>
                <a:spcPts val="844"/>
              </a:spcBef>
            </a:pPr>
            <a:endParaRPr spc="-160" dirty="0"/>
          </a:p>
          <a:p>
            <a:pPr marL="12700" marR="252729" algn="l">
              <a:lnSpc>
                <a:spcPct val="137700"/>
              </a:lnSpc>
              <a:spcBef>
                <a:spcPts val="5"/>
              </a:spcBef>
            </a:pPr>
            <a:r>
              <a:rPr spc="-155" dirty="0"/>
              <a:t>보너스</a:t>
            </a:r>
            <a:r>
              <a:rPr spc="-225" dirty="0"/>
              <a:t> </a:t>
            </a:r>
            <a:r>
              <a:rPr spc="-135" dirty="0"/>
              <a:t>게임:</a:t>
            </a:r>
            <a:r>
              <a:rPr spc="-225" dirty="0"/>
              <a:t> </a:t>
            </a:r>
            <a:r>
              <a:rPr spc="-155" dirty="0"/>
              <a:t>보너스</a:t>
            </a:r>
            <a:r>
              <a:rPr spc="-225" dirty="0"/>
              <a:t> </a:t>
            </a:r>
            <a:r>
              <a:rPr spc="-155" dirty="0"/>
              <a:t>게임을</a:t>
            </a:r>
            <a:r>
              <a:rPr spc="-225" dirty="0"/>
              <a:t> </a:t>
            </a:r>
            <a:r>
              <a:rPr spc="-135" dirty="0"/>
              <a:t>통해</a:t>
            </a:r>
            <a:r>
              <a:rPr spc="-225" dirty="0"/>
              <a:t> </a:t>
            </a:r>
            <a:r>
              <a:rPr spc="-155" dirty="0"/>
              <a:t>마블을</a:t>
            </a:r>
            <a:r>
              <a:rPr spc="-225" dirty="0"/>
              <a:t> </a:t>
            </a:r>
            <a:r>
              <a:rPr spc="-185" dirty="0"/>
              <a:t>획득할 </a:t>
            </a:r>
            <a:r>
              <a:rPr spc="-75" dirty="0"/>
              <a:t>수</a:t>
            </a:r>
            <a:r>
              <a:rPr spc="-245" dirty="0"/>
              <a:t> </a:t>
            </a:r>
            <a:r>
              <a:rPr spc="-10" dirty="0"/>
              <a:t>있습니다.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4897" y="1760982"/>
            <a:ext cx="535066" cy="7884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6921" y="3018629"/>
            <a:ext cx="625360" cy="8605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041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1300" y="2591059"/>
            <a:ext cx="54067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모두의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마블?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432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5300" y="2591059"/>
            <a:ext cx="28081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승리?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785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9" y="2190588"/>
            <a:ext cx="7537781" cy="9906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명만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남고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모두가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파산하거나</a:t>
            </a:r>
            <a:endParaRPr sz="2300" dirty="0">
              <a:latin typeface="맑은 고딕"/>
              <a:cs typeface="맑은 고딕"/>
            </a:endParaRPr>
          </a:p>
          <a:p>
            <a:pPr marL="241300">
              <a:lnSpc>
                <a:spcPct val="100000"/>
              </a:lnSpc>
              <a:spcBef>
                <a:spcPts val="1040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누군가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승리독점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규칙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중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하나를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달성하면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종료.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6413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240722"/>
            <a:ext cx="7528300" cy="354774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 algn="l">
              <a:lnSpc>
                <a:spcPct val="10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300" dirty="0">
              <a:latin typeface="맑은 고딕"/>
              <a:cs typeface="맑은 고딕"/>
            </a:endParaRPr>
          </a:p>
          <a:p>
            <a:pPr marL="12700" algn="l">
              <a:lnSpc>
                <a:spcPct val="100000"/>
              </a:lnSpc>
              <a:spcBef>
                <a:spcPts val="1040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게임판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조립,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각자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0" dirty="0">
                <a:solidFill>
                  <a:srgbClr val="323031"/>
                </a:solidFill>
                <a:latin typeface="맑은 고딕"/>
                <a:cs typeface="맑은 고딕"/>
              </a:rPr>
              <a:t>가져오기</a:t>
            </a:r>
            <a:endParaRPr sz="2300" dirty="0">
              <a:latin typeface="맑은 고딕"/>
              <a:cs typeface="맑은 고딕"/>
            </a:endParaRPr>
          </a:p>
          <a:p>
            <a:pPr marL="241300" indent="-228600" algn="l">
              <a:lnSpc>
                <a:spcPct val="100000"/>
              </a:lnSpc>
              <a:spcBef>
                <a:spcPts val="1605"/>
              </a:spcBef>
              <a:buChar char="•"/>
              <a:tabLst>
                <a:tab pos="241300" algn="l"/>
              </a:tabLst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300" dirty="0">
              <a:latin typeface="맑은 고딕"/>
              <a:cs typeface="맑은 고딕"/>
            </a:endParaRPr>
          </a:p>
          <a:p>
            <a:pPr marL="12700" marR="6350" algn="l">
              <a:lnSpc>
                <a:spcPct val="137700"/>
              </a:lnSpc>
            </a:pP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주사위를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굴린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다음,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도착한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칸에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따라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지시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수행</a:t>
            </a:r>
            <a:r>
              <a:rPr 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50" dirty="0" smtClean="0">
                <a:solidFill>
                  <a:srgbClr val="323031"/>
                </a:solidFill>
                <a:latin typeface="맑은 고딕"/>
                <a:cs typeface="맑은 고딕"/>
              </a:rPr>
              <a:t>(</a:t>
            </a:r>
            <a:r>
              <a:rPr sz="2300" spc="-150" dirty="0">
                <a:solidFill>
                  <a:srgbClr val="323031"/>
                </a:solidFill>
                <a:latin typeface="맑은 고딕"/>
                <a:cs typeface="맑은 고딕"/>
              </a:rPr>
              <a:t>부동산</a:t>
            </a:r>
            <a:r>
              <a:rPr sz="23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5" dirty="0">
                <a:solidFill>
                  <a:srgbClr val="323031"/>
                </a:solidFill>
                <a:latin typeface="맑은 고딕"/>
                <a:cs typeface="맑은 고딕"/>
              </a:rPr>
              <a:t>투자/통행료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80" dirty="0">
                <a:solidFill>
                  <a:srgbClr val="323031"/>
                </a:solidFill>
                <a:latin typeface="맑은 고딕"/>
                <a:cs typeface="맑은 고딕"/>
              </a:rPr>
              <a:t>지불/특수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지역)</a:t>
            </a:r>
            <a:endParaRPr sz="2300" dirty="0">
              <a:latin typeface="맑은 고딕"/>
              <a:cs typeface="맑은 고딕"/>
            </a:endParaRPr>
          </a:p>
          <a:p>
            <a:pPr marL="12700" marR="1387475" algn="l">
              <a:lnSpc>
                <a:spcPct val="137700"/>
              </a:lnSpc>
              <a:spcBef>
                <a:spcPts val="565"/>
              </a:spcBef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조건이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 err="1">
                <a:solidFill>
                  <a:srgbClr val="323031"/>
                </a:solidFill>
                <a:latin typeface="맑은 고딕"/>
                <a:cs typeface="맑은 고딕"/>
              </a:rPr>
              <a:t>달성되지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9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않았다면</a:t>
            </a:r>
            <a:r>
              <a:rPr lang="en-US" sz="23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3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300" spc="-13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다음</a:t>
            </a:r>
            <a:r>
              <a:rPr sz="23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사람에게</a:t>
            </a:r>
            <a:r>
              <a:rPr sz="2300" spc="-2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차례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넘김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8089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5300" y="1930086"/>
            <a:ext cx="7380100" cy="14732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3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명만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남고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모두가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0" dirty="0">
                <a:solidFill>
                  <a:srgbClr val="323031"/>
                </a:solidFill>
                <a:latin typeface="맑은 고딕"/>
                <a:cs typeface="맑은 고딕"/>
              </a:rPr>
              <a:t>파산하거나</a:t>
            </a:r>
            <a:endParaRPr sz="23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누군가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65" dirty="0">
                <a:solidFill>
                  <a:srgbClr val="323031"/>
                </a:solidFill>
                <a:latin typeface="맑은 고딕"/>
                <a:cs typeface="맑은 고딕"/>
              </a:rPr>
              <a:t>승리독점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규칙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75" dirty="0">
                <a:solidFill>
                  <a:srgbClr val="323031"/>
                </a:solidFill>
                <a:latin typeface="맑은 고딕"/>
                <a:cs typeface="맑은 고딕"/>
              </a:rPr>
              <a:t>중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55" dirty="0">
                <a:solidFill>
                  <a:srgbClr val="323031"/>
                </a:solidFill>
                <a:latin typeface="맑은 고딕"/>
                <a:cs typeface="맑은 고딕"/>
              </a:rPr>
              <a:t>하나를</a:t>
            </a:r>
            <a:r>
              <a:rPr sz="23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달성</a:t>
            </a:r>
            <a:r>
              <a:rPr sz="23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50" dirty="0">
                <a:solidFill>
                  <a:srgbClr val="323031"/>
                </a:solidFill>
                <a:latin typeface="맑은 고딕"/>
                <a:cs typeface="맑은 고딕"/>
              </a:rPr>
              <a:t>시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29715" y="457197"/>
            <a:ext cx="366395" cy="587375"/>
            <a:chOff x="7729715" y="457197"/>
            <a:chExt cx="366395" cy="587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9715" y="457197"/>
              <a:ext cx="366166" cy="586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8808" y="523252"/>
              <a:ext cx="247979" cy="2145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197582" y="482624"/>
            <a:ext cx="493395" cy="362585"/>
            <a:chOff x="8197582" y="482624"/>
            <a:chExt cx="493395" cy="362585"/>
          </a:xfrm>
        </p:grpSpPr>
        <p:sp>
          <p:nvSpPr>
            <p:cNvPr id="8" name="object 8"/>
            <p:cNvSpPr/>
            <p:nvPr/>
          </p:nvSpPr>
          <p:spPr>
            <a:xfrm>
              <a:off x="8219911" y="697303"/>
              <a:ext cx="457834" cy="147320"/>
            </a:xfrm>
            <a:custGeom>
              <a:avLst/>
              <a:gdLst/>
              <a:ahLst/>
              <a:cxnLst/>
              <a:rect l="l" t="t" r="r" b="b"/>
              <a:pathLst>
                <a:path w="457834" h="147319">
                  <a:moveTo>
                    <a:pt x="457542" y="0"/>
                  </a:moveTo>
                  <a:lnTo>
                    <a:pt x="407089" y="36593"/>
                  </a:lnTo>
                  <a:lnTo>
                    <a:pt x="354689" y="58529"/>
                  </a:lnTo>
                  <a:lnTo>
                    <a:pt x="303808" y="69305"/>
                  </a:lnTo>
                  <a:lnTo>
                    <a:pt x="257910" y="72416"/>
                  </a:lnTo>
                  <a:lnTo>
                    <a:pt x="220459" y="71361"/>
                  </a:lnTo>
                  <a:lnTo>
                    <a:pt x="175294" y="70993"/>
                  </a:lnTo>
                  <a:lnTo>
                    <a:pt x="107068" y="83593"/>
                  </a:lnTo>
                  <a:lnTo>
                    <a:pt x="48400" y="104405"/>
                  </a:lnTo>
                  <a:lnTo>
                    <a:pt x="0" y="147281"/>
                  </a:lnTo>
                  <a:lnTo>
                    <a:pt x="58119" y="123259"/>
                  </a:lnTo>
                  <a:lnTo>
                    <a:pt x="113915" y="111833"/>
                  </a:lnTo>
                  <a:lnTo>
                    <a:pt x="166689" y="109344"/>
                  </a:lnTo>
                  <a:lnTo>
                    <a:pt x="215744" y="112132"/>
                  </a:lnTo>
                  <a:lnTo>
                    <a:pt x="260382" y="116537"/>
                  </a:lnTo>
                  <a:lnTo>
                    <a:pt x="299905" y="118898"/>
                  </a:lnTo>
                  <a:lnTo>
                    <a:pt x="333616" y="115557"/>
                  </a:lnTo>
                  <a:lnTo>
                    <a:pt x="384894" y="101793"/>
                  </a:lnTo>
                  <a:lnTo>
                    <a:pt x="414896" y="85167"/>
                  </a:lnTo>
                  <a:lnTo>
                    <a:pt x="435239" y="54847"/>
                  </a:lnTo>
                  <a:lnTo>
                    <a:pt x="457542" y="0"/>
                  </a:lnTo>
                  <a:close/>
                </a:path>
              </a:pathLst>
            </a:custGeom>
            <a:solidFill>
              <a:srgbClr val="00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83694" y="579227"/>
              <a:ext cx="145415" cy="139065"/>
            </a:xfrm>
            <a:custGeom>
              <a:avLst/>
              <a:gdLst/>
              <a:ahLst/>
              <a:cxnLst/>
              <a:rect l="l" t="t" r="r" b="b"/>
              <a:pathLst>
                <a:path w="145415" h="139065">
                  <a:moveTo>
                    <a:pt x="41674" y="743"/>
                  </a:moveTo>
                  <a:lnTo>
                    <a:pt x="5002" y="23850"/>
                  </a:lnTo>
                  <a:lnTo>
                    <a:pt x="0" y="64801"/>
                  </a:lnTo>
                  <a:lnTo>
                    <a:pt x="4469" y="84712"/>
                  </a:lnTo>
                  <a:lnTo>
                    <a:pt x="31458" y="122430"/>
                  </a:lnTo>
                  <a:lnTo>
                    <a:pt x="79356" y="138772"/>
                  </a:lnTo>
                  <a:lnTo>
                    <a:pt x="100352" y="136458"/>
                  </a:lnTo>
                  <a:lnTo>
                    <a:pt x="140380" y="112216"/>
                  </a:lnTo>
                  <a:lnTo>
                    <a:pt x="144852" y="90126"/>
                  </a:lnTo>
                  <a:lnTo>
                    <a:pt x="142650" y="80507"/>
                  </a:lnTo>
                  <a:lnTo>
                    <a:pt x="107068" y="53643"/>
                  </a:lnTo>
                  <a:lnTo>
                    <a:pt x="103994" y="52246"/>
                  </a:lnTo>
                  <a:lnTo>
                    <a:pt x="94304" y="46711"/>
                  </a:lnTo>
                  <a:lnTo>
                    <a:pt x="84906" y="39456"/>
                  </a:lnTo>
                  <a:lnTo>
                    <a:pt x="76709" y="31274"/>
                  </a:lnTo>
                  <a:lnTo>
                    <a:pt x="70619" y="22960"/>
                  </a:lnTo>
                  <a:lnTo>
                    <a:pt x="65617" y="15778"/>
                  </a:lnTo>
                  <a:lnTo>
                    <a:pt x="55809" y="6434"/>
                  </a:lnTo>
                  <a:lnTo>
                    <a:pt x="41674" y="743"/>
                  </a:lnTo>
                  <a:close/>
                </a:path>
                <a:path w="145415" h="139065">
                  <a:moveTo>
                    <a:pt x="17368" y="227"/>
                  </a:moveTo>
                  <a:close/>
                </a:path>
                <a:path w="145415" h="139065">
                  <a:moveTo>
                    <a:pt x="17821" y="0"/>
                  </a:moveTo>
                  <a:lnTo>
                    <a:pt x="17347" y="227"/>
                  </a:lnTo>
                  <a:lnTo>
                    <a:pt x="17821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7582" y="491346"/>
              <a:ext cx="238028" cy="2508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54962" y="482625"/>
              <a:ext cx="436245" cy="269240"/>
            </a:xfrm>
            <a:custGeom>
              <a:avLst/>
              <a:gdLst/>
              <a:ahLst/>
              <a:cxnLst/>
              <a:rect l="l" t="t" r="r" b="b"/>
              <a:pathLst>
                <a:path w="436245" h="269240">
                  <a:moveTo>
                    <a:pt x="123583" y="193179"/>
                  </a:moveTo>
                  <a:lnTo>
                    <a:pt x="121043" y="188899"/>
                  </a:lnTo>
                  <a:lnTo>
                    <a:pt x="118275" y="188188"/>
                  </a:lnTo>
                  <a:lnTo>
                    <a:pt x="116141" y="189458"/>
                  </a:lnTo>
                  <a:lnTo>
                    <a:pt x="104749" y="195338"/>
                  </a:lnTo>
                  <a:lnTo>
                    <a:pt x="94627" y="198729"/>
                  </a:lnTo>
                  <a:lnTo>
                    <a:pt x="85915" y="199605"/>
                  </a:lnTo>
                  <a:lnTo>
                    <a:pt x="78727" y="197929"/>
                  </a:lnTo>
                  <a:lnTo>
                    <a:pt x="70027" y="193903"/>
                  </a:lnTo>
                  <a:lnTo>
                    <a:pt x="67716" y="180987"/>
                  </a:lnTo>
                  <a:lnTo>
                    <a:pt x="65392" y="179324"/>
                  </a:lnTo>
                  <a:lnTo>
                    <a:pt x="60502" y="180124"/>
                  </a:lnTo>
                  <a:lnTo>
                    <a:pt x="58826" y="182435"/>
                  </a:lnTo>
                  <a:lnTo>
                    <a:pt x="59220" y="184886"/>
                  </a:lnTo>
                  <a:lnTo>
                    <a:pt x="82651" y="208661"/>
                  </a:lnTo>
                  <a:lnTo>
                    <a:pt x="87160" y="208661"/>
                  </a:lnTo>
                  <a:lnTo>
                    <a:pt x="122872" y="195948"/>
                  </a:lnTo>
                  <a:lnTo>
                    <a:pt x="123583" y="193179"/>
                  </a:lnTo>
                  <a:close/>
                </a:path>
                <a:path w="436245" h="269240">
                  <a:moveTo>
                    <a:pt x="146761" y="125336"/>
                  </a:moveTo>
                  <a:lnTo>
                    <a:pt x="145465" y="118376"/>
                  </a:lnTo>
                  <a:lnTo>
                    <a:pt x="142290" y="113131"/>
                  </a:lnTo>
                  <a:lnTo>
                    <a:pt x="137515" y="110312"/>
                  </a:lnTo>
                  <a:lnTo>
                    <a:pt x="131991" y="110578"/>
                  </a:lnTo>
                  <a:lnTo>
                    <a:pt x="126746" y="113753"/>
                  </a:lnTo>
                  <a:lnTo>
                    <a:pt x="122364" y="119303"/>
                  </a:lnTo>
                  <a:lnTo>
                    <a:pt x="119430" y="126707"/>
                  </a:lnTo>
                  <a:lnTo>
                    <a:pt x="118579" y="134620"/>
                  </a:lnTo>
                  <a:lnTo>
                    <a:pt x="119875" y="141566"/>
                  </a:lnTo>
                  <a:lnTo>
                    <a:pt x="123037" y="146824"/>
                  </a:lnTo>
                  <a:lnTo>
                    <a:pt x="127812" y="149644"/>
                  </a:lnTo>
                  <a:lnTo>
                    <a:pt x="133350" y="149377"/>
                  </a:lnTo>
                  <a:lnTo>
                    <a:pt x="138607" y="146189"/>
                  </a:lnTo>
                  <a:lnTo>
                    <a:pt x="142989" y="140639"/>
                  </a:lnTo>
                  <a:lnTo>
                    <a:pt x="145910" y="133248"/>
                  </a:lnTo>
                  <a:lnTo>
                    <a:pt x="146761" y="125336"/>
                  </a:lnTo>
                  <a:close/>
                </a:path>
                <a:path w="436245" h="269240">
                  <a:moveTo>
                    <a:pt x="190614" y="139750"/>
                  </a:moveTo>
                  <a:lnTo>
                    <a:pt x="189598" y="108178"/>
                  </a:lnTo>
                  <a:lnTo>
                    <a:pt x="184594" y="78536"/>
                  </a:lnTo>
                  <a:lnTo>
                    <a:pt x="180644" y="66268"/>
                  </a:lnTo>
                  <a:lnTo>
                    <a:pt x="180644" y="109143"/>
                  </a:lnTo>
                  <a:lnTo>
                    <a:pt x="176479" y="172186"/>
                  </a:lnTo>
                  <a:lnTo>
                    <a:pt x="156362" y="215150"/>
                  </a:lnTo>
                  <a:lnTo>
                    <a:pt x="118287" y="250672"/>
                  </a:lnTo>
                  <a:lnTo>
                    <a:pt x="66484" y="260121"/>
                  </a:lnTo>
                  <a:lnTo>
                    <a:pt x="54343" y="259511"/>
                  </a:lnTo>
                  <a:lnTo>
                    <a:pt x="42506" y="257441"/>
                  </a:lnTo>
                  <a:lnTo>
                    <a:pt x="31457" y="253631"/>
                  </a:lnTo>
                  <a:lnTo>
                    <a:pt x="21704" y="247751"/>
                  </a:lnTo>
                  <a:lnTo>
                    <a:pt x="9194" y="226517"/>
                  </a:lnTo>
                  <a:lnTo>
                    <a:pt x="11290" y="201676"/>
                  </a:lnTo>
                  <a:lnTo>
                    <a:pt x="20510" y="179197"/>
                  </a:lnTo>
                  <a:lnTo>
                    <a:pt x="29438" y="165036"/>
                  </a:lnTo>
                  <a:lnTo>
                    <a:pt x="35115" y="156362"/>
                  </a:lnTo>
                  <a:lnTo>
                    <a:pt x="39700" y="146710"/>
                  </a:lnTo>
                  <a:lnTo>
                    <a:pt x="43446" y="136702"/>
                  </a:lnTo>
                  <a:lnTo>
                    <a:pt x="46583" y="126936"/>
                  </a:lnTo>
                  <a:lnTo>
                    <a:pt x="48006" y="114909"/>
                  </a:lnTo>
                  <a:lnTo>
                    <a:pt x="47383" y="99314"/>
                  </a:lnTo>
                  <a:lnTo>
                    <a:pt x="46024" y="82499"/>
                  </a:lnTo>
                  <a:lnTo>
                    <a:pt x="45275" y="66852"/>
                  </a:lnTo>
                  <a:lnTo>
                    <a:pt x="60769" y="25171"/>
                  </a:lnTo>
                  <a:lnTo>
                    <a:pt x="96342" y="9385"/>
                  </a:lnTo>
                  <a:lnTo>
                    <a:pt x="104038" y="9017"/>
                  </a:lnTo>
                  <a:lnTo>
                    <a:pt x="105041" y="9029"/>
                  </a:lnTo>
                  <a:lnTo>
                    <a:pt x="120535" y="11353"/>
                  </a:lnTo>
                  <a:lnTo>
                    <a:pt x="143446" y="22631"/>
                  </a:lnTo>
                  <a:lnTo>
                    <a:pt x="166052" y="52120"/>
                  </a:lnTo>
                  <a:lnTo>
                    <a:pt x="180644" y="109143"/>
                  </a:lnTo>
                  <a:lnTo>
                    <a:pt x="180644" y="66268"/>
                  </a:lnTo>
                  <a:lnTo>
                    <a:pt x="151320" y="17399"/>
                  </a:lnTo>
                  <a:lnTo>
                    <a:pt x="115265" y="1104"/>
                  </a:lnTo>
                  <a:lnTo>
                    <a:pt x="104863" y="0"/>
                  </a:lnTo>
                  <a:lnTo>
                    <a:pt x="104038" y="0"/>
                  </a:lnTo>
                  <a:lnTo>
                    <a:pt x="65176" y="9144"/>
                  </a:lnTo>
                  <a:lnTo>
                    <a:pt x="40144" y="42646"/>
                  </a:lnTo>
                  <a:lnTo>
                    <a:pt x="36258" y="66852"/>
                  </a:lnTo>
                  <a:lnTo>
                    <a:pt x="36258" y="74129"/>
                  </a:lnTo>
                  <a:lnTo>
                    <a:pt x="37655" y="90805"/>
                  </a:lnTo>
                  <a:lnTo>
                    <a:pt x="38417" y="100507"/>
                  </a:lnTo>
                  <a:lnTo>
                    <a:pt x="38836" y="108178"/>
                  </a:lnTo>
                  <a:lnTo>
                    <a:pt x="38887" y="118160"/>
                  </a:lnTo>
                  <a:lnTo>
                    <a:pt x="37960" y="124294"/>
                  </a:lnTo>
                  <a:lnTo>
                    <a:pt x="22364" y="159461"/>
                  </a:lnTo>
                  <a:lnTo>
                    <a:pt x="15316" y="169964"/>
                  </a:lnTo>
                  <a:lnTo>
                    <a:pt x="7213" y="186029"/>
                  </a:lnTo>
                  <a:lnTo>
                    <a:pt x="1092" y="205397"/>
                  </a:lnTo>
                  <a:lnTo>
                    <a:pt x="0" y="225844"/>
                  </a:lnTo>
                  <a:lnTo>
                    <a:pt x="1828" y="234416"/>
                  </a:lnTo>
                  <a:lnTo>
                    <a:pt x="37884" y="265557"/>
                  </a:lnTo>
                  <a:lnTo>
                    <a:pt x="66484" y="269138"/>
                  </a:lnTo>
                  <a:lnTo>
                    <a:pt x="84912" y="267995"/>
                  </a:lnTo>
                  <a:lnTo>
                    <a:pt x="101600" y="265201"/>
                  </a:lnTo>
                  <a:lnTo>
                    <a:pt x="114820" y="261708"/>
                  </a:lnTo>
                  <a:lnTo>
                    <a:pt x="118719" y="260121"/>
                  </a:lnTo>
                  <a:lnTo>
                    <a:pt x="122821" y="258457"/>
                  </a:lnTo>
                  <a:lnTo>
                    <a:pt x="154825" y="231622"/>
                  </a:lnTo>
                  <a:lnTo>
                    <a:pt x="177647" y="195935"/>
                  </a:lnTo>
                  <a:lnTo>
                    <a:pt x="186626" y="169037"/>
                  </a:lnTo>
                  <a:lnTo>
                    <a:pt x="190614" y="139750"/>
                  </a:lnTo>
                  <a:close/>
                </a:path>
                <a:path w="436245" h="269240">
                  <a:moveTo>
                    <a:pt x="274408" y="168554"/>
                  </a:moveTo>
                  <a:lnTo>
                    <a:pt x="272034" y="160959"/>
                  </a:lnTo>
                  <a:lnTo>
                    <a:pt x="269659" y="153377"/>
                  </a:lnTo>
                  <a:lnTo>
                    <a:pt x="263588" y="148513"/>
                  </a:lnTo>
                  <a:lnTo>
                    <a:pt x="253365" y="151726"/>
                  </a:lnTo>
                  <a:lnTo>
                    <a:pt x="251155" y="159169"/>
                  </a:lnTo>
                  <a:lnTo>
                    <a:pt x="255917" y="174345"/>
                  </a:lnTo>
                  <a:lnTo>
                    <a:pt x="261988" y="179197"/>
                  </a:lnTo>
                  <a:lnTo>
                    <a:pt x="272199" y="175996"/>
                  </a:lnTo>
                  <a:lnTo>
                    <a:pt x="274408" y="168554"/>
                  </a:lnTo>
                  <a:close/>
                </a:path>
                <a:path w="436245" h="269240">
                  <a:moveTo>
                    <a:pt x="306362" y="152641"/>
                  </a:moveTo>
                  <a:lnTo>
                    <a:pt x="304088" y="146469"/>
                  </a:lnTo>
                  <a:lnTo>
                    <a:pt x="301815" y="140309"/>
                  </a:lnTo>
                  <a:lnTo>
                    <a:pt x="296633" y="136537"/>
                  </a:lnTo>
                  <a:lnTo>
                    <a:pt x="288366" y="139585"/>
                  </a:lnTo>
                  <a:lnTo>
                    <a:pt x="286854" y="145808"/>
                  </a:lnTo>
                  <a:lnTo>
                    <a:pt x="291401" y="158140"/>
                  </a:lnTo>
                  <a:lnTo>
                    <a:pt x="296583" y="161912"/>
                  </a:lnTo>
                  <a:lnTo>
                    <a:pt x="304850" y="158864"/>
                  </a:lnTo>
                  <a:lnTo>
                    <a:pt x="306362" y="152641"/>
                  </a:lnTo>
                  <a:close/>
                </a:path>
                <a:path w="436245" h="269240">
                  <a:moveTo>
                    <a:pt x="344055" y="182257"/>
                  </a:moveTo>
                  <a:lnTo>
                    <a:pt x="340067" y="175336"/>
                  </a:lnTo>
                  <a:lnTo>
                    <a:pt x="339864" y="174993"/>
                  </a:lnTo>
                  <a:lnTo>
                    <a:pt x="339864" y="182206"/>
                  </a:lnTo>
                  <a:lnTo>
                    <a:pt x="339699" y="185699"/>
                  </a:lnTo>
                  <a:lnTo>
                    <a:pt x="335826" y="187934"/>
                  </a:lnTo>
                  <a:lnTo>
                    <a:pt x="332714" y="186334"/>
                  </a:lnTo>
                  <a:lnTo>
                    <a:pt x="329234" y="180314"/>
                  </a:lnTo>
                  <a:lnTo>
                    <a:pt x="329399" y="176809"/>
                  </a:lnTo>
                  <a:lnTo>
                    <a:pt x="331762" y="175450"/>
                  </a:lnTo>
                  <a:lnTo>
                    <a:pt x="332232" y="175336"/>
                  </a:lnTo>
                  <a:lnTo>
                    <a:pt x="334556" y="175336"/>
                  </a:lnTo>
                  <a:lnTo>
                    <a:pt x="336765" y="176834"/>
                  </a:lnTo>
                  <a:lnTo>
                    <a:pt x="339864" y="182206"/>
                  </a:lnTo>
                  <a:lnTo>
                    <a:pt x="339864" y="174993"/>
                  </a:lnTo>
                  <a:lnTo>
                    <a:pt x="338429" y="172516"/>
                  </a:lnTo>
                  <a:lnTo>
                    <a:pt x="333286" y="170408"/>
                  </a:lnTo>
                  <a:lnTo>
                    <a:pt x="325780" y="174739"/>
                  </a:lnTo>
                  <a:lnTo>
                    <a:pt x="325043" y="180251"/>
                  </a:lnTo>
                  <a:lnTo>
                    <a:pt x="329920" y="188696"/>
                  </a:lnTo>
                  <a:lnTo>
                    <a:pt x="333235" y="190792"/>
                  </a:lnTo>
                  <a:lnTo>
                    <a:pt x="337477" y="190792"/>
                  </a:lnTo>
                  <a:lnTo>
                    <a:pt x="338569" y="190512"/>
                  </a:lnTo>
                  <a:lnTo>
                    <a:pt x="343039" y="187934"/>
                  </a:lnTo>
                  <a:lnTo>
                    <a:pt x="343319" y="187769"/>
                  </a:lnTo>
                  <a:lnTo>
                    <a:pt x="344055" y="182257"/>
                  </a:lnTo>
                  <a:close/>
                </a:path>
                <a:path w="436245" h="269240">
                  <a:moveTo>
                    <a:pt x="382409" y="186740"/>
                  </a:moveTo>
                  <a:lnTo>
                    <a:pt x="382346" y="184556"/>
                  </a:lnTo>
                  <a:lnTo>
                    <a:pt x="379374" y="172935"/>
                  </a:lnTo>
                  <a:lnTo>
                    <a:pt x="373595" y="163728"/>
                  </a:lnTo>
                  <a:lnTo>
                    <a:pt x="373583" y="186740"/>
                  </a:lnTo>
                  <a:lnTo>
                    <a:pt x="373011" y="197650"/>
                  </a:lnTo>
                  <a:lnTo>
                    <a:pt x="347052" y="226999"/>
                  </a:lnTo>
                  <a:lnTo>
                    <a:pt x="308076" y="235381"/>
                  </a:lnTo>
                  <a:lnTo>
                    <a:pt x="288442" y="233146"/>
                  </a:lnTo>
                  <a:lnTo>
                    <a:pt x="249986" y="209651"/>
                  </a:lnTo>
                  <a:lnTo>
                    <a:pt x="228727" y="161417"/>
                  </a:lnTo>
                  <a:lnTo>
                    <a:pt x="228828" y="138353"/>
                  </a:lnTo>
                  <a:lnTo>
                    <a:pt x="248373" y="103263"/>
                  </a:lnTo>
                  <a:lnTo>
                    <a:pt x="252425" y="101130"/>
                  </a:lnTo>
                  <a:lnTo>
                    <a:pt x="257733" y="98323"/>
                  </a:lnTo>
                  <a:lnTo>
                    <a:pt x="262686" y="97167"/>
                  </a:lnTo>
                  <a:lnTo>
                    <a:pt x="267233" y="97167"/>
                  </a:lnTo>
                  <a:lnTo>
                    <a:pt x="279450" y="100037"/>
                  </a:lnTo>
                  <a:lnTo>
                    <a:pt x="289052" y="106705"/>
                  </a:lnTo>
                  <a:lnTo>
                    <a:pt x="295757" y="114198"/>
                  </a:lnTo>
                  <a:lnTo>
                    <a:pt x="299351" y="119570"/>
                  </a:lnTo>
                  <a:lnTo>
                    <a:pt x="305435" y="127889"/>
                  </a:lnTo>
                  <a:lnTo>
                    <a:pt x="313639" y="136067"/>
                  </a:lnTo>
                  <a:lnTo>
                    <a:pt x="323037" y="143319"/>
                  </a:lnTo>
                  <a:lnTo>
                    <a:pt x="332727" y="148856"/>
                  </a:lnTo>
                  <a:lnTo>
                    <a:pt x="335800" y="150253"/>
                  </a:lnTo>
                  <a:lnTo>
                    <a:pt x="343928" y="154051"/>
                  </a:lnTo>
                  <a:lnTo>
                    <a:pt x="373583" y="186740"/>
                  </a:lnTo>
                  <a:lnTo>
                    <a:pt x="373583" y="163728"/>
                  </a:lnTo>
                  <a:lnTo>
                    <a:pt x="339559" y="142062"/>
                  </a:lnTo>
                  <a:lnTo>
                    <a:pt x="336473" y="140652"/>
                  </a:lnTo>
                  <a:lnTo>
                    <a:pt x="327990" y="135801"/>
                  </a:lnTo>
                  <a:lnTo>
                    <a:pt x="319697" y="129400"/>
                  </a:lnTo>
                  <a:lnTo>
                    <a:pt x="312445" y="122224"/>
                  </a:lnTo>
                  <a:lnTo>
                    <a:pt x="307136" y="115023"/>
                  </a:lnTo>
                  <a:lnTo>
                    <a:pt x="302488" y="108153"/>
                  </a:lnTo>
                  <a:lnTo>
                    <a:pt x="294182" y="99212"/>
                  </a:lnTo>
                  <a:lnTo>
                    <a:pt x="282384" y="91452"/>
                  </a:lnTo>
                  <a:lnTo>
                    <a:pt x="267233" y="88150"/>
                  </a:lnTo>
                  <a:lnTo>
                    <a:pt x="260959" y="88150"/>
                  </a:lnTo>
                  <a:lnTo>
                    <a:pt x="225425" y="116941"/>
                  </a:lnTo>
                  <a:lnTo>
                    <a:pt x="219811" y="162623"/>
                  </a:lnTo>
                  <a:lnTo>
                    <a:pt x="224815" y="184556"/>
                  </a:lnTo>
                  <a:lnTo>
                    <a:pt x="254444" y="225971"/>
                  </a:lnTo>
                  <a:lnTo>
                    <a:pt x="308076" y="244398"/>
                  </a:lnTo>
                  <a:lnTo>
                    <a:pt x="330174" y="242011"/>
                  </a:lnTo>
                  <a:lnTo>
                    <a:pt x="350291" y="235419"/>
                  </a:lnTo>
                  <a:lnTo>
                    <a:pt x="366547" y="225463"/>
                  </a:lnTo>
                  <a:lnTo>
                    <a:pt x="377088" y="213017"/>
                  </a:lnTo>
                  <a:lnTo>
                    <a:pt x="382003" y="198755"/>
                  </a:lnTo>
                  <a:lnTo>
                    <a:pt x="382409" y="186740"/>
                  </a:lnTo>
                  <a:close/>
                </a:path>
                <a:path w="436245" h="269240">
                  <a:moveTo>
                    <a:pt x="426008" y="160947"/>
                  </a:moveTo>
                  <a:lnTo>
                    <a:pt x="415366" y="149466"/>
                  </a:lnTo>
                  <a:lnTo>
                    <a:pt x="389521" y="136804"/>
                  </a:lnTo>
                  <a:lnTo>
                    <a:pt x="409232" y="152196"/>
                  </a:lnTo>
                  <a:lnTo>
                    <a:pt x="417830" y="164579"/>
                  </a:lnTo>
                  <a:lnTo>
                    <a:pt x="417118" y="180492"/>
                  </a:lnTo>
                  <a:lnTo>
                    <a:pt x="408914" y="206451"/>
                  </a:lnTo>
                  <a:lnTo>
                    <a:pt x="423240" y="177761"/>
                  </a:lnTo>
                  <a:lnTo>
                    <a:pt x="426008" y="160947"/>
                  </a:lnTo>
                  <a:close/>
                </a:path>
                <a:path w="436245" h="269240">
                  <a:moveTo>
                    <a:pt x="435762" y="161328"/>
                  </a:moveTo>
                  <a:lnTo>
                    <a:pt x="432104" y="156311"/>
                  </a:lnTo>
                  <a:lnTo>
                    <a:pt x="422821" y="150723"/>
                  </a:lnTo>
                  <a:lnTo>
                    <a:pt x="428371" y="159715"/>
                  </a:lnTo>
                  <a:lnTo>
                    <a:pt x="430784" y="165874"/>
                  </a:lnTo>
                  <a:lnTo>
                    <a:pt x="430580" y="172021"/>
                  </a:lnTo>
                  <a:lnTo>
                    <a:pt x="428282" y="181000"/>
                  </a:lnTo>
                  <a:lnTo>
                    <a:pt x="434327" y="168605"/>
                  </a:lnTo>
                  <a:lnTo>
                    <a:pt x="435762" y="16132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46191" y="1962451"/>
            <a:ext cx="32651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2984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8" y="1710706"/>
            <a:ext cx="7339901" cy="195580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41300" indent="-228600" algn="l">
              <a:lnSpc>
                <a:spcPct val="10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주사위를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굴려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세계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여행을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떠나세요.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 algn="l">
              <a:lnSpc>
                <a:spcPct val="100000"/>
              </a:lnSpc>
              <a:spcBef>
                <a:spcPts val="915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도시를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구매하고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지어서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통행료를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받으세요.</a:t>
            </a:r>
            <a:endParaRPr sz="2400" dirty="0">
              <a:latin typeface="맑은 고딕"/>
              <a:cs typeface="맑은 고딕"/>
            </a:endParaRPr>
          </a:p>
          <a:p>
            <a:pPr marL="241300" marR="618490" indent="-228600" algn="l">
              <a:lnSpc>
                <a:spcPts val="38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마지막까지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혼자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살아남거나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독점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승리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 err="1">
                <a:solidFill>
                  <a:srgbClr val="323031"/>
                </a:solidFill>
                <a:latin typeface="맑은 고딕"/>
                <a:cs typeface="맑은 고딕"/>
              </a:rPr>
              <a:t>조건을</a:t>
            </a:r>
            <a:r>
              <a:rPr sz="2400" spc="-20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달성하면</a:t>
            </a:r>
            <a:r>
              <a:rPr sz="24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게임에서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5" dirty="0">
                <a:solidFill>
                  <a:srgbClr val="323031"/>
                </a:solidFill>
                <a:latin typeface="맑은 고딕"/>
                <a:cs typeface="맑은 고딕"/>
              </a:rPr>
              <a:t>승리합니다!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0" y="653355"/>
            <a:ext cx="4876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2~4명ㅣ만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8세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25" dirty="0">
                <a:solidFill>
                  <a:srgbClr val="323031"/>
                </a:solidFill>
                <a:latin typeface="맑은 고딕"/>
                <a:cs typeface="맑은 고딕"/>
              </a:rPr>
              <a:t>ㅣ40분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5194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9" y="1254725"/>
            <a:ext cx="7416101" cy="313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8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&lt;모두의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마블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>
                <a:solidFill>
                  <a:srgbClr val="323031"/>
                </a:solidFill>
                <a:latin typeface="맑은 고딕"/>
                <a:cs typeface="맑은 고딕"/>
              </a:rPr>
              <a:t>메가디럭스&gt;</a:t>
            </a:r>
            <a:r>
              <a:rPr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>는</a:t>
            </a:r>
            <a:r>
              <a:rPr lang="en-US"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3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75" dirty="0" smtClean="0">
                <a:solidFill>
                  <a:srgbClr val="323031"/>
                </a:solidFill>
                <a:latin typeface="맑은 고딕"/>
                <a:cs typeface="맑은 고딕"/>
              </a:rPr>
              <a:t>2~4</a:t>
            </a: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명이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함께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90" dirty="0">
                <a:solidFill>
                  <a:srgbClr val="323031"/>
                </a:solidFill>
                <a:latin typeface="맑은 고딕"/>
                <a:cs typeface="맑은 고딕"/>
              </a:rPr>
              <a:t>즐기는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세계여행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75" dirty="0">
                <a:solidFill>
                  <a:srgbClr val="323031"/>
                </a:solidFill>
                <a:latin typeface="맑은 고딕"/>
                <a:cs typeface="맑은 고딕"/>
              </a:rPr>
              <a:t>보드게임입니다.</a:t>
            </a:r>
            <a:endParaRPr sz="2400" dirty="0">
              <a:latin typeface="맑은 고딕"/>
              <a:cs typeface="맑은 고딕"/>
            </a:endParaRPr>
          </a:p>
          <a:p>
            <a:pPr marL="241300" marR="318135" indent="-228600">
              <a:lnSpc>
                <a:spcPct val="1319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세계를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여행하며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도시를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구입하고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세워서</a:t>
            </a:r>
            <a:r>
              <a:rPr lang="en-US"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4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0" dirty="0">
                <a:solidFill>
                  <a:srgbClr val="323031"/>
                </a:solidFill>
                <a:latin typeface="맑은 고딕"/>
                <a:cs typeface="맑은 고딕"/>
              </a:rPr>
              <a:t>사람들로부터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통행료를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받으세요.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775"/>
              </a:spcBef>
              <a:buChar char="•"/>
              <a:tabLst>
                <a:tab pos="2413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파산하지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않고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마지막까지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0" dirty="0">
                <a:solidFill>
                  <a:srgbClr val="323031"/>
                </a:solidFill>
                <a:latin typeface="맑은 고딕"/>
                <a:cs typeface="맑은 고딕"/>
              </a:rPr>
              <a:t>살아남거나,</a:t>
            </a:r>
            <a:endParaRPr sz="2400" dirty="0">
              <a:latin typeface="맑은 고딕"/>
              <a:cs typeface="맑은 고딕"/>
            </a:endParaRPr>
          </a:p>
          <a:p>
            <a:pPr marL="241300">
              <a:lnSpc>
                <a:spcPct val="100000"/>
              </a:lnSpc>
              <a:spcBef>
                <a:spcPts val="920"/>
              </a:spcBef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독점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승리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조건을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달성하면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게임에서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0" dirty="0">
                <a:solidFill>
                  <a:srgbClr val="323031"/>
                </a:solidFill>
                <a:latin typeface="맑은 고딕"/>
                <a:cs typeface="맑은 고딕"/>
              </a:rPr>
              <a:t>승리합니다.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44642" y="1482090"/>
            <a:ext cx="3746958" cy="261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8120">
              <a:lnSpc>
                <a:spcPct val="118100"/>
              </a:lnSpc>
              <a:spcBef>
                <a:spcPts val="100"/>
              </a:spcBef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주사위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패드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>
                <a:solidFill>
                  <a:srgbClr val="323031"/>
                </a:solidFill>
                <a:latin typeface="맑은 고딕"/>
                <a:cs typeface="맑은 고딕"/>
              </a:rPr>
              <a:t>1장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주사위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2개</a:t>
            </a:r>
            <a:endParaRPr sz="2400" dirty="0">
              <a:latin typeface="맑은 고딕"/>
              <a:cs typeface="맑은 고딕"/>
            </a:endParaRPr>
          </a:p>
          <a:p>
            <a:pPr marL="12700" marR="1097915">
              <a:lnSpc>
                <a:spcPct val="118100"/>
              </a:lnSpc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입체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캐릭터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>
                <a:solidFill>
                  <a:srgbClr val="323031"/>
                </a:solidFill>
                <a:latin typeface="맑은 고딕"/>
                <a:cs typeface="맑은 고딕"/>
              </a:rPr>
              <a:t>4개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포춘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27장</a:t>
            </a:r>
            <a:endParaRPr sz="2400" dirty="0">
              <a:latin typeface="맑은 고딕"/>
              <a:cs typeface="맑은 고딕"/>
            </a:endParaRPr>
          </a:p>
          <a:p>
            <a:pPr marL="12700" marR="6985">
              <a:lnSpc>
                <a:spcPct val="118100"/>
              </a:lnSpc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도시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5" dirty="0">
                <a:solidFill>
                  <a:srgbClr val="323031"/>
                </a:solidFill>
                <a:latin typeface="맑은 고딕"/>
                <a:cs typeface="맑은 고딕"/>
              </a:rPr>
              <a:t>건물(빌라/빌딩/호텔)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포춘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카드/축제/올림픽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>
                <a:solidFill>
                  <a:srgbClr val="323031"/>
                </a:solidFill>
                <a:latin typeface="맑은 고딕"/>
                <a:cs typeface="맑은 고딕"/>
              </a:rPr>
              <a:t>마크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3591" y="247252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3591" y="3739019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3591" y="205883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3591" y="3327831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3604" y="1607032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3604" y="2904832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878" y="1709652"/>
            <a:ext cx="3086304" cy="21034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290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7998" y="247252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7998" y="379412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7998" y="205883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7998" y="333692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7998" y="1607032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7998" y="2904832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976" y="1709652"/>
            <a:ext cx="3130658" cy="21034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457643" y="1437427"/>
            <a:ext cx="3457757" cy="2661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l">
              <a:lnSpc>
                <a:spcPct val="118100"/>
              </a:lnSpc>
              <a:spcBef>
                <a:spcPts val="100"/>
              </a:spcBef>
            </a:pPr>
            <a:r>
              <a:rPr sz="2400" spc="-130" dirty="0">
                <a:solidFill>
                  <a:srgbClr val="323031"/>
                </a:solidFill>
                <a:latin typeface="맑은 고딕"/>
                <a:cs typeface="맑은 고딕"/>
              </a:rPr>
              <a:t>3D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블록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게임판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0" dirty="0">
                <a:solidFill>
                  <a:srgbClr val="323031"/>
                </a:solidFill>
                <a:latin typeface="맑은 고딕"/>
                <a:cs typeface="맑은 고딕"/>
              </a:rPr>
              <a:t>1세트 </a:t>
            </a:r>
            <a:endParaRPr lang="en-US" sz="2400" spc="-19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 algn="l">
              <a:lnSpc>
                <a:spcPct val="118100"/>
              </a:lnSpc>
              <a:spcBef>
                <a:spcPts val="100"/>
              </a:spcBef>
            </a:pPr>
            <a:r>
              <a:rPr sz="2400" spc="-19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마블</a:t>
            </a:r>
            <a:r>
              <a:rPr sz="2400" spc="-190" dirty="0">
                <a:solidFill>
                  <a:srgbClr val="323031"/>
                </a:solidFill>
                <a:latin typeface="맑은 고딕"/>
                <a:cs typeface="맑은 고딕"/>
              </a:rPr>
              <a:t>(게임용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 err="1">
                <a:solidFill>
                  <a:srgbClr val="323031"/>
                </a:solidFill>
                <a:latin typeface="맑은 고딕"/>
                <a:cs typeface="맑은 고딕"/>
              </a:rPr>
              <a:t>화폐</a:t>
            </a:r>
            <a:r>
              <a:rPr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)</a:t>
            </a:r>
            <a:endParaRPr lang="en-US" sz="2400" spc="-2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 algn="l">
              <a:lnSpc>
                <a:spcPct val="118100"/>
              </a:lnSpc>
              <a:spcBef>
                <a:spcPts val="100"/>
              </a:spcBef>
            </a:pP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도시증서</a:t>
            </a:r>
            <a:r>
              <a:rPr sz="24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23</a:t>
            </a:r>
            <a:r>
              <a:rPr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endParaRPr lang="en-US" sz="2400" spc="-2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 algn="l">
              <a:lnSpc>
                <a:spcPct val="118100"/>
              </a:lnSpc>
              <a:spcBef>
                <a:spcPts val="100"/>
              </a:spcBef>
            </a:pP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랜드마크</a:t>
            </a:r>
            <a:r>
              <a:rPr sz="24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323031"/>
                </a:solidFill>
                <a:latin typeface="맑은 고딕"/>
                <a:cs typeface="맑은 고딕"/>
              </a:rPr>
              <a:t>판</a:t>
            </a:r>
            <a:endParaRPr sz="2400" dirty="0">
              <a:latin typeface="맑은 고딕"/>
              <a:cs typeface="맑은 고딕"/>
            </a:endParaRPr>
          </a:p>
          <a:p>
            <a:pPr marL="12700" marR="71120" algn="l">
              <a:lnSpc>
                <a:spcPct val="100000"/>
              </a:lnSpc>
              <a:spcBef>
                <a:spcPts val="520"/>
              </a:spcBef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보너스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코인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sz="2400" spc="-20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1120" algn="l">
              <a:lnSpc>
                <a:spcPct val="100000"/>
              </a:lnSpc>
              <a:spcBef>
                <a:spcPts val="520"/>
              </a:spcBef>
            </a:pPr>
            <a:r>
              <a:rPr sz="24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규칙서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660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298" y="2591059"/>
            <a:ext cx="2767901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35" dirty="0">
                <a:solidFill>
                  <a:srgbClr val="323031"/>
                </a:solidFill>
                <a:latin typeface="맑은 고딕"/>
                <a:cs typeface="맑은 고딕"/>
              </a:rPr>
              <a:t>준비!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시작!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5706" y="80911"/>
            <a:ext cx="5158293" cy="50627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5727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8" y="1502937"/>
            <a:ext cx="7375901" cy="250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indent="-3092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21945" algn="l"/>
              </a:tabLst>
            </a:pP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게임판을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20" dirty="0">
                <a:solidFill>
                  <a:srgbClr val="323031"/>
                </a:solidFill>
                <a:latin typeface="맑은 고딕"/>
                <a:cs typeface="맑은 고딕"/>
              </a:rPr>
              <a:t>조립합니다.</a:t>
            </a:r>
            <a:endParaRPr sz="2200" dirty="0">
              <a:latin typeface="맑은 고딕"/>
              <a:cs typeface="맑은 고딕"/>
            </a:endParaRPr>
          </a:p>
          <a:p>
            <a:pPr marL="321945" indent="-309245">
              <a:lnSpc>
                <a:spcPct val="100000"/>
              </a:lnSpc>
              <a:spcBef>
                <a:spcPts val="1725"/>
              </a:spcBef>
              <a:buAutoNum type="arabicPeriod"/>
              <a:tabLst>
                <a:tab pos="321945" algn="l"/>
              </a:tabLst>
            </a:pP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각자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0" dirty="0">
                <a:solidFill>
                  <a:srgbClr val="323031"/>
                </a:solidFill>
                <a:latin typeface="맑은 고딕"/>
                <a:cs typeface="맑은 고딕"/>
              </a:rPr>
              <a:t>200만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마블과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색깔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건물을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0" dirty="0">
                <a:solidFill>
                  <a:srgbClr val="323031"/>
                </a:solidFill>
                <a:latin typeface="맑은 고딕"/>
                <a:cs typeface="맑은 고딕"/>
              </a:rPr>
              <a:t>가져옵니다.</a:t>
            </a:r>
            <a:endParaRPr sz="2200" dirty="0">
              <a:latin typeface="맑은 고딕"/>
              <a:cs typeface="맑은 고딕"/>
            </a:endParaRPr>
          </a:p>
          <a:p>
            <a:pPr marL="321310" marR="339090" indent="-309245">
              <a:lnSpc>
                <a:spcPct val="143900"/>
              </a:lnSpc>
              <a:spcBef>
                <a:spcPts val="570"/>
              </a:spcBef>
              <a:buAutoNum type="arabicPeriod"/>
              <a:tabLst>
                <a:tab pos="322580" algn="l"/>
              </a:tabLst>
            </a:pP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도시증서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섞은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다음,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3장을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무작위로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뽑습니다. 	이렇게</a:t>
            </a:r>
            <a:r>
              <a:rPr sz="22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뽑힌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55" dirty="0">
                <a:solidFill>
                  <a:srgbClr val="323031"/>
                </a:solidFill>
                <a:latin typeface="맑은 고딕"/>
                <a:cs typeface="맑은 고딕"/>
              </a:rPr>
              <a:t>도시에는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축제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마크를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20" dirty="0">
                <a:solidFill>
                  <a:srgbClr val="323031"/>
                </a:solidFill>
                <a:latin typeface="맑은 고딕"/>
                <a:cs typeface="맑은 고딕"/>
              </a:rPr>
              <a:t>설치합니다.</a:t>
            </a:r>
            <a:endParaRPr sz="2200" dirty="0">
              <a:latin typeface="맑은 고딕"/>
              <a:cs typeface="맑은 고딕"/>
            </a:endParaRPr>
          </a:p>
          <a:p>
            <a:pPr marL="321945" indent="-309245">
              <a:lnSpc>
                <a:spcPct val="100000"/>
              </a:lnSpc>
              <a:spcBef>
                <a:spcPts val="1725"/>
              </a:spcBef>
              <a:buAutoNum type="arabicPeriod"/>
              <a:tabLst>
                <a:tab pos="321945" algn="l"/>
              </a:tabLst>
            </a:pP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뽑힌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60" dirty="0">
                <a:solidFill>
                  <a:srgbClr val="323031"/>
                </a:solidFill>
                <a:latin typeface="맑은 고딕"/>
                <a:cs typeface="맑은 고딕"/>
              </a:rPr>
              <a:t>도시증서는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60" dirty="0">
                <a:solidFill>
                  <a:srgbClr val="323031"/>
                </a:solidFill>
                <a:latin typeface="맑은 고딕"/>
                <a:cs typeface="맑은 고딕"/>
              </a:rPr>
              <a:t>도시증서와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함께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되돌려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45" dirty="0">
                <a:solidFill>
                  <a:srgbClr val="323031"/>
                </a:solidFill>
                <a:latin typeface="맑은 고딕"/>
                <a:cs typeface="맑은 고딕"/>
              </a:rPr>
              <a:t>놓습니다.</a:t>
            </a:r>
            <a:endParaRPr sz="22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1095</Words>
  <Application>Microsoft Office PowerPoint</Application>
  <PresentationFormat>사용자 지정</PresentationFormat>
  <Paragraphs>177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7" baseType="lpstr">
      <vt:lpstr>맑은 고딕</vt:lpstr>
      <vt:lpstr>맑은 고딕 Semilight</vt:lpstr>
      <vt:lpstr>Office Theme</vt:lpstr>
      <vt:lpstr>모두의 마블 메가디럭스</vt:lpstr>
      <vt:lpstr>목차</vt:lpstr>
      <vt:lpstr>게임 소개</vt:lpstr>
      <vt:lpstr>게임 소개</vt:lpstr>
      <vt:lpstr>게임 소개</vt:lpstr>
      <vt:lpstr>구성물</vt:lpstr>
      <vt:lpstr>구성물</vt:lpstr>
      <vt:lpstr>게임 준비</vt:lpstr>
      <vt:lpstr>게임 준비</vt:lpstr>
      <vt:lpstr>게임 준비</vt:lpstr>
      <vt:lpstr>게임 목표</vt:lpstr>
      <vt:lpstr>게임 목표</vt:lpstr>
      <vt:lpstr>게임 목표</vt:lpstr>
      <vt:lpstr>게임 진행</vt:lpstr>
      <vt:lpstr>게임 방법</vt:lpstr>
      <vt:lpstr>1. 주사위 던지기</vt:lpstr>
      <vt:lpstr>2. 도시 구매하기</vt:lpstr>
      <vt:lpstr>2. 도시 구매하기</vt:lpstr>
      <vt:lpstr>3. 일반 도시 건설 방법</vt:lpstr>
      <vt:lpstr>3. 일반 도시 건설 방법</vt:lpstr>
      <vt:lpstr>4. 관광지 도시 건설 방법</vt:lpstr>
      <vt:lpstr>4. 관광지 도시 건설 방법</vt:lpstr>
      <vt:lpstr>5. 통행료 지불</vt:lpstr>
      <vt:lpstr>6. 매각</vt:lpstr>
      <vt:lpstr>PowerPoint 프레젠테이션</vt:lpstr>
      <vt:lpstr>7. 특수 지역</vt:lpstr>
      <vt:lpstr>7. 특수 지역</vt:lpstr>
      <vt:lpstr>7. 특수 지역</vt:lpstr>
      <vt:lpstr>7. 특수 지역</vt:lpstr>
      <vt:lpstr>게임 종료</vt:lpstr>
      <vt:lpstr>게임 종료</vt:lpstr>
      <vt:lpstr>게임 요약</vt:lpstr>
      <vt:lpstr>게임 요약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모두의 마블 메가디럭스</dc:title>
  <cp:lastModifiedBy>KBG_191202_GB</cp:lastModifiedBy>
  <cp:revision>2</cp:revision>
  <dcterms:created xsi:type="dcterms:W3CDTF">2024-03-14T07:08:03Z</dcterms:created>
  <dcterms:modified xsi:type="dcterms:W3CDTF">2024-03-14T07:20:47Z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2024-03-14T00:00:00Z</vt:filetime>
  </property>
  <property fmtid="{D5CDD505-2E9C-101B-9397-08002B2CF9AE}" pid="5" name="Producer">
    <vt:lpwstr>Adobe PDF Library 17.0</vt:lpwstr>
  </property>
</Properties>
</file>