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62" r:id="rId2"/>
  </p:sldMasterIdLst>
  <p:sldIdLst>
    <p:sldId id="330" r:id="rId3"/>
    <p:sldId id="324" r:id="rId4"/>
    <p:sldId id="277" r:id="rId5"/>
    <p:sldId id="281" r:id="rId6"/>
    <p:sldId id="321" r:id="rId7"/>
    <p:sldId id="315" r:id="rId8"/>
    <p:sldId id="325" r:id="rId9"/>
    <p:sldId id="327" r:id="rId10"/>
    <p:sldId id="309" r:id="rId11"/>
    <p:sldId id="328" r:id="rId12"/>
    <p:sldId id="265" r:id="rId13"/>
    <p:sldId id="266" r:id="rId14"/>
    <p:sldId id="314" r:id="rId15"/>
  </p:sldIdLst>
  <p:sldSz cx="12192000" cy="6858000"/>
  <p:notesSz cx="6858000" cy="9144000"/>
  <p:embeddedFontLst>
    <p:embeddedFont>
      <p:font typeface="12롯데마트드림Bold" panose="02020603020101020101" pitchFamily="18" charset="-127"/>
      <p:regular r:id="rId16"/>
    </p:embeddedFont>
    <p:embeddedFont>
      <p:font typeface="12롯데마트드림Medium" panose="02020603020101020101" pitchFamily="18" charset="-127"/>
      <p:regular r:id="rId17"/>
    </p:embeddedFont>
    <p:embeddedFont>
      <p:font typeface="나눔스퀘어 네오 ExtraBold" panose="00000900000000000000" pitchFamily="2" charset="-127"/>
      <p:bold r:id="rId18"/>
    </p:embeddedFont>
    <p:embeddedFont>
      <p:font typeface="나눔스퀘어 네오 Heavy" panose="00000A00000000000000" pitchFamily="2" charset="-127"/>
      <p:bold r:id="rId19"/>
    </p:embeddedFont>
    <p:embeddedFont>
      <p:font typeface="나눔스퀘어 네오 Regular" panose="00000500000000000000" pitchFamily="2" charset="-127"/>
      <p:regular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19"/>
    <a:srgbClr val="FFB404"/>
    <a:srgbClr val="E69F00"/>
    <a:srgbClr val="FFB304"/>
    <a:srgbClr val="FFEC2D"/>
    <a:srgbClr val="FFE909"/>
    <a:srgbClr val="941016"/>
    <a:srgbClr val="FFD708"/>
    <a:srgbClr val="FFFFCC"/>
    <a:srgbClr val="FFB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238772-0A28-4B94-945F-46791CA44741}" v="1079" dt="2023-11-23T03:53:39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1" autoAdjust="0"/>
    <p:restoredTop sz="94667" autoAdjust="0"/>
  </p:normalViewPr>
  <p:slideViewPr>
    <p:cSldViewPr snapToGrid="0" showGuides="1">
      <p:cViewPr varScale="1">
        <p:scale>
          <a:sx n="78" d="100"/>
          <a:sy n="78" d="100"/>
        </p:scale>
        <p:origin x="84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30:16.4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033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종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54E040-5531-A8FC-CCCD-0299DCE3D650}"/>
              </a:ext>
            </a:extLst>
          </p:cNvPr>
          <p:cNvSpPr txBox="1"/>
          <p:nvPr userDrawn="1"/>
        </p:nvSpPr>
        <p:spPr>
          <a:xfrm>
            <a:off x="972993" y="715325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종료</a:t>
            </a:r>
          </a:p>
        </p:txBody>
      </p:sp>
    </p:spTree>
    <p:extLst>
      <p:ext uri="{BB962C8B-B14F-4D97-AF65-F5344CB8AC3E}">
        <p14:creationId xmlns:p14="http://schemas.microsoft.com/office/powerpoint/2010/main" val="359785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변형 규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2A9249-4B50-974B-9297-877504B8A89E}"/>
              </a:ext>
            </a:extLst>
          </p:cNvPr>
          <p:cNvSpPr txBox="1"/>
          <p:nvPr userDrawn="1"/>
        </p:nvSpPr>
        <p:spPr>
          <a:xfrm>
            <a:off x="1091376" y="7174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포켓몬 도감 시트</a:t>
            </a:r>
          </a:p>
        </p:txBody>
      </p:sp>
    </p:spTree>
    <p:extLst>
      <p:ext uri="{BB962C8B-B14F-4D97-AF65-F5344CB8AC3E}">
        <p14:creationId xmlns:p14="http://schemas.microsoft.com/office/powerpoint/2010/main" val="83801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요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FE6AD2-212E-ACCB-B25F-129FCF7D6453}"/>
              </a:ext>
            </a:extLst>
          </p:cNvPr>
          <p:cNvSpPr txBox="1"/>
          <p:nvPr userDrawn="1"/>
        </p:nvSpPr>
        <p:spPr>
          <a:xfrm>
            <a:off x="1005651" y="726988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요약</a:t>
            </a:r>
          </a:p>
        </p:txBody>
      </p:sp>
    </p:spTree>
    <p:extLst>
      <p:ext uri="{BB962C8B-B14F-4D97-AF65-F5344CB8AC3E}">
        <p14:creationId xmlns:p14="http://schemas.microsoft.com/office/powerpoint/2010/main" val="36557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추천 게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A37879-F170-9167-D1CB-23C3361CB9A0}"/>
              </a:ext>
            </a:extLst>
          </p:cNvPr>
          <p:cNvSpPr txBox="1"/>
          <p:nvPr userDrawn="1"/>
        </p:nvSpPr>
        <p:spPr>
          <a:xfrm>
            <a:off x="977076" y="7174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4544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898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0584F-EA1E-1808-7228-8BC53CABB089}"/>
              </a:ext>
            </a:extLst>
          </p:cNvPr>
          <p:cNvSpPr txBox="1"/>
          <p:nvPr/>
        </p:nvSpPr>
        <p:spPr>
          <a:xfrm>
            <a:off x="321050" y="5298455"/>
            <a:ext cx="3483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spc="0" baseline="0" dirty="0">
                <a:ln w="3175">
                  <a:solidFill>
                    <a:schemeClr val="tx1"/>
                  </a:solidFill>
                </a:ln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감사합니다</a:t>
            </a:r>
            <a:r>
              <a:rPr lang="en-US" altLang="ko-KR" sz="5000" spc="0" baseline="0" dirty="0">
                <a:ln w="3175">
                  <a:solidFill>
                    <a:schemeClr val="tx1"/>
                  </a:solidFill>
                </a:ln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.</a:t>
            </a:r>
            <a:endParaRPr lang="ko-KR" altLang="en-US" sz="5000" spc="0" baseline="0" dirty="0">
              <a:ln w="3175">
                <a:solidFill>
                  <a:schemeClr val="tx1"/>
                </a:solidFill>
              </a:ln>
              <a:solidFill>
                <a:srgbClr val="941016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184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95CC0A-778A-4114-C937-A6C4E3B3BADA}"/>
              </a:ext>
            </a:extLst>
          </p:cNvPr>
          <p:cNvSpPr txBox="1"/>
          <p:nvPr userDrawn="1"/>
        </p:nvSpPr>
        <p:spPr>
          <a:xfrm>
            <a:off x="980575" y="725239"/>
            <a:ext cx="24136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소개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0FAD29E-1B7F-7284-C2B0-0D87E1B860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381541" cy="11620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54A3EF7-2907-01ED-1BC7-B1F7825F2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459" y="0"/>
            <a:ext cx="8381541" cy="1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76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pos="438" userDrawn="1">
          <p15:clr>
            <a:srgbClr val="547EBF"/>
          </p15:clr>
        </p15:guide>
        <p15:guide id="4" pos="4294" userDrawn="1">
          <p15:clr>
            <a:srgbClr val="547EBF"/>
          </p15:clr>
        </p15:guide>
        <p15:guide id="5" pos="5881" userDrawn="1">
          <p15:clr>
            <a:srgbClr val="5ACBF0"/>
          </p15:clr>
        </p15:guide>
        <p15:guide id="6" orient="horz" pos="3974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1162" userDrawn="1">
          <p15:clr>
            <a:srgbClr val="9FCC3B"/>
          </p15:clr>
        </p15:guide>
        <p15:guide id="9" orient="horz" pos="3612" userDrawn="1">
          <p15:clr>
            <a:srgbClr val="9FCC3B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B1C0DB-9FF2-33C7-F0AC-0E8608A1B732}"/>
              </a:ext>
            </a:extLst>
          </p:cNvPr>
          <p:cNvSpPr txBox="1"/>
          <p:nvPr userDrawn="1"/>
        </p:nvSpPr>
        <p:spPr>
          <a:xfrm>
            <a:off x="924592" y="706577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배경</a:t>
            </a:r>
          </a:p>
        </p:txBody>
      </p:sp>
    </p:spTree>
    <p:extLst>
      <p:ext uri="{BB962C8B-B14F-4D97-AF65-F5344CB8AC3E}">
        <p14:creationId xmlns:p14="http://schemas.microsoft.com/office/powerpoint/2010/main" val="281433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구성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E40E4C-73F0-E73F-ABB1-2047C74CD731}"/>
              </a:ext>
            </a:extLst>
          </p:cNvPr>
          <p:cNvSpPr txBox="1"/>
          <p:nvPr userDrawn="1"/>
        </p:nvSpPr>
        <p:spPr>
          <a:xfrm>
            <a:off x="943253" y="725239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구성물</a:t>
            </a:r>
          </a:p>
        </p:txBody>
      </p:sp>
    </p:spTree>
    <p:extLst>
      <p:ext uri="{BB962C8B-B14F-4D97-AF65-F5344CB8AC3E}">
        <p14:creationId xmlns:p14="http://schemas.microsoft.com/office/powerpoint/2010/main" val="351894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준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92C39C-CD02-BDCA-89B8-521DC635C88B}"/>
              </a:ext>
            </a:extLst>
          </p:cNvPr>
          <p:cNvSpPr txBox="1"/>
          <p:nvPr userDrawn="1"/>
        </p:nvSpPr>
        <p:spPr>
          <a:xfrm>
            <a:off x="980575" y="706577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준비</a:t>
            </a:r>
          </a:p>
        </p:txBody>
      </p:sp>
    </p:spTree>
    <p:extLst>
      <p:ext uri="{BB962C8B-B14F-4D97-AF65-F5344CB8AC3E}">
        <p14:creationId xmlns:p14="http://schemas.microsoft.com/office/powerpoint/2010/main" val="913644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목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698917-7199-437E-872A-554CE35CCDA5}"/>
              </a:ext>
            </a:extLst>
          </p:cNvPr>
          <p:cNvSpPr txBox="1"/>
          <p:nvPr userDrawn="1"/>
        </p:nvSpPr>
        <p:spPr>
          <a:xfrm>
            <a:off x="961914" y="725239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목표</a:t>
            </a:r>
          </a:p>
        </p:txBody>
      </p:sp>
    </p:spTree>
    <p:extLst>
      <p:ext uri="{BB962C8B-B14F-4D97-AF65-F5344CB8AC3E}">
        <p14:creationId xmlns:p14="http://schemas.microsoft.com/office/powerpoint/2010/main" val="228640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진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0FAC06-09FB-7DE9-3F69-CAF9A6A11554}"/>
              </a:ext>
            </a:extLst>
          </p:cNvPr>
          <p:cNvSpPr txBox="1"/>
          <p:nvPr userDrawn="1"/>
        </p:nvSpPr>
        <p:spPr>
          <a:xfrm>
            <a:off x="980575" y="715908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진행</a:t>
            </a:r>
          </a:p>
        </p:txBody>
      </p:sp>
    </p:spTree>
    <p:extLst>
      <p:ext uri="{BB962C8B-B14F-4D97-AF65-F5344CB8AC3E}">
        <p14:creationId xmlns:p14="http://schemas.microsoft.com/office/powerpoint/2010/main" val="125639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방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F4C239-0C1E-8145-526D-A589CD104F3A}"/>
              </a:ext>
            </a:extLst>
          </p:cNvPr>
          <p:cNvSpPr txBox="1"/>
          <p:nvPr userDrawn="1"/>
        </p:nvSpPr>
        <p:spPr>
          <a:xfrm>
            <a:off x="896600" y="725238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방법</a:t>
            </a:r>
          </a:p>
        </p:txBody>
      </p:sp>
    </p:spTree>
    <p:extLst>
      <p:ext uri="{BB962C8B-B14F-4D97-AF65-F5344CB8AC3E}">
        <p14:creationId xmlns:p14="http://schemas.microsoft.com/office/powerpoint/2010/main" val="35731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6" Type="http://schemas.microsoft.com/office/2007/relationships/hdphoto" Target="../media/hdphoto1.wdp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89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6E89158C-E0AA-CF2D-DBC9-5FE605EC7CA5}"/>
              </a:ext>
            </a:extLst>
          </p:cNvPr>
          <p:cNvSpPr/>
          <p:nvPr userDrawn="1"/>
        </p:nvSpPr>
        <p:spPr>
          <a:xfrm>
            <a:off x="0" y="0"/>
            <a:ext cx="12192000" cy="1180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28CA6FD-19FC-0819-8F02-602C2E9E6075}"/>
              </a:ext>
            </a:extLst>
          </p:cNvPr>
          <p:cNvGrpSpPr/>
          <p:nvPr userDrawn="1"/>
        </p:nvGrpSpPr>
        <p:grpSpPr>
          <a:xfrm>
            <a:off x="10391775" y="6377301"/>
            <a:ext cx="1470684" cy="310273"/>
            <a:chOff x="4304622" y="3575487"/>
            <a:chExt cx="4859448" cy="102520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230FA38-2E2D-C315-A2E8-8468E9F4DD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2" y="3575487"/>
              <a:ext cx="638853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70F830A-9C95-4983-D109-D3D3419ECB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3D16CC76-849E-D511-846C-600B73521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58" y="6278598"/>
            <a:ext cx="525936" cy="51272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3EE736A-8CF0-A249-4DEA-9D483C25D77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6371788"/>
            <a:ext cx="814555" cy="35286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5912B24-5DCE-131E-D495-B28520AB1B9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8381541" cy="11620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9109DFD-D802-2D13-7C12-64DCFC4E10D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810459" y="0"/>
            <a:ext cx="8381541" cy="11620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77C1064-874C-D946-DC51-1164F69CB9D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16" y="727515"/>
            <a:ext cx="720760" cy="63224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8CFC04A-BB4F-9069-CC41-81FDA1E1B90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11099"/>
            <a:ext cx="3296079" cy="369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06AA6-8724-1D83-13F3-5B73424AA9FF}"/>
              </a:ext>
            </a:extLst>
          </p:cNvPr>
          <p:cNvSpPr txBox="1"/>
          <p:nvPr userDrawn="1"/>
        </p:nvSpPr>
        <p:spPr>
          <a:xfrm>
            <a:off x="186058" y="370910"/>
            <a:ext cx="24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spc="0" baseline="0" dirty="0" err="1"/>
              <a:t>뭘까요</a:t>
            </a:r>
            <a:r>
              <a:rPr lang="en-US" altLang="ko-KR" sz="1800" spc="0" baseline="0" dirty="0"/>
              <a:t>?</a:t>
            </a:r>
            <a:r>
              <a:rPr lang="ko-KR" altLang="en-US" sz="1800" spc="0" baseline="0" dirty="0"/>
              <a:t> 포켓몬</a:t>
            </a:r>
            <a:endParaRPr lang="en-US" altLang="ko-KR" sz="1800" spc="0" baseline="0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EC1DD9FA-619F-D587-D69E-800BD0B3910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194179" y="-17323"/>
            <a:ext cx="3296079" cy="3693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2E13FEA-881F-59CA-48D2-93DE5097DEC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6444182" y="-13083"/>
            <a:ext cx="3296079" cy="36933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9483EF7-84C4-32B0-539F-270DE8BA21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895921" y="-17323"/>
            <a:ext cx="3296079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10" Type="http://schemas.microsoft.com/office/2007/relationships/hdphoto" Target="../media/hdphoto8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E895662-57EF-2263-A44C-9B5930B4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6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CD4A19-8B7C-A978-FD75-F9A08D1CDBEA}"/>
              </a:ext>
            </a:extLst>
          </p:cNvPr>
          <p:cNvSpPr txBox="1"/>
          <p:nvPr/>
        </p:nvSpPr>
        <p:spPr>
          <a:xfrm>
            <a:off x="1161370" y="737044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챌린지 모드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3E1E73A-B69A-E468-63F1-5C82036C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73" y="1501108"/>
            <a:ext cx="4999153" cy="73158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E1D80F6-9AA8-9785-2C00-182B942C5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73" y="2930403"/>
            <a:ext cx="4145639" cy="80779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CFC5D16-929A-B2F5-0AA0-883DC2DAF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73" y="4503387"/>
            <a:ext cx="4778154" cy="746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EA3B6D-52C0-9CB2-2C24-497B3E7BD322}"/>
              </a:ext>
            </a:extLst>
          </p:cNvPr>
          <p:cNvSpPr txBox="1"/>
          <p:nvPr/>
        </p:nvSpPr>
        <p:spPr>
          <a:xfrm>
            <a:off x="1174214" y="2165209"/>
            <a:ext cx="7761593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새끼손가락으로만 정답 면을 만지며 추측</a:t>
            </a:r>
            <a:endParaRPr lang="en-US" altLang="ko-KR" sz="2400" spc="-100" dirty="0"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B9C98-6D33-244B-9C32-3224F6EE9B5E}"/>
              </a:ext>
            </a:extLst>
          </p:cNvPr>
          <p:cNvSpPr txBox="1"/>
          <p:nvPr/>
        </p:nvSpPr>
        <p:spPr>
          <a:xfrm>
            <a:off x="1161370" y="3530141"/>
            <a:ext cx="9868580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손가락 하나로 정답 면을 딱 한번만 위에서 아래로 훑어 촉감을 확인하고 추측</a:t>
            </a:r>
            <a:endParaRPr lang="en-US" altLang="ko-KR" sz="2400" spc="-1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C42DB-02A9-B18C-8D67-A0A93CE55CEB}"/>
              </a:ext>
            </a:extLst>
          </p:cNvPr>
          <p:cNvSpPr txBox="1"/>
          <p:nvPr/>
        </p:nvSpPr>
        <p:spPr>
          <a:xfrm>
            <a:off x="1174214" y="5089382"/>
            <a:ext cx="9868580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손등으로만 카드의 정답 면을 만질 수 있음</a:t>
            </a:r>
            <a:endParaRPr lang="en-US" altLang="ko-KR" sz="2400" spc="-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836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F985257C-FC7A-737D-989A-2F0901598608}"/>
              </a:ext>
            </a:extLst>
          </p:cNvPr>
          <p:cNvGrpSpPr/>
          <p:nvPr/>
        </p:nvGrpSpPr>
        <p:grpSpPr>
          <a:xfrm>
            <a:off x="334963" y="1414465"/>
            <a:ext cx="11522075" cy="4786531"/>
            <a:chOff x="334963" y="1528765"/>
            <a:chExt cx="11522075" cy="478653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74BCA06-6D69-D0B7-6345-DA4DFE9CD1E5}"/>
                </a:ext>
              </a:extLst>
            </p:cNvPr>
            <p:cNvSpPr/>
            <p:nvPr/>
          </p:nvSpPr>
          <p:spPr>
            <a:xfrm>
              <a:off x="334963" y="4278313"/>
              <a:ext cx="11522075" cy="687387"/>
            </a:xfrm>
            <a:prstGeom prst="rect">
              <a:avLst/>
            </a:prstGeom>
            <a:solidFill>
              <a:srgbClr val="E69F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C90CB56C-14D2-2241-9B5E-A37D502E4C91}"/>
                </a:ext>
              </a:extLst>
            </p:cNvPr>
            <p:cNvSpPr/>
            <p:nvPr/>
          </p:nvSpPr>
          <p:spPr>
            <a:xfrm>
              <a:off x="334963" y="3590926"/>
              <a:ext cx="11522075" cy="687387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00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B34175B-FBB9-090E-364D-5C808F75652A}"/>
                </a:ext>
              </a:extLst>
            </p:cNvPr>
            <p:cNvSpPr/>
            <p:nvPr/>
          </p:nvSpPr>
          <p:spPr>
            <a:xfrm>
              <a:off x="334963" y="2903539"/>
              <a:ext cx="11522075" cy="687387"/>
            </a:xfrm>
            <a:prstGeom prst="rect">
              <a:avLst/>
            </a:prstGeom>
            <a:solidFill>
              <a:srgbClr val="E69F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0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78B06B4-56CE-16D8-E585-52E6ED43A30E}"/>
                </a:ext>
              </a:extLst>
            </p:cNvPr>
            <p:cNvSpPr/>
            <p:nvPr/>
          </p:nvSpPr>
          <p:spPr>
            <a:xfrm>
              <a:off x="334963" y="2216152"/>
              <a:ext cx="11522075" cy="68738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0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07BB17C7-AB5A-2A25-8EAB-CDABC7C3B140}"/>
                </a:ext>
              </a:extLst>
            </p:cNvPr>
            <p:cNvSpPr/>
            <p:nvPr/>
          </p:nvSpPr>
          <p:spPr>
            <a:xfrm>
              <a:off x="334963" y="1528765"/>
              <a:ext cx="11522075" cy="687387"/>
            </a:xfrm>
            <a:prstGeom prst="rect">
              <a:avLst/>
            </a:prstGeom>
            <a:solidFill>
              <a:srgbClr val="E69F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279354-7DE1-964E-9EBA-BA2E866BFC3A}"/>
                </a:ext>
              </a:extLst>
            </p:cNvPr>
            <p:cNvSpPr txBox="1"/>
            <p:nvPr/>
          </p:nvSpPr>
          <p:spPr>
            <a:xfrm>
              <a:off x="590550" y="1634905"/>
              <a:ext cx="112664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600" spc="-100" dirty="0">
                  <a:solidFill>
                    <a:schemeClr val="bg1"/>
                  </a:solidFill>
                  <a:latin typeface="+mj-ea"/>
                  <a:ea typeface="+mj-ea"/>
                </a:rPr>
                <a:t>게임 준비 </a:t>
              </a:r>
              <a:r>
                <a:rPr lang="en-US" altLang="ko-KR" sz="26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n-ea"/>
                </a:rPr>
                <a:t>모든 카드를 잘 섞어 더미로 만들고</a:t>
              </a:r>
              <a:r>
                <a:rPr lang="en-US" altLang="ko-KR" sz="2000" spc="-100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n-ea"/>
                </a:rPr>
                <a:t>카드의 문제 면이 보이도록 탁자 가운데에 놓음</a:t>
              </a:r>
              <a:endParaRPr lang="en-US" altLang="ko-KR" sz="2400" spc="-1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B09218-11DA-8717-12E9-4FFE45DB2B6F}"/>
                </a:ext>
              </a:extLst>
            </p:cNvPr>
            <p:cNvSpPr txBox="1"/>
            <p:nvPr/>
          </p:nvSpPr>
          <p:spPr>
            <a:xfrm>
              <a:off x="590549" y="3003231"/>
              <a:ext cx="11266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시작을 외치면 양손으로 손가락이나 손바닥으로 뒷면의 촉감 확인 </a:t>
              </a:r>
              <a:endParaRPr lang="en-US" altLang="ko-KR" sz="24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B73006-AA57-8499-8BB6-F9E64762C675}"/>
                </a:ext>
              </a:extLst>
            </p:cNvPr>
            <p:cNvSpPr txBox="1"/>
            <p:nvPr/>
          </p:nvSpPr>
          <p:spPr>
            <a:xfrm>
              <a:off x="590550" y="4384454"/>
              <a:ext cx="11266487" cy="492443"/>
            </a:xfrm>
            <a:prstGeom prst="rect">
              <a:avLst/>
            </a:prstGeom>
            <a:solidFill>
              <a:srgbClr val="E69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600" spc="-100" dirty="0">
                  <a:solidFill>
                    <a:schemeClr val="bg1"/>
                  </a:solidFill>
                  <a:latin typeface="+mj-ea"/>
                  <a:ea typeface="+mj-ea"/>
                </a:rPr>
                <a:t>맞힌 경우</a:t>
              </a:r>
              <a:r>
                <a:rPr lang="en-US" altLang="ko-KR" sz="2600" spc="-100" dirty="0">
                  <a:solidFill>
                    <a:schemeClr val="bg1"/>
                  </a:solidFill>
                  <a:latin typeface="+mj-ea"/>
                  <a:ea typeface="+mj-ea"/>
                </a:rPr>
                <a:t>:</a:t>
              </a:r>
              <a:r>
                <a:rPr lang="ko-KR" altLang="en-US" sz="2600" spc="-100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ko-KR" altLang="en-US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카드 </a:t>
              </a:r>
              <a:r>
                <a:rPr lang="en-US" altLang="ko-KR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r>
                <a:rPr lang="ko-KR" altLang="en-US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장 얻음</a:t>
              </a:r>
              <a:r>
                <a:rPr lang="en-US" altLang="ko-KR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(</a:t>
              </a:r>
              <a:r>
                <a:rPr lang="ko-KR" altLang="en-US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가장 먼저 보너스 </a:t>
              </a:r>
              <a:r>
                <a:rPr lang="en-US" altLang="ko-KR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r>
                <a:rPr lang="ko-KR" altLang="en-US" sz="2400" spc="-100" dirty="0" err="1">
                  <a:solidFill>
                    <a:schemeClr val="bg1"/>
                  </a:solidFill>
                  <a:latin typeface="+mj-ea"/>
                  <a:ea typeface="+mj-ea"/>
                </a:rPr>
                <a:t>장추가</a:t>
              </a:r>
              <a:r>
                <a:rPr lang="en-US" altLang="ko-KR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)      </a:t>
              </a:r>
              <a:r>
                <a:rPr lang="ko-KR" altLang="en-US" sz="2600" spc="-100" dirty="0">
                  <a:solidFill>
                    <a:schemeClr val="bg1"/>
                  </a:solidFill>
                  <a:latin typeface="+mj-ea"/>
                  <a:ea typeface="+mj-ea"/>
                </a:rPr>
                <a:t>틀린 경우</a:t>
              </a:r>
              <a:r>
                <a:rPr lang="en-US" altLang="ko-KR" sz="26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en-US" altLang="ko-KR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r>
                <a:rPr lang="ko-KR" altLang="en-US" sz="2400" spc="-100" dirty="0">
                  <a:solidFill>
                    <a:schemeClr val="bg1"/>
                  </a:solidFill>
                  <a:latin typeface="+mj-ea"/>
                  <a:ea typeface="+mj-ea"/>
                </a:rPr>
                <a:t>장 잃음</a:t>
              </a:r>
              <a:endParaRPr lang="en-US" altLang="ko-KR" sz="2400" spc="-1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6F3959-43F1-A9DE-1336-6871CB9A8C38}"/>
                </a:ext>
              </a:extLst>
            </p:cNvPr>
            <p:cNvSpPr txBox="1"/>
            <p:nvPr/>
          </p:nvSpPr>
          <p:spPr>
            <a:xfrm>
              <a:off x="590550" y="2325049"/>
              <a:ext cx="112664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600" spc="-100" dirty="0">
                  <a:solidFill>
                    <a:srgbClr val="E69F00"/>
                  </a:solidFill>
                  <a:latin typeface="+mj-ea"/>
                  <a:ea typeface="+mj-ea"/>
                </a:rPr>
                <a:t>라운드 진행</a:t>
              </a:r>
              <a:r>
                <a:rPr lang="en-US" altLang="ko-KR" sz="2600" spc="-100" dirty="0">
                  <a:solidFill>
                    <a:srgbClr val="E69F00"/>
                  </a:solidFill>
                  <a:latin typeface="+mj-ea"/>
                  <a:ea typeface="+mj-ea"/>
                </a:rPr>
                <a:t>:</a:t>
              </a:r>
              <a:r>
                <a:rPr lang="ko-KR" altLang="en-US" sz="2000" spc="-100" dirty="0">
                  <a:solidFill>
                    <a:srgbClr val="E69F00"/>
                  </a:solidFill>
                  <a:latin typeface="+mj-ea"/>
                  <a:ea typeface="+mj-ea"/>
                </a:rPr>
                <a:t>시작 트레이너부터 시계 방향으로 더미 맨 위 카드를 </a:t>
              </a:r>
              <a:r>
                <a:rPr lang="en-US" altLang="ko-KR" sz="2000" spc="-100" dirty="0">
                  <a:solidFill>
                    <a:srgbClr val="E69F00"/>
                  </a:solidFill>
                  <a:latin typeface="+mj-ea"/>
                  <a:ea typeface="+mj-ea"/>
                </a:rPr>
                <a:t>1</a:t>
              </a:r>
              <a:r>
                <a:rPr lang="ko-KR" altLang="en-US" sz="2000" spc="-100" dirty="0">
                  <a:solidFill>
                    <a:srgbClr val="E69F00"/>
                  </a:solidFill>
                  <a:latin typeface="+mj-ea"/>
                  <a:ea typeface="+mj-ea"/>
                </a:rPr>
                <a:t>장씩 </a:t>
              </a:r>
              <a:r>
                <a:rPr lang="ko-KR" altLang="en-US" sz="2000" spc="-100" dirty="0" err="1">
                  <a:solidFill>
                    <a:srgbClr val="E69F00"/>
                  </a:solidFill>
                  <a:latin typeface="+mj-ea"/>
                  <a:ea typeface="+mj-ea"/>
                </a:rPr>
                <a:t>가져감</a:t>
              </a:r>
              <a:r>
                <a:rPr lang="en-US" altLang="ko-KR" sz="2000" spc="-100" dirty="0">
                  <a:solidFill>
                    <a:srgbClr val="E69F00"/>
                  </a:solidFill>
                  <a:latin typeface="+mj-ea"/>
                  <a:ea typeface="+mj-ea"/>
                </a:rPr>
                <a:t>(</a:t>
              </a:r>
              <a:r>
                <a:rPr lang="ko-KR" altLang="en-US" sz="2000" spc="-100" dirty="0">
                  <a:solidFill>
                    <a:srgbClr val="E69F00"/>
                  </a:solidFill>
                  <a:latin typeface="+mj-ea"/>
                  <a:ea typeface="+mj-ea"/>
                </a:rPr>
                <a:t>손끝으로</a:t>
              </a:r>
              <a:r>
                <a:rPr lang="en-US" altLang="ko-KR" sz="2000" spc="-100" dirty="0">
                  <a:solidFill>
                    <a:srgbClr val="E69F00"/>
                  </a:solidFill>
                  <a:latin typeface="+mj-ea"/>
                  <a:ea typeface="+mj-ea"/>
                </a:rPr>
                <a:t>)</a:t>
              </a:r>
              <a:endParaRPr lang="en-US" altLang="ko-KR" sz="2600" spc="-100" dirty="0">
                <a:solidFill>
                  <a:srgbClr val="E69F00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0CA73B-AD9F-C27B-F410-21806A711155}"/>
                </a:ext>
              </a:extLst>
            </p:cNvPr>
            <p:cNvSpPr txBox="1"/>
            <p:nvPr/>
          </p:nvSpPr>
          <p:spPr>
            <a:xfrm>
              <a:off x="590550" y="3699825"/>
              <a:ext cx="112664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600" spc="-100" dirty="0">
                  <a:solidFill>
                    <a:srgbClr val="E69F00"/>
                  </a:solidFill>
                  <a:latin typeface="+mj-ea"/>
                  <a:ea typeface="+mj-ea"/>
                </a:rPr>
                <a:t>정답을 알겠다면 </a:t>
              </a:r>
              <a:r>
                <a:rPr lang="en-US" altLang="ko-KR" sz="2600" spc="-100" dirty="0">
                  <a:solidFill>
                    <a:srgbClr val="E69F00"/>
                  </a:solidFill>
                  <a:latin typeface="+mj-ea"/>
                  <a:ea typeface="+mj-ea"/>
                </a:rPr>
                <a:t>“</a:t>
              </a:r>
              <a:r>
                <a:rPr lang="ko-KR" altLang="en-US" sz="2600" spc="-100" dirty="0" err="1">
                  <a:solidFill>
                    <a:srgbClr val="E69F00"/>
                  </a:solidFill>
                  <a:latin typeface="+mj-ea"/>
                  <a:ea typeface="+mj-ea"/>
                </a:rPr>
                <a:t>뭘까요</a:t>
              </a:r>
              <a:r>
                <a:rPr lang="en-US" altLang="ko-KR" sz="2600" spc="-100" dirty="0">
                  <a:solidFill>
                    <a:srgbClr val="E69F00"/>
                  </a:solidFill>
                  <a:latin typeface="+mj-ea"/>
                  <a:ea typeface="+mj-ea"/>
                </a:rPr>
                <a:t>?”</a:t>
              </a:r>
              <a:r>
                <a:rPr lang="ko-KR" altLang="en-US" sz="2600" spc="-100" dirty="0">
                  <a:solidFill>
                    <a:srgbClr val="E69F00"/>
                  </a:solidFill>
                  <a:latin typeface="+mj-ea"/>
                  <a:ea typeface="+mj-ea"/>
                </a:rPr>
                <a:t>를 외치면서 문제 면이 보이도록 내려놓음</a:t>
              </a:r>
              <a:endParaRPr lang="en-US" altLang="ko-KR" sz="2400" spc="-100" dirty="0">
                <a:solidFill>
                  <a:srgbClr val="E69F00"/>
                </a:solidFill>
                <a:latin typeface="+mn-ea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4893D3EF-9173-01B3-731D-BEB8061D3915}"/>
                </a:ext>
              </a:extLst>
            </p:cNvPr>
            <p:cNvSpPr/>
            <p:nvPr/>
          </p:nvSpPr>
          <p:spPr>
            <a:xfrm>
              <a:off x="334963" y="5627909"/>
              <a:ext cx="11522075" cy="687387"/>
            </a:xfrm>
            <a:prstGeom prst="rect">
              <a:avLst/>
            </a:prstGeom>
            <a:solidFill>
              <a:srgbClr val="E69F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00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C576E1D-618A-05F2-1F7A-8E31B89FD179}"/>
                </a:ext>
              </a:extLst>
            </p:cNvPr>
            <p:cNvSpPr/>
            <p:nvPr/>
          </p:nvSpPr>
          <p:spPr>
            <a:xfrm>
              <a:off x="334963" y="4940522"/>
              <a:ext cx="11522075" cy="68738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8353AA-B05A-4836-AF65-C4C31222B15D}"/>
                </a:ext>
              </a:extLst>
            </p:cNvPr>
            <p:cNvSpPr txBox="1"/>
            <p:nvPr/>
          </p:nvSpPr>
          <p:spPr>
            <a:xfrm>
              <a:off x="590550" y="5734050"/>
              <a:ext cx="112664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600" spc="-100" dirty="0">
                  <a:solidFill>
                    <a:schemeClr val="bg1"/>
                  </a:solidFill>
                  <a:latin typeface="+mj-ea"/>
                  <a:ea typeface="+mj-ea"/>
                </a:rPr>
                <a:t>게임 종료 및 승리 </a:t>
              </a:r>
              <a:r>
                <a:rPr lang="en-US" altLang="ko-KR" sz="26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400" spc="-100" dirty="0">
                  <a:solidFill>
                    <a:schemeClr val="bg1"/>
                  </a:solidFill>
                  <a:latin typeface="+mn-ea"/>
                </a:rPr>
                <a:t>가장 먼저 </a:t>
              </a:r>
              <a:r>
                <a:rPr lang="en-US" altLang="ko-KR" sz="2400" spc="-100" dirty="0">
                  <a:solidFill>
                    <a:schemeClr val="bg1"/>
                  </a:solidFill>
                  <a:latin typeface="+mn-ea"/>
                </a:rPr>
                <a:t>7</a:t>
              </a:r>
              <a:r>
                <a:rPr lang="ko-KR" altLang="en-US" sz="2400" spc="-100" dirty="0">
                  <a:solidFill>
                    <a:schemeClr val="bg1"/>
                  </a:solidFill>
                  <a:latin typeface="+mn-ea"/>
                </a:rPr>
                <a:t>장을 모은 트레이너가 승리</a:t>
              </a:r>
              <a:endParaRPr lang="en-US" altLang="ko-KR" sz="2400" spc="-1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564CE0-4CF7-F1C3-E2D9-6F6DA810F0EB}"/>
                </a:ext>
              </a:extLst>
            </p:cNvPr>
            <p:cNvSpPr txBox="1"/>
            <p:nvPr/>
          </p:nvSpPr>
          <p:spPr>
            <a:xfrm>
              <a:off x="590550" y="5049421"/>
              <a:ext cx="112664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600" spc="-100" dirty="0">
                  <a:solidFill>
                    <a:srgbClr val="E69F00"/>
                  </a:solidFill>
                  <a:latin typeface="+mj-ea"/>
                  <a:ea typeface="+mj-ea"/>
                </a:rPr>
                <a:t>이번 라운드에 가장 마지막으로 카드를 내려놓은 트레이너부터 새 라운드 시작</a:t>
              </a:r>
              <a:endParaRPr lang="en-US" altLang="ko-KR" sz="2400" spc="-100" dirty="0">
                <a:solidFill>
                  <a:srgbClr val="E69F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09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2E65BA53-4CD3-1C62-07FD-351556DA9EAA}"/>
              </a:ext>
            </a:extLst>
          </p:cNvPr>
          <p:cNvSpPr/>
          <p:nvPr/>
        </p:nvSpPr>
        <p:spPr>
          <a:xfrm>
            <a:off x="707208" y="4601029"/>
            <a:ext cx="5044440" cy="1465942"/>
          </a:xfrm>
          <a:prstGeom prst="rect">
            <a:avLst/>
          </a:prstGeom>
          <a:solidFill>
            <a:srgbClr val="FFB404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도전</a:t>
            </a:r>
            <a:r>
              <a:rPr lang="en-US" altLang="ko-KR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! </a:t>
            </a:r>
            <a:r>
              <a:rPr lang="ko-KR" altLang="en-US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포켓몬 토큰 배틀</a:t>
            </a:r>
            <a:r>
              <a:rPr lang="en-US" altLang="ko-KR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!</a:t>
            </a:r>
            <a:br>
              <a:rPr kumimoji="0" lang="en-US" altLang="ko-KR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</a:br>
            <a:r>
              <a:rPr lang="ko-KR" altLang="en-US" sz="2400" spc="-100" dirty="0">
                <a:solidFill>
                  <a:srgbClr val="941016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+mn-cs"/>
              </a:rPr>
              <a:t>쿠키박스 포켓몬</a:t>
            </a:r>
            <a:br>
              <a:rPr kumimoji="0" lang="en-US" altLang="ko-KR" sz="2400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스피드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토큰 배틀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퍼즐 액션 게임</a:t>
            </a:r>
            <a:endParaRPr lang="en-US" altLang="ko-KR" sz="1600" spc="-100" dirty="0">
              <a:solidFill>
                <a:srgbClr val="941016"/>
              </a:solidFill>
              <a:latin typeface="나눔스퀘어 네오 Regular"/>
              <a:ea typeface="나눔스퀘어 네오 Regular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910BC9C-A843-8A4B-E57B-3BEE3F1C149B}"/>
              </a:ext>
            </a:extLst>
          </p:cNvPr>
          <p:cNvSpPr/>
          <p:nvPr/>
        </p:nvSpPr>
        <p:spPr>
          <a:xfrm>
            <a:off x="6440354" y="4601029"/>
            <a:ext cx="5044440" cy="1465942"/>
          </a:xfrm>
          <a:prstGeom prst="rect">
            <a:avLst/>
          </a:prstGeom>
          <a:solidFill>
            <a:srgbClr val="FFB404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찾을수록 재미있는</a:t>
            </a:r>
            <a:endParaRPr kumimoji="0" lang="en-US" altLang="ko-KR" b="0" i="0" u="none" strike="noStrike" kern="1200" cap="none" spc="-100" normalizeH="0" baseline="0" noProof="0" dirty="0">
              <a:ln>
                <a:noFill/>
              </a:ln>
              <a:solidFill>
                <a:srgbClr val="941016"/>
              </a:solidFill>
              <a:effectLst/>
              <a:uLnTx/>
              <a:uFillTx/>
              <a:latin typeface="나눔스퀘어 네오 Regular"/>
              <a:ea typeface="나눔스퀘어 네오 Regular"/>
              <a:cs typeface="+mn-cs"/>
            </a:endParaRPr>
          </a:p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100" normalizeH="0" baseline="0" noProof="0" dirty="0" err="1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도블</a:t>
            </a:r>
            <a:r>
              <a:rPr kumimoji="0" lang="ko-KR" altLang="en-US" sz="2400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 포켓몬</a:t>
            </a:r>
            <a:br>
              <a:rPr kumimoji="0" lang="en-US" altLang="ko-KR" sz="2400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미니 게임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#2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천 만 개 판매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똑같은 그림은 딱 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1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개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!</a:t>
            </a:r>
            <a:endParaRPr lang="en-US" altLang="ko-KR" spc="-100" dirty="0">
              <a:solidFill>
                <a:srgbClr val="941016"/>
              </a:solidFill>
              <a:latin typeface="나눔스퀘어 네오 Regular"/>
              <a:ea typeface="나눔스퀘어 네오 Regular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7A64B7A-EBE5-ABEE-8FD5-242E74FB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2" y="1417663"/>
            <a:ext cx="2934000" cy="291262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9B8CAD4-FF0B-2872-6AE8-D10CC7531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523" y="1417663"/>
            <a:ext cx="2934000" cy="293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47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E7DE070-75F6-5FAA-34C5-2FEA35FF75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9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04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>
            <a:extLst>
              <a:ext uri="{FF2B5EF4-FFF2-40B4-BE49-F238E27FC236}">
                <a16:creationId xmlns:a16="http://schemas.microsoft.com/office/drawing/2014/main" id="{14652759-BF6B-E00A-E095-DE7A636C0F66}"/>
              </a:ext>
            </a:extLst>
          </p:cNvPr>
          <p:cNvGrpSpPr/>
          <p:nvPr/>
        </p:nvGrpSpPr>
        <p:grpSpPr>
          <a:xfrm>
            <a:off x="0" y="-5723"/>
            <a:ext cx="12192000" cy="1074463"/>
            <a:chOff x="0" y="22852"/>
            <a:chExt cx="12192000" cy="1074463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B148CF76-DED3-E8CC-442F-674DE3D7D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752" t="44447" r="32761"/>
            <a:stretch/>
          </p:blipFill>
          <p:spPr>
            <a:xfrm>
              <a:off x="3442996" y="506766"/>
              <a:ext cx="8749003" cy="590549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C190271-62D7-3913-2571-98D984203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853"/>
              <a:ext cx="3629481" cy="1074462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7BBD45D-0F19-4870-7BD8-347E42B8A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9480" y="22853"/>
              <a:ext cx="3296079" cy="483912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68E7E394-4F65-9810-5A43-5FB2B8E30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4481" y="22853"/>
              <a:ext cx="3296079" cy="483912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185A618-C957-EEF8-CBE8-D6ADCFDA6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5921" y="22852"/>
              <a:ext cx="3296079" cy="483912"/>
            </a:xfrm>
            <a:prstGeom prst="rect">
              <a:avLst/>
            </a:prstGeom>
          </p:spPr>
        </p:pic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87ACF2CE-C4A3-AD14-EAAF-51A4B9F5A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752" y="2026798"/>
            <a:ext cx="4691341" cy="3300982"/>
          </a:xfrm>
          <a:prstGeom prst="rect">
            <a:avLst/>
          </a:prstGeom>
          <a:solidFill>
            <a:srgbClr val="FFE909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9AAF50-284A-C89C-3063-AFC8684DE35D}"/>
              </a:ext>
            </a:extLst>
          </p:cNvPr>
          <p:cNvSpPr txBox="1"/>
          <p:nvPr/>
        </p:nvSpPr>
        <p:spPr>
          <a:xfrm>
            <a:off x="0" y="1657240"/>
            <a:ext cx="6671388" cy="5084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spc="-100" dirty="0">
                <a:solidFill>
                  <a:srgbClr val="941016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‘</a:t>
            </a:r>
            <a:r>
              <a:rPr lang="ko-KR" altLang="en-US" sz="2400" b="1" spc="-100" dirty="0" err="1">
                <a:solidFill>
                  <a:srgbClr val="941016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뭘까요</a:t>
            </a:r>
            <a:r>
              <a:rPr lang="en-US" altLang="ko-KR" sz="2400" b="1" spc="-100" dirty="0">
                <a:solidFill>
                  <a:srgbClr val="941016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? </a:t>
            </a:r>
            <a:r>
              <a:rPr lang="ko-KR" altLang="en-US" sz="2400" b="1" spc="-100" dirty="0">
                <a:solidFill>
                  <a:srgbClr val="941016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포켓몬</a:t>
            </a:r>
            <a:r>
              <a:rPr lang="en-US" altLang="ko-KR" sz="2400" b="1" spc="-100" dirty="0">
                <a:solidFill>
                  <a:srgbClr val="941016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’</a:t>
            </a:r>
            <a:r>
              <a:rPr lang="ko-KR" altLang="en-US" sz="2400" spc="-100" dirty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은 </a:t>
            </a:r>
            <a:r>
              <a:rPr lang="ko-KR" altLang="en-US" sz="2400" b="1" spc="-100" dirty="0">
                <a:solidFill>
                  <a:srgbClr val="941016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촉감</a:t>
            </a:r>
            <a:r>
              <a:rPr lang="ko-KR" altLang="en-US" sz="2400" spc="-100" dirty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만으로 포켓몬을 맞히는</a:t>
            </a:r>
            <a:endParaRPr lang="en-US" altLang="ko-KR" sz="2400" spc="-100" dirty="0">
              <a:latin typeface="12롯데마트드림Bold" panose="02020603020101020101" pitchFamily="18" charset="-127"/>
              <a:ea typeface="12롯데마트드림Bold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spc="-100" dirty="0">
                <a:solidFill>
                  <a:srgbClr val="941016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스피드 퀴즈 게임 </a:t>
            </a:r>
            <a:r>
              <a:rPr lang="ko-KR" altLang="en-US" sz="2400" spc="-100" dirty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입니다</a:t>
            </a:r>
            <a:r>
              <a:rPr lang="en-US" altLang="ko-KR" sz="2400" spc="-100" dirty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2400" spc="-100" dirty="0">
              <a:latin typeface="12롯데마트드림Bold" panose="02020603020101020101" pitchFamily="18" charset="-127"/>
              <a:ea typeface="12롯데마트드림Bold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spc="-100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손가락 끝에 감각을 집중해서 카드에 그려진 </a:t>
            </a:r>
            <a:endParaRPr lang="en-US" altLang="ko-KR" sz="2000" spc="-100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spc="-100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다양한 포켓몬을 맞혀보세요</a:t>
            </a:r>
            <a:r>
              <a:rPr lang="en-US" altLang="ko-KR" sz="2000" spc="-100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!</a:t>
            </a:r>
          </a:p>
          <a:p>
            <a:pPr algn="ctr">
              <a:lnSpc>
                <a:spcPct val="150000"/>
              </a:lnSpc>
            </a:pPr>
            <a:endParaRPr lang="en-US" altLang="ko-KR" sz="2000" spc="-100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spc="-100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이 정도는 아무것도 아니라고요</a:t>
            </a:r>
            <a:r>
              <a:rPr lang="en-US" altLang="ko-KR" sz="2000" spc="-100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? </a:t>
            </a:r>
            <a:r>
              <a:rPr lang="ko-KR" altLang="en-US" sz="2000" spc="-100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방심하지 마세요</a:t>
            </a:r>
            <a:r>
              <a:rPr lang="en-US" altLang="ko-KR" sz="2000" spc="-100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2000" spc="-100" dirty="0" err="1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포켓몬마스터를</a:t>
            </a:r>
            <a:r>
              <a:rPr lang="ko-KR" altLang="en-US" sz="2000" spc="-100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향한 길은 그리 만만치 않답니다</a:t>
            </a:r>
            <a:r>
              <a:rPr lang="en-US" altLang="ko-KR" sz="2000" spc="-100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!</a:t>
            </a:r>
          </a:p>
          <a:p>
            <a:pPr algn="ctr">
              <a:lnSpc>
                <a:spcPct val="150000"/>
              </a:lnSpc>
            </a:pPr>
            <a:endParaRPr lang="en-US" altLang="ko-KR" sz="2400" spc="-100" dirty="0">
              <a:latin typeface="12롯데마트드림Bold" panose="02020603020101020101" pitchFamily="18" charset="-127"/>
              <a:ea typeface="12롯데마트드림Bold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2400" spc="-100" dirty="0">
              <a:latin typeface="12롯데마트드림Bold" panose="02020603020101020101" pitchFamily="18" charset="-127"/>
              <a:ea typeface="12롯데마트드림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9172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5F0196-82C1-1FC7-C53F-FE8FA876B142}"/>
              </a:ext>
            </a:extLst>
          </p:cNvPr>
          <p:cNvSpPr txBox="1"/>
          <p:nvPr/>
        </p:nvSpPr>
        <p:spPr>
          <a:xfrm>
            <a:off x="440109" y="2471509"/>
            <a:ext cx="6311054" cy="143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  <a:ea typeface="+mn-ea"/>
              </a:rPr>
              <a:t>양면 카드 </a:t>
            </a:r>
            <a:r>
              <a:rPr lang="en-US" altLang="ko-KR" sz="2000" spc="-100" dirty="0">
                <a:latin typeface="+mn-ea"/>
                <a:ea typeface="+mn-ea"/>
              </a:rPr>
              <a:t>52</a:t>
            </a:r>
            <a:r>
              <a:rPr lang="ko-KR" altLang="en-US" sz="2000" spc="-100" dirty="0">
                <a:latin typeface="+mn-ea"/>
                <a:ea typeface="+mn-ea"/>
              </a:rPr>
              <a:t>장</a:t>
            </a:r>
            <a:endParaRPr lang="en-US" altLang="ko-KR" sz="2000" spc="-100" dirty="0">
              <a:latin typeface="+mn-ea"/>
              <a:ea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</a:rPr>
              <a:t>규칙서 </a:t>
            </a:r>
            <a:r>
              <a:rPr lang="en-US" altLang="ko-KR" sz="2000" spc="-100" dirty="0">
                <a:latin typeface="+mn-ea"/>
              </a:rPr>
              <a:t>1</a:t>
            </a:r>
            <a:r>
              <a:rPr lang="ko-KR" altLang="en-US" sz="2000" spc="-100" dirty="0">
                <a:latin typeface="+mn-ea"/>
              </a:rPr>
              <a:t>부</a:t>
            </a:r>
            <a:endParaRPr lang="en-US" altLang="ko-KR" sz="2000" spc="-100" dirty="0">
              <a:latin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  <a:ea typeface="+mn-ea"/>
              </a:rPr>
              <a:t>보관함</a:t>
            </a:r>
            <a:endParaRPr lang="en-US" altLang="ko-KR" sz="2000" spc="-100" dirty="0">
              <a:latin typeface="+mn-ea"/>
              <a:ea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DE187D8-7FD6-0B0E-E71C-A430D43EE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057" y="840262"/>
            <a:ext cx="4938712" cy="2511388"/>
          </a:xfrm>
          <a:prstGeom prst="rect">
            <a:avLst/>
          </a:prstGeom>
        </p:spPr>
      </p:pic>
      <p:pic>
        <p:nvPicPr>
          <p:cNvPr id="5" name="그림 4" descr="텍스트, 만화 영화, 클립아트, 일러스트레이션이(가) 표시된 사진&#10;&#10;자동 생성된 설명">
            <a:extLst>
              <a:ext uri="{FF2B5EF4-FFF2-40B4-BE49-F238E27FC236}">
                <a16:creationId xmlns:a16="http://schemas.microsoft.com/office/drawing/2014/main" id="{874A239B-4143-18AD-34D1-717F6928E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66" y="3973050"/>
            <a:ext cx="1806097" cy="1813717"/>
          </a:xfrm>
          <a:prstGeom prst="rect">
            <a:avLst/>
          </a:prstGeom>
        </p:spPr>
      </p:pic>
      <p:pic>
        <p:nvPicPr>
          <p:cNvPr id="7" name="그림 6" descr="텍스트, 포장 및 라벨링, 상자, 용기이(가) 표시된 사진&#10;&#10;자동 생성된 설명">
            <a:extLst>
              <a:ext uri="{FF2B5EF4-FFF2-40B4-BE49-F238E27FC236}">
                <a16:creationId xmlns:a16="http://schemas.microsoft.com/office/drawing/2014/main" id="{637B886B-67F7-297B-8230-A5E192DB6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29" y="4066849"/>
            <a:ext cx="2118544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11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A1A472-24A8-4A34-A908-11BDCB3DE0DC}"/>
              </a:ext>
            </a:extLst>
          </p:cNvPr>
          <p:cNvSpPr txBox="1"/>
          <p:nvPr/>
        </p:nvSpPr>
        <p:spPr>
          <a:xfrm>
            <a:off x="520509" y="1500790"/>
            <a:ext cx="9822426" cy="759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spc="-100" dirty="0">
                <a:latin typeface="+mj-lt"/>
                <a:ea typeface="+mn-ea"/>
              </a:rPr>
              <a:t> </a:t>
            </a:r>
            <a:r>
              <a:rPr lang="ko-KR" altLang="en-US" sz="3200" b="1" spc="-100" dirty="0">
                <a:solidFill>
                  <a:srgbClr val="941016"/>
                </a:solidFill>
                <a:latin typeface="+mj-ea"/>
                <a:ea typeface="+mj-ea"/>
              </a:rPr>
              <a:t>가장 먼저 카드를 </a:t>
            </a:r>
            <a:r>
              <a:rPr lang="en-US" altLang="ko-KR" sz="3200" b="1" spc="-100" dirty="0">
                <a:solidFill>
                  <a:srgbClr val="941016"/>
                </a:solidFill>
                <a:latin typeface="+mj-ea"/>
                <a:ea typeface="+mj-ea"/>
              </a:rPr>
              <a:t>7</a:t>
            </a:r>
            <a:r>
              <a:rPr lang="ko-KR" altLang="en-US" sz="3200" b="1" spc="-100" dirty="0">
                <a:solidFill>
                  <a:srgbClr val="941016"/>
                </a:solidFill>
                <a:latin typeface="+mj-ea"/>
                <a:ea typeface="+mj-ea"/>
              </a:rPr>
              <a:t>장 이상 모아라</a:t>
            </a:r>
            <a:r>
              <a:rPr lang="en-US" altLang="ko-KR" sz="3200" b="1" spc="-100" dirty="0">
                <a:solidFill>
                  <a:srgbClr val="941016"/>
                </a:solidFill>
                <a:latin typeface="+mj-ea"/>
                <a:ea typeface="+mj-ea"/>
              </a:rPr>
              <a:t>!</a:t>
            </a:r>
            <a:endParaRPr lang="en-US" altLang="ko-KR" sz="2400" b="1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FEC931-D274-1709-E97F-2DE58A33BF32}"/>
              </a:ext>
            </a:extLst>
          </p:cNvPr>
          <p:cNvSpPr txBox="1"/>
          <p:nvPr/>
        </p:nvSpPr>
        <p:spPr>
          <a:xfrm>
            <a:off x="520509" y="2978138"/>
            <a:ext cx="5758993" cy="22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spc="-100" dirty="0">
                <a:latin typeface="+mn-ea"/>
                <a:ea typeface="+mn-ea"/>
              </a:rPr>
              <a:t>포켓몬 </a:t>
            </a:r>
            <a:r>
              <a:rPr lang="en-US" altLang="ko-KR" sz="2400" spc="-100" dirty="0">
                <a:latin typeface="+mn-ea"/>
                <a:ea typeface="+mn-ea"/>
              </a:rPr>
              <a:t>4 </a:t>
            </a:r>
            <a:r>
              <a:rPr lang="ko-KR" altLang="en-US" sz="2400" spc="-100" dirty="0">
                <a:latin typeface="+mn-ea"/>
                <a:ea typeface="+mn-ea"/>
              </a:rPr>
              <a:t>마리가 그려진 카드를 보면서</a:t>
            </a:r>
            <a:r>
              <a:rPr lang="en-US" altLang="ko-KR" sz="2400" spc="-100" dirty="0">
                <a:latin typeface="+mn-ea"/>
              </a:rPr>
              <a:t> </a:t>
            </a:r>
            <a:r>
              <a:rPr lang="ko-KR" altLang="en-US" sz="2400" spc="-100" dirty="0">
                <a:latin typeface="+mn-ea"/>
              </a:rPr>
              <a:t>그 중 어떤 포켓몬이 카드 뒤에 있는지 맞히세요</a:t>
            </a:r>
            <a:r>
              <a:rPr lang="en-US" altLang="ko-KR" sz="2400" spc="-100" dirty="0">
                <a:latin typeface="+mn-ea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2400" spc="-10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정답을 맞히면 카드를 얻습니다</a:t>
            </a:r>
            <a:r>
              <a:rPr lang="en-US" altLang="ko-KR" sz="2400" spc="-100" dirty="0">
                <a:latin typeface="+mn-ea"/>
              </a:rPr>
              <a:t>!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5C4DF64-9628-069C-61AE-24D78CE9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44" b="91159" l="8487" r="95203">
                        <a14:foregroundMark x1="42066" y1="2744" x2="40959" y2="11280"/>
                        <a14:foregroundMark x1="42066" y1="32927" x2="36162" y2="38110"/>
                        <a14:foregroundMark x1="41328" y1="32622" x2="37269" y2="38720"/>
                        <a14:foregroundMark x1="91144" y1="62805" x2="89299" y2="70732"/>
                        <a14:foregroundMark x1="92620" y1="63110" x2="93358" y2="64329"/>
                        <a14:foregroundMark x1="41697" y1="33841" x2="35424" y2="42073"/>
                        <a14:foregroundMark x1="27306" y1="91159" x2="77491" y2="82012"/>
                        <a14:foregroundMark x1="77491" y1="82012" x2="95203" y2="67073"/>
                        <a14:foregroundMark x1="78598" y1="81098" x2="26937" y2="91159"/>
                        <a14:foregroundMark x1="26937" y1="91159" x2="26937" y2="91159"/>
                        <a14:foregroundMark x1="93727" y1="70427" x2="95203" y2="63110"/>
                        <a14:foregroundMark x1="46125" y1="87195" x2="71218" y2="86890"/>
                        <a14:foregroundMark x1="71218" y1="86890" x2="77860" y2="82927"/>
                        <a14:foregroundMark x1="69742" y1="87195" x2="46494" y2="88110"/>
                        <a14:foregroundMark x1="46494" y1="88110" x2="45387" y2="86890"/>
                        <a14:foregroundMark x1="50923" y1="88110" x2="69004" y2="89024"/>
                        <a14:foregroundMark x1="67897" y1="85976" x2="49446" y2="90549"/>
                        <a14:foregroundMark x1="28044" y1="67988" x2="23616" y2="70732"/>
                        <a14:foregroundMark x1="28044" y1="67988" x2="33210" y2="68598"/>
                        <a14:foregroundMark x1="16974" y1="72256" x2="28044" y2="72866"/>
                        <a14:foregroundMark x1="20664" y1="65244" x2="21402" y2="73476"/>
                        <a14:foregroundMark x1="19188" y1="62805" x2="8118" y2="55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1899" y="630977"/>
            <a:ext cx="2065199" cy="2499577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6A71B7AF-9E8D-8F14-F102-8AD21134CEB8}"/>
              </a:ext>
            </a:extLst>
          </p:cNvPr>
          <p:cNvGrpSpPr/>
          <p:nvPr/>
        </p:nvGrpSpPr>
        <p:grpSpPr>
          <a:xfrm>
            <a:off x="7709240" y="2549045"/>
            <a:ext cx="3831554" cy="3677978"/>
            <a:chOff x="7607777" y="2395959"/>
            <a:chExt cx="3831554" cy="367797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CE6C4F1-3F68-20BC-5BD8-6ADF87D2D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25" b="99278" l="5634" r="99296">
                          <a14:foregroundMark x1="23592" y1="42238" x2="21831" y2="27076"/>
                          <a14:foregroundMark x1="21831" y1="27076" x2="71479" y2="11913"/>
                          <a14:foregroundMark x1="71479" y1="11913" x2="77817" y2="25993"/>
                          <a14:foregroundMark x1="77817" y1="25993" x2="77817" y2="25632"/>
                          <a14:foregroundMark x1="90845" y1="24549" x2="99296" y2="35740"/>
                          <a14:foregroundMark x1="99296" y1="35740" x2="99296" y2="35740"/>
                          <a14:foregroundMark x1="28521" y1="22383" x2="20775" y2="35379"/>
                          <a14:foregroundMark x1="20775" y1="35379" x2="20775" y2="35740"/>
                          <a14:foregroundMark x1="9155" y1="51986" x2="7394" y2="62455"/>
                          <a14:foregroundMark x1="27465" y1="33574" x2="83451" y2="27437"/>
                          <a14:foregroundMark x1="28521" y1="22383" x2="58451" y2="11913"/>
                          <a14:foregroundMark x1="58451" y1="11913" x2="69014" y2="15162"/>
                          <a14:foregroundMark x1="69014" y1="9386" x2="56338" y2="12274"/>
                          <a14:foregroundMark x1="59507" y1="9747" x2="40493" y2="19134"/>
                          <a14:foregroundMark x1="40493" y1="19134" x2="26761" y2="21300"/>
                          <a14:foregroundMark x1="26761" y1="21300" x2="20423" y2="28159"/>
                          <a14:foregroundMark x1="33803" y1="38989" x2="49296" y2="40794"/>
                          <a14:foregroundMark x1="49296" y1="40794" x2="44718" y2="54152"/>
                          <a14:foregroundMark x1="44718" y1="54152" x2="42254" y2="56679"/>
                          <a14:foregroundMark x1="32042" y1="62816" x2="41197" y2="77256"/>
                          <a14:foregroundMark x1="41197" y1="77256" x2="88732" y2="58845"/>
                          <a14:foregroundMark x1="86972" y1="53069" x2="21831" y2="64621"/>
                          <a14:foregroundMark x1="59507" y1="32852" x2="51408" y2="54513"/>
                          <a14:foregroundMark x1="56690" y1="29242" x2="46479" y2="45487"/>
                          <a14:foregroundMark x1="47535" y1="27798" x2="57042" y2="35740"/>
                          <a14:foregroundMark x1="43662" y1="25993" x2="51056" y2="22744"/>
                          <a14:foregroundMark x1="53873" y1="16245" x2="51408" y2="28520"/>
                          <a14:foregroundMark x1="42254" y1="23827" x2="39437" y2="31047"/>
                          <a14:foregroundMark x1="44718" y1="19134" x2="40493" y2="32130"/>
                          <a14:foregroundMark x1="70775" y1="21661" x2="70775" y2="31047"/>
                          <a14:foregroundMark x1="67606" y1="25632" x2="70775" y2="27437"/>
                          <a14:foregroundMark x1="71127" y1="26354" x2="74296" y2="30325"/>
                          <a14:foregroundMark x1="73239" y1="25271" x2="81338" y2="29603"/>
                          <a14:foregroundMark x1="74296" y1="35740" x2="55986" y2="49097"/>
                          <a14:foregroundMark x1="71831" y1="33574" x2="62676" y2="47653"/>
                          <a14:foregroundMark x1="75352" y1="35740" x2="69014" y2="46209"/>
                          <a14:foregroundMark x1="75352" y1="40433" x2="68662" y2="50181"/>
                          <a14:foregroundMark x1="51408" y1="47292" x2="44366" y2="46570"/>
                          <a14:foregroundMark x1="44014" y1="38989" x2="40141" y2="48014"/>
                          <a14:foregroundMark x1="39789" y1="42238" x2="35211" y2="53069"/>
                          <a14:foregroundMark x1="35211" y1="42960" x2="31338" y2="51986"/>
                          <a14:foregroundMark x1="35915" y1="38628" x2="33451" y2="48375"/>
                          <a14:foregroundMark x1="28521" y1="40072" x2="28169" y2="45126"/>
                          <a14:foregroundMark x1="27817" y1="40433" x2="26761" y2="42238"/>
                          <a14:foregroundMark x1="47887" y1="14079" x2="43662" y2="16968"/>
                          <a14:foregroundMark x1="11268" y1="88448" x2="5634" y2="992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07777" y="2395959"/>
              <a:ext cx="3467660" cy="3382189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10E2900-9D61-9BD3-70B2-D25B96EAD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9568" y="5250635"/>
              <a:ext cx="2659763" cy="66273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93509F81-64D2-8F26-F5E3-BD36450D3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79659">
              <a:off x="8554673" y="5397290"/>
              <a:ext cx="771869" cy="676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66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23733" y="1483676"/>
            <a:ext cx="7600155" cy="493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spc="-100" dirty="0">
                <a:latin typeface="+mn-ea"/>
              </a:rPr>
              <a:t>모든 카드를 잘 섞어 더미로 만들고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카드의 문제 면이      보이도록 탁자 가운데에 놓음</a:t>
            </a:r>
            <a:endParaRPr lang="en-US" altLang="ko-KR" sz="2400" spc="-1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altLang="ko-KR" sz="1000" spc="-1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spc="-100" dirty="0">
                <a:latin typeface="+mn-ea"/>
              </a:rPr>
              <a:t>가장 최근에 포켓몬스터 애니메이션을 본 트레이너부터 시계방향으로 돌아가며 더미의 가장 위에 놓인 카드를       </a:t>
            </a:r>
            <a:r>
              <a:rPr lang="en-US" altLang="ko-KR" sz="2400" spc="-100" dirty="0">
                <a:latin typeface="+mn-ea"/>
              </a:rPr>
              <a:t>1</a:t>
            </a:r>
            <a:r>
              <a:rPr lang="ko-KR" altLang="en-US" sz="2400" spc="-100" dirty="0">
                <a:latin typeface="+mn-ea"/>
              </a:rPr>
              <a:t>장씩 </a:t>
            </a:r>
            <a:r>
              <a:rPr lang="ko-KR" altLang="en-US" sz="2400" spc="-100" dirty="0" err="1">
                <a:latin typeface="+mn-ea"/>
              </a:rPr>
              <a:t>가져감</a:t>
            </a:r>
            <a:r>
              <a:rPr lang="en-US" altLang="ko-KR" sz="2400" spc="-100" dirty="0">
                <a:latin typeface="+mn-ea"/>
              </a:rPr>
              <a:t>(</a:t>
            </a:r>
            <a:r>
              <a:rPr lang="ko-KR" altLang="en-US" sz="2400" spc="-100" dirty="0">
                <a:latin typeface="+mn-ea"/>
              </a:rPr>
              <a:t>가장자리를 손끝으로 잡고 </a:t>
            </a:r>
            <a:r>
              <a:rPr lang="ko-KR" altLang="en-US" sz="2400" spc="-100" dirty="0" err="1">
                <a:latin typeface="+mn-ea"/>
              </a:rPr>
              <a:t>가져감</a:t>
            </a:r>
            <a:r>
              <a:rPr lang="en-US" altLang="ko-KR" sz="2400" spc="-100" dirty="0">
                <a:latin typeface="+mn-ea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altLang="ko-KR" sz="1000" spc="-1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spc="-100" dirty="0">
                <a:latin typeface="+mn-ea"/>
              </a:rPr>
              <a:t>모든 트레이너가 카드를 가져갔다면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가장 먼저 카드를 가져간 트레이너가 </a:t>
            </a:r>
            <a:r>
              <a:rPr lang="en-US" altLang="ko-KR" sz="2400" spc="-100" dirty="0">
                <a:latin typeface="+mn-ea"/>
              </a:rPr>
              <a:t>“</a:t>
            </a:r>
            <a:r>
              <a:rPr lang="ko-KR" altLang="en-US" sz="2400" spc="-100" dirty="0">
                <a:latin typeface="+mn-ea"/>
              </a:rPr>
              <a:t>시작</a:t>
            </a:r>
            <a:r>
              <a:rPr lang="en-US" altLang="ko-KR" sz="2400" spc="-100" dirty="0">
                <a:latin typeface="+mn-ea"/>
              </a:rPr>
              <a:t>!”</a:t>
            </a:r>
            <a:r>
              <a:rPr lang="ko-KR" altLang="en-US" sz="2400" spc="-100" dirty="0">
                <a:latin typeface="+mn-ea"/>
              </a:rPr>
              <a:t>을 외치면서 게임의 첫 라운드를 시작함</a:t>
            </a:r>
            <a:endParaRPr lang="en-US" altLang="ko-KR" sz="2400" spc="-100" dirty="0">
              <a:latin typeface="+mn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D8C4AAC5-E97A-B17C-605F-3624904DC6FB}"/>
                  </a:ext>
                </a:extLst>
              </p14:cNvPr>
              <p14:cNvContentPartPr/>
              <p14:nvPr/>
            </p14:nvContentPartPr>
            <p14:xfrm>
              <a:off x="-418131" y="3483377"/>
              <a:ext cx="360" cy="360"/>
            </p14:xfrm>
          </p:contentPart>
        </mc:Choice>
        <mc:Fallback xmlns=""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D8C4AAC5-E97A-B17C-605F-3624904DC6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5771" y="3465377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그룹 25">
            <a:extLst>
              <a:ext uri="{FF2B5EF4-FFF2-40B4-BE49-F238E27FC236}">
                <a16:creationId xmlns:a16="http://schemas.microsoft.com/office/drawing/2014/main" id="{EDCD3C23-9FD8-7A57-631E-69D40F97ADE1}"/>
              </a:ext>
            </a:extLst>
          </p:cNvPr>
          <p:cNvGrpSpPr/>
          <p:nvPr/>
        </p:nvGrpSpPr>
        <p:grpSpPr>
          <a:xfrm>
            <a:off x="8058680" y="398417"/>
            <a:ext cx="4137772" cy="6025404"/>
            <a:chOff x="8058680" y="398417"/>
            <a:chExt cx="4137772" cy="6025404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D783310A-63B1-C29E-0CD9-31901A2ED804}"/>
                </a:ext>
              </a:extLst>
            </p:cNvPr>
            <p:cNvGrpSpPr/>
            <p:nvPr/>
          </p:nvGrpSpPr>
          <p:grpSpPr>
            <a:xfrm>
              <a:off x="8058680" y="398417"/>
              <a:ext cx="3778283" cy="5879120"/>
              <a:chOff x="8039630" y="779417"/>
              <a:chExt cx="3778283" cy="5879120"/>
            </a:xfrm>
          </p:grpSpPr>
          <p:sp>
            <p:nvSpPr>
              <p:cNvPr id="4" name="자유형: 도형 3">
                <a:extLst>
                  <a:ext uri="{FF2B5EF4-FFF2-40B4-BE49-F238E27FC236}">
                    <a16:creationId xmlns:a16="http://schemas.microsoft.com/office/drawing/2014/main" id="{DC65AA3E-D0DF-B998-F0EE-CDB61CC0B536}"/>
                  </a:ext>
                </a:extLst>
              </p:cNvPr>
              <p:cNvSpPr/>
              <p:nvPr/>
            </p:nvSpPr>
            <p:spPr>
              <a:xfrm>
                <a:off x="8142514" y="5584736"/>
                <a:ext cx="539932" cy="493847"/>
              </a:xfrm>
              <a:custGeom>
                <a:avLst/>
                <a:gdLst>
                  <a:gd name="connsiteX0" fmla="*/ 0 w 539932"/>
                  <a:gd name="connsiteY0" fmla="*/ 493847 h 493847"/>
                  <a:gd name="connsiteX1" fmla="*/ 0 w 539932"/>
                  <a:gd name="connsiteY1" fmla="*/ 493847 h 493847"/>
                  <a:gd name="connsiteX2" fmla="*/ 78377 w 539932"/>
                  <a:gd name="connsiteY2" fmla="*/ 363218 h 493847"/>
                  <a:gd name="connsiteX3" fmla="*/ 121920 w 539932"/>
                  <a:gd name="connsiteY3" fmla="*/ 337093 h 493847"/>
                  <a:gd name="connsiteX4" fmla="*/ 217715 w 539932"/>
                  <a:gd name="connsiteY4" fmla="*/ 284841 h 493847"/>
                  <a:gd name="connsiteX5" fmla="*/ 304800 w 539932"/>
                  <a:gd name="connsiteY5" fmla="*/ 189047 h 493847"/>
                  <a:gd name="connsiteX6" fmla="*/ 357052 w 539932"/>
                  <a:gd name="connsiteY6" fmla="*/ 162921 h 493847"/>
                  <a:gd name="connsiteX7" fmla="*/ 444137 w 539932"/>
                  <a:gd name="connsiteY7" fmla="*/ 101961 h 493847"/>
                  <a:gd name="connsiteX8" fmla="*/ 531223 w 539932"/>
                  <a:gd name="connsiteY8" fmla="*/ 23584 h 493847"/>
                  <a:gd name="connsiteX9" fmla="*/ 539932 w 539932"/>
                  <a:gd name="connsiteY9" fmla="*/ 23584 h 493847"/>
                  <a:gd name="connsiteX10" fmla="*/ 487680 w 539932"/>
                  <a:gd name="connsiteY10" fmla="*/ 337093 h 493847"/>
                  <a:gd name="connsiteX11" fmla="*/ 470263 w 539932"/>
                  <a:gd name="connsiteY11" fmla="*/ 406761 h 49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9932" h="493847">
                    <a:moveTo>
                      <a:pt x="0" y="493847"/>
                    </a:moveTo>
                    <a:lnTo>
                      <a:pt x="0" y="493847"/>
                    </a:lnTo>
                    <a:cubicBezTo>
                      <a:pt x="26126" y="450304"/>
                      <a:pt x="47201" y="403301"/>
                      <a:pt x="78377" y="363218"/>
                    </a:cubicBezTo>
                    <a:cubicBezTo>
                      <a:pt x="88769" y="349857"/>
                      <a:pt x="107060" y="345198"/>
                      <a:pt x="121920" y="337093"/>
                    </a:cubicBezTo>
                    <a:cubicBezTo>
                      <a:pt x="245447" y="269716"/>
                      <a:pt x="108680" y="350263"/>
                      <a:pt x="217715" y="284841"/>
                    </a:cubicBezTo>
                    <a:cubicBezTo>
                      <a:pt x="235038" y="263187"/>
                      <a:pt x="283001" y="199946"/>
                      <a:pt x="304800" y="189047"/>
                    </a:cubicBezTo>
                    <a:lnTo>
                      <a:pt x="357052" y="162921"/>
                    </a:lnTo>
                    <a:cubicBezTo>
                      <a:pt x="417766" y="102207"/>
                      <a:pt x="385407" y="116644"/>
                      <a:pt x="444137" y="101961"/>
                    </a:cubicBezTo>
                    <a:cubicBezTo>
                      <a:pt x="474509" y="71589"/>
                      <a:pt x="495480" y="47412"/>
                      <a:pt x="531223" y="23584"/>
                    </a:cubicBezTo>
                    <a:cubicBezTo>
                      <a:pt x="533638" y="21974"/>
                      <a:pt x="523966" y="-28667"/>
                      <a:pt x="539932" y="23584"/>
                    </a:cubicBezTo>
                    <a:lnTo>
                      <a:pt x="487680" y="337093"/>
                    </a:lnTo>
                    <a:lnTo>
                      <a:pt x="470263" y="406761"/>
                    </a:lnTo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DD3FF4BC-6CB9-EFCC-58BC-8789B42DB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7" b="89938" l="4260" r="98986">
                            <a14:foregroundMark x1="6288" y1="2733" x2="6694" y2="27826"/>
                            <a14:foregroundMark x1="6694" y1="27826" x2="23529" y2="36646"/>
                            <a14:foregroundMark x1="27271" y1="36683" x2="86613" y2="37267"/>
                            <a14:foregroundMark x1="23529" y1="36646" x2="24862" y2="36659"/>
                            <a14:foregroundMark x1="86613" y1="37267" x2="94929" y2="29689"/>
                            <a14:foregroundMark x1="94929" y1="29689" x2="92089" y2="5342"/>
                            <a14:foregroundMark x1="92089" y1="5342" x2="77465" y2="2527"/>
                            <a14:foregroundMark x1="13039" y1="1832" x2="7099" y2="2981"/>
                            <a14:foregroundMark x1="79108" y1="2609" x2="92292" y2="2236"/>
                            <a14:foregroundMark x1="4398" y1="72154" x2="4260" y2="73292"/>
                            <a14:foregroundMark x1="6897" y1="51553" x2="5283" y2="64858"/>
                            <a14:foregroundMark x1="93351" y1="85627" x2="97160" y2="88323"/>
                            <a14:foregroundMark x1="90489" y1="83602" x2="91423" y2="84263"/>
                            <a14:foregroundMark x1="88032" y1="81863" x2="90489" y2="83602"/>
                            <a14:foregroundMark x1="88477" y1="89111" x2="86207" y2="89317"/>
                            <a14:foregroundMark x1="97160" y1="88323" x2="94212" y2="88591"/>
                            <a14:foregroundMark x1="95637" y1="84746" x2="97363" y2="88447"/>
                            <a14:foregroundMark x1="94118" y1="81491" x2="94798" y2="82948"/>
                            <a14:foregroundMark x1="28803" y1="5093" x2="79108" y2="5217"/>
                            <a14:foregroundMark x1="11765" y1="37267" x2="23894" y2="37590"/>
                            <a14:foregroundMark x1="27789" y1="27453" x2="46856" y2="26335"/>
                            <a14:foregroundMark x1="72008" y1="18509" x2="72211" y2="23230"/>
                            <a14:foregroundMark x1="74037" y1="15901" x2="75254" y2="26087"/>
                            <a14:foregroundMark x1="53753" y1="66335" x2="53550" y2="60994"/>
                            <a14:foregroundMark x1="44219" y1="59503" x2="51318" y2="63230"/>
                            <a14:foregroundMark x1="50101" y1="59627" x2="50101" y2="63727"/>
                            <a14:foregroundMark x1="84178" y1="84472" x2="84787" y2="88323"/>
                            <a14:foregroundMark x1="90061" y1="86211" x2="94726" y2="89441"/>
                            <a14:foregroundMark x1="75862" y1="86584" x2="77485" y2="87826"/>
                            <a14:foregroundMark x1="76268" y1="85839" x2="79310" y2="88696"/>
                            <a14:foregroundMark x1="79310" y1="86832" x2="81542" y2="88447"/>
                            <a14:foregroundMark x1="77890" y1="87329" x2="79310" y2="87826"/>
                            <a14:foregroundMark x1="93712" y1="81491" x2="98986" y2="84596"/>
                            <a14:foregroundMark x1="57201" y1="11056" x2="56187" y2="15901"/>
                            <a14:foregroundMark x1="54564" y1="12174" x2="56187" y2="15155"/>
                            <a14:foregroundMark x1="57809" y1="11180" x2="59026" y2="17391"/>
                            <a14:foregroundMark x1="60852" y1="10683" x2="62677" y2="20497"/>
                            <a14:foregroundMark x1="66126" y1="12547" x2="66531" y2="19255"/>
                            <a14:backgroundMark x1="13793" y1="1118" x2="48073" y2="1615"/>
                            <a14:backgroundMark x1="48073" y1="1615" x2="78905" y2="1118"/>
                            <a14:backgroundMark x1="23327" y1="38137" x2="25761" y2="38137"/>
                            <a14:backgroundMark x1="4868" y1="73043" x2="4462" y2="68075"/>
                            <a14:backgroundMark x1="5071" y1="64845" x2="4462" y2="68696"/>
                            <a14:backgroundMark x1="74059" y1="87329" x2="56592" y2="87329"/>
                            <a14:backgroundMark x1="56592" y1="87329" x2="56592" y2="873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42514" y="779417"/>
                <a:ext cx="3600505" cy="5879120"/>
              </a:xfrm>
              <a:prstGeom prst="rect">
                <a:avLst/>
              </a:prstGeom>
            </p:spPr>
          </p:pic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0AE5CCBB-DB95-E0F0-17A0-AB28073BB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1246363" y="2097392"/>
                <a:ext cx="823031" cy="320068"/>
              </a:xfrm>
              <a:prstGeom prst="rect">
                <a:avLst/>
              </a:prstGeom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6D901D47-769A-7277-2CC1-845D328B2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39303" y="779417"/>
                <a:ext cx="823031" cy="112408"/>
              </a:xfrm>
              <a:prstGeom prst="rect">
                <a:avLst/>
              </a:prstGeom>
            </p:spPr>
          </p:pic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0883E32D-D4D4-52C3-C3EF-8F2F8232B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7530475" y="4755516"/>
                <a:ext cx="1338377" cy="32006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936F9C-70CE-523F-2C49-070D768425EE}"/>
                </a:ext>
              </a:extLst>
            </p:cNvPr>
            <p:cNvSpPr txBox="1"/>
            <p:nvPr/>
          </p:nvSpPr>
          <p:spPr>
            <a:xfrm>
              <a:off x="8484442" y="2665080"/>
              <a:ext cx="3352521" cy="384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spc="-100" dirty="0">
                  <a:highlight>
                    <a:srgbClr val="FFFF00"/>
                  </a:highlight>
                  <a:latin typeface="+mn-ea"/>
                </a:rPr>
                <a:t>각자</a:t>
              </a:r>
              <a:r>
                <a:rPr lang="ko-KR" altLang="en-US" sz="1400" spc="-100" dirty="0">
                  <a:latin typeface="+mn-ea"/>
                </a:rPr>
                <a:t> 더미에서 카드를 </a:t>
              </a:r>
              <a:r>
                <a:rPr lang="ko-KR" altLang="en-US" sz="1400" spc="-100" dirty="0">
                  <a:highlight>
                    <a:srgbClr val="FFFF00"/>
                  </a:highlight>
                  <a:latin typeface="+mn-ea"/>
                </a:rPr>
                <a:t>한 장씩 </a:t>
              </a:r>
              <a:r>
                <a:rPr lang="ko-KR" altLang="en-US" sz="1400" spc="-100" dirty="0">
                  <a:latin typeface="+mn-ea"/>
                </a:rPr>
                <a:t>가져갑니다</a:t>
              </a:r>
              <a:r>
                <a:rPr lang="en-US" altLang="ko-KR" sz="1400" spc="-100" dirty="0">
                  <a:latin typeface="+mn-ea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F8657F-1038-9008-1B76-EF3BE9870E0C}"/>
                </a:ext>
              </a:extLst>
            </p:cNvPr>
            <p:cNvSpPr txBox="1"/>
            <p:nvPr/>
          </p:nvSpPr>
          <p:spPr>
            <a:xfrm>
              <a:off x="8324407" y="5393090"/>
              <a:ext cx="3352521" cy="1030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spc="-100" dirty="0">
                  <a:highlight>
                    <a:srgbClr val="FFFF00"/>
                  </a:highlight>
                  <a:latin typeface="+mn-ea"/>
                </a:rPr>
                <a:t>아직 뒷면을 확인하지 마세요</a:t>
              </a:r>
              <a:r>
                <a:rPr lang="en-US" altLang="ko-KR" sz="1400" spc="-100" dirty="0">
                  <a:highlight>
                    <a:srgbClr val="FFFF00"/>
                  </a:highlight>
                  <a:latin typeface="+mn-ea"/>
                </a:rPr>
                <a:t>!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400" spc="-100" dirty="0">
                  <a:latin typeface="+mn-ea"/>
                </a:rPr>
                <a:t>카드 앞면에 그려진 네 마리 포켓몬 중 하나가 카드 뒷면에 숨어있어요</a:t>
              </a:r>
              <a:endParaRPr lang="en-US" altLang="ko-KR" sz="1400" spc="-100" dirty="0">
                <a:latin typeface="+mn-ea"/>
              </a:endParaRP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063C4729-5D3C-0110-D109-1AB1F240D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11533455" y="4089157"/>
              <a:ext cx="662997" cy="1819298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3F386F56-C6CF-679D-09A9-70CFE2EE3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11261915" y="5450658"/>
              <a:ext cx="662997" cy="321491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653597BA-BF10-33E8-2B3A-2531A8986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36" b="91803" l="9659" r="89773">
                          <a14:foregroundMark x1="68444" y1="85261" x2="65341" y2="91803"/>
                          <a14:foregroundMark x1="65341" y1="91803" x2="63636" y2="91803"/>
                          <a14:backgroundMark x1="69886" y1="41803" x2="76136" y2="41803"/>
                          <a14:backgroundMark x1="78977" y1="41803" x2="77841" y2="81967"/>
                          <a14:backgroundMark x1="76136" y1="63934" x2="69886" y2="860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17320" y="4883100"/>
              <a:ext cx="1341236" cy="929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543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42951" y="1591368"/>
            <a:ext cx="7549697" cy="42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spc="-100" dirty="0">
                <a:latin typeface="+mn-ea"/>
              </a:rPr>
              <a:t>라운드가 시작되면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모든 트레이너는 카드를 양손으로    쥐고 손가락이나 손바닥으로 뒷면의 촉감을 확인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spc="-100" dirty="0">
                <a:latin typeface="+mn-ea"/>
              </a:rPr>
              <a:t>     </a:t>
            </a:r>
            <a:r>
              <a:rPr lang="ko-KR" altLang="en-US" sz="2000" spc="-100" dirty="0">
                <a:solidFill>
                  <a:srgbClr val="941016"/>
                </a:solidFill>
                <a:latin typeface="+mn-ea"/>
              </a:rPr>
              <a:t>문제 면에  있는 포켓몬 중 어떤 포켓몬이 정답 면에 있는지 알아내야 함</a:t>
            </a:r>
            <a:endParaRPr lang="en-US" altLang="ko-KR" sz="2000" spc="-100" dirty="0">
              <a:solidFill>
                <a:srgbClr val="941016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altLang="ko-KR" sz="1000" spc="-100" dirty="0">
              <a:solidFill>
                <a:srgbClr val="941016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ko-KR" altLang="en-US" sz="2400" spc="-100" dirty="0">
                <a:latin typeface="+mn-ea"/>
              </a:rPr>
              <a:t>정답을 알겠다면 </a:t>
            </a:r>
            <a:r>
              <a:rPr lang="en-US" altLang="ko-KR" sz="2400" spc="-100" dirty="0">
                <a:latin typeface="+mn-ea"/>
              </a:rPr>
              <a:t>“</a:t>
            </a:r>
            <a:r>
              <a:rPr lang="ko-KR" altLang="en-US" sz="2400" spc="-100" dirty="0" err="1">
                <a:latin typeface="+mn-ea"/>
              </a:rPr>
              <a:t>뭘까요</a:t>
            </a:r>
            <a:r>
              <a:rPr lang="en-US" altLang="ko-KR" sz="2400" spc="-100" dirty="0">
                <a:latin typeface="+mn-ea"/>
              </a:rPr>
              <a:t>?”</a:t>
            </a:r>
            <a:r>
              <a:rPr lang="ko-KR" altLang="en-US" sz="2400" spc="-100" dirty="0">
                <a:latin typeface="+mn-ea"/>
              </a:rPr>
              <a:t>를 외치면서  쥐고 있던 카드를 뒤집지 말고 문제 면이 보이도록 자기 앞에 내려놓음</a:t>
            </a:r>
            <a:endParaRPr lang="en-US" altLang="ko-KR" sz="2400" spc="-1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en-US" altLang="ko-KR" sz="1000" spc="-1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ko-KR" altLang="en-US" sz="2400" spc="-100" dirty="0">
                <a:latin typeface="+mn-ea"/>
              </a:rPr>
              <a:t>모든 트레이너가 카드를 내려 놓았다면                                마지막 남은 플레이어는 즉시 카드를 내려놓아야 함</a:t>
            </a:r>
            <a:endParaRPr lang="en-US" altLang="ko-KR" sz="2400" spc="-100" dirty="0">
              <a:latin typeface="+mn-ea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4BDF1AC-360D-7738-35D3-EB468E346740}"/>
              </a:ext>
            </a:extLst>
          </p:cNvPr>
          <p:cNvGrpSpPr/>
          <p:nvPr/>
        </p:nvGrpSpPr>
        <p:grpSpPr>
          <a:xfrm>
            <a:off x="8073665" y="666750"/>
            <a:ext cx="3146785" cy="6943724"/>
            <a:chOff x="7740290" y="569167"/>
            <a:chExt cx="3466781" cy="7231807"/>
          </a:xfrm>
        </p:grpSpPr>
        <p:pic>
          <p:nvPicPr>
            <p:cNvPr id="16" name="그림 15" descr="텍스트, 스크린샷, 사람이(가) 표시된 사진&#10;&#10;자동 생성된 설명">
              <a:extLst>
                <a:ext uri="{FF2B5EF4-FFF2-40B4-BE49-F238E27FC236}">
                  <a16:creationId xmlns:a16="http://schemas.microsoft.com/office/drawing/2014/main" id="{9548C6E5-6287-8177-16F4-A1027336A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06" b="29689"/>
            <a:stretch/>
          </p:blipFill>
          <p:spPr>
            <a:xfrm>
              <a:off x="7740291" y="2952750"/>
              <a:ext cx="3466779" cy="2181225"/>
            </a:xfrm>
            <a:prstGeom prst="rect">
              <a:avLst/>
            </a:prstGeom>
          </p:spPr>
        </p:pic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C799B1A8-C90C-3438-E6D6-652E7A2B7F35}"/>
                </a:ext>
              </a:extLst>
            </p:cNvPr>
            <p:cNvGrpSpPr/>
            <p:nvPr/>
          </p:nvGrpSpPr>
          <p:grpSpPr>
            <a:xfrm>
              <a:off x="7740290" y="569167"/>
              <a:ext cx="3466781" cy="7231807"/>
              <a:chOff x="7740290" y="569167"/>
              <a:chExt cx="3466781" cy="7231807"/>
            </a:xfrm>
          </p:grpSpPr>
          <p:pic>
            <p:nvPicPr>
              <p:cNvPr id="15" name="그림 14" descr="텍스트, 스크린샷, 사람이(가) 표시된 사진&#10;&#10;자동 생성된 설명">
                <a:extLst>
                  <a:ext uri="{FF2B5EF4-FFF2-40B4-BE49-F238E27FC236}">
                    <a16:creationId xmlns:a16="http://schemas.microsoft.com/office/drawing/2014/main" id="{CCEA4560-18AF-1759-DAF9-F4A46BF105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5244"/>
              <a:stretch/>
            </p:blipFill>
            <p:spPr>
              <a:xfrm>
                <a:off x="7740292" y="569167"/>
                <a:ext cx="3466779" cy="2383583"/>
              </a:xfrm>
              <a:prstGeom prst="rect">
                <a:avLst/>
              </a:prstGeom>
            </p:spPr>
          </p:pic>
          <p:pic>
            <p:nvPicPr>
              <p:cNvPr id="18" name="그림 17" descr="텍스트, 스크린샷, 사람이(가) 표시된 사진&#10;&#10;자동 생성된 설명">
                <a:extLst>
                  <a:ext uri="{FF2B5EF4-FFF2-40B4-BE49-F238E27FC236}">
                    <a16:creationId xmlns:a16="http://schemas.microsoft.com/office/drawing/2014/main" id="{A680369E-D47E-EC12-4EB7-A51EE878B8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994" b="-12883"/>
              <a:stretch/>
            </p:blipFill>
            <p:spPr>
              <a:xfrm>
                <a:off x="7740290" y="5133975"/>
                <a:ext cx="3466779" cy="2666999"/>
              </a:xfrm>
              <a:prstGeom prst="rect">
                <a:avLst/>
              </a:prstGeom>
            </p:spPr>
          </p:pic>
        </p:grp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32F73E87-CD20-6467-B66E-FEA72B1A212F}"/>
              </a:ext>
            </a:extLst>
          </p:cNvPr>
          <p:cNvGrpSpPr/>
          <p:nvPr/>
        </p:nvGrpSpPr>
        <p:grpSpPr>
          <a:xfrm>
            <a:off x="7945929" y="390467"/>
            <a:ext cx="4169871" cy="6467533"/>
            <a:chOff x="7945929" y="390467"/>
            <a:chExt cx="4169871" cy="6467533"/>
          </a:xfrm>
        </p:grpSpPr>
        <p:pic>
          <p:nvPicPr>
            <p:cNvPr id="23" name="그림 22" descr="텍스트, 스크린샷, 사람이(가) 표시된 사진&#10;&#10;자동 생성된 설명">
              <a:extLst>
                <a:ext uri="{FF2B5EF4-FFF2-40B4-BE49-F238E27FC236}">
                  <a16:creationId xmlns:a16="http://schemas.microsoft.com/office/drawing/2014/main" id="{06917CE8-304D-7264-6686-EF2E1BE2C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244"/>
            <a:stretch/>
          </p:blipFill>
          <p:spPr>
            <a:xfrm>
              <a:off x="8073664" y="666750"/>
              <a:ext cx="3146783" cy="2288632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E16673AB-0718-AE81-BB5E-27C218FC7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5298" y="561975"/>
              <a:ext cx="259551" cy="6210299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15A632FD-62CA-0C0C-4FDF-3EDE30BF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7076" y="561974"/>
              <a:ext cx="491722" cy="6210299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7BDB5F59-9CFE-C74B-EBF4-A10F489B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1041" y="2342117"/>
              <a:ext cx="2892027" cy="784772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7B1372BC-0400-2F9D-B767-57C1D9FC8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3664" y="4603157"/>
              <a:ext cx="2892027" cy="630369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31364AD6-B686-36B8-5A6C-24CA14BA2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9485" y="6641757"/>
              <a:ext cx="2892027" cy="216243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5DF96FBE-7495-59B5-B7D4-CD8143EF5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4151" y="390467"/>
              <a:ext cx="2892027" cy="341784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E0846F13-4581-F842-7A20-EC09A7AA6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32" b="89802" l="9847" r="95624">
                          <a14:foregroundMark x1="76805" y1="53824" x2="76805" y2="57507"/>
                          <a14:foregroundMark x1="91904" y1="62606" x2="90810" y2="56374"/>
                          <a14:foregroundMark x1="94092" y1="55241" x2="88184" y2="53258"/>
                          <a14:foregroundMark x1="95405" y1="56374" x2="94092" y2="61756"/>
                          <a14:foregroundMark x1="95624" y1="57507" x2="93654" y2="63739"/>
                          <a14:backgroundMark x1="76858" y1="57507" x2="78993" y2="68272"/>
                          <a14:backgroundMark x1="74836" y1="47309" x2="76128" y2="53824"/>
                          <a14:backgroundMark x1="78993" y1="68272" x2="42451" y2="67989"/>
                          <a14:backgroundMark x1="42451" y1="67989" x2="16630" y2="58924"/>
                          <a14:backgroundMark x1="16630" y1="58924" x2="24070" y2="36827"/>
                          <a14:backgroundMark x1="24070" y1="36827" x2="42451" y2="28045"/>
                          <a14:backgroundMark x1="42451" y1="28045" x2="11379" y2="29745"/>
                          <a14:backgroundMark x1="11379" y1="29745" x2="7877" y2="48442"/>
                          <a14:backgroundMark x1="7877" y1="48442" x2="13129" y2="68839"/>
                          <a14:backgroundMark x1="13129" y1="68839" x2="29103" y2="66289"/>
                          <a14:backgroundMark x1="29103" y1="66289" x2="43326" y2="71955"/>
                          <a14:backgroundMark x1="43326" y1="71955" x2="48359" y2="61756"/>
                          <a14:backgroundMark x1="55142" y1="22663" x2="30853" y2="61190"/>
                          <a14:backgroundMark x1="70022" y1="21813" x2="70678" y2="43343"/>
                          <a14:backgroundMark x1="70678" y1="43343" x2="65864" y2="66006"/>
                          <a14:backgroundMark x1="65864" y1="66006" x2="38293" y2="60623"/>
                          <a14:backgroundMark x1="38293" y1="60623" x2="24945" y2="26912"/>
                          <a14:backgroundMark x1="24945" y1="26912" x2="43764" y2="13031"/>
                          <a14:backgroundMark x1="43764" y1="13031" x2="63895" y2="17847"/>
                          <a14:backgroundMark x1="63895" y1="17847" x2="66083" y2="50708"/>
                          <a14:backgroundMark x1="62363" y1="21246" x2="44201" y2="38244"/>
                          <a14:backgroundMark x1="44201" y1="38244" x2="45952" y2="58640"/>
                          <a14:backgroundMark x1="45952" y1="58640" x2="63020" y2="58924"/>
                          <a14:backgroundMark x1="63020" y1="58924" x2="62363" y2="31445"/>
                          <a14:backgroundMark x1="62363" y1="31445" x2="47265" y2="3031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45929" y="561359"/>
              <a:ext cx="3315204" cy="2560759"/>
            </a:xfrm>
            <a:prstGeom prst="rect">
              <a:avLst/>
            </a:prstGeom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1E7B6C47-D8DE-FD7B-1AB1-46A807C1E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9857" y="6406467"/>
              <a:ext cx="895943" cy="4044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2EFF6F-2844-90C8-F5E5-ABA5A6EC71D7}"/>
                </a:ext>
              </a:extLst>
            </p:cNvPr>
            <p:cNvSpPr txBox="1"/>
            <p:nvPr/>
          </p:nvSpPr>
          <p:spPr>
            <a:xfrm>
              <a:off x="7950998" y="2380720"/>
              <a:ext cx="3564683" cy="707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spc="-100" dirty="0">
                  <a:latin typeface="+mn-ea"/>
                </a:rPr>
                <a:t>모두가 동시에 자기 카드를 양손으로 쥐고 손가락으로 </a:t>
              </a:r>
              <a:r>
                <a:rPr lang="ko-KR" altLang="en-US" sz="1400" spc="-100" dirty="0">
                  <a:highlight>
                    <a:srgbClr val="FFFF00"/>
                  </a:highlight>
                  <a:latin typeface="+mn-ea"/>
                </a:rPr>
                <a:t>뒷면</a:t>
              </a:r>
              <a:r>
                <a:rPr lang="ko-KR" altLang="en-US" sz="1400" spc="-100" dirty="0">
                  <a:latin typeface="+mn-ea"/>
                </a:rPr>
                <a:t>을 더듬어서 </a:t>
              </a:r>
              <a:r>
                <a:rPr lang="ko-KR" altLang="en-US" sz="1400" spc="-100" dirty="0">
                  <a:highlight>
                    <a:srgbClr val="FFFF00"/>
                  </a:highlight>
                  <a:latin typeface="+mn-ea"/>
                </a:rPr>
                <a:t>촉감</a:t>
              </a:r>
              <a:r>
                <a:rPr lang="ko-KR" altLang="en-US" sz="1400" spc="-100" dirty="0">
                  <a:latin typeface="+mn-ea"/>
                </a:rPr>
                <a:t>을 확인합니다</a:t>
              </a:r>
              <a:r>
                <a:rPr lang="en-US" altLang="ko-KR" sz="1400" spc="-100" dirty="0">
                  <a:latin typeface="+mn-ea"/>
                </a:rPr>
                <a:t>.</a:t>
              </a: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A24A9A83-AD71-F31A-2306-03D1067F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71886" y="3971018"/>
              <a:ext cx="716342" cy="845893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F882952E-E6AB-7021-9905-6F0C0DB6A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477" b="89720" l="8333" r="92593">
                          <a14:foregroundMark x1="32407" y1="11215" x2="50926" y2="8411"/>
                          <a14:foregroundMark x1="92593" y1="33645" x2="87963" y2="504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06922" y="5865665"/>
              <a:ext cx="823031" cy="815411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477BC8F-6F99-8781-41CC-CC0658D22FE6}"/>
              </a:ext>
            </a:extLst>
          </p:cNvPr>
          <p:cNvSpPr txBox="1"/>
          <p:nvPr/>
        </p:nvSpPr>
        <p:spPr>
          <a:xfrm>
            <a:off x="7814115" y="4541736"/>
            <a:ext cx="3564683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spc="-100" dirty="0">
                <a:latin typeface="+mn-ea"/>
              </a:rPr>
              <a:t>형태가 느껴지나요</a:t>
            </a:r>
            <a:r>
              <a:rPr lang="en-US" altLang="ko-KR" sz="1400" spc="-100" dirty="0">
                <a:latin typeface="+mn-ea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ko-KR" altLang="en-US" sz="1400" spc="-100" dirty="0">
                <a:highlight>
                  <a:srgbClr val="FFFF00"/>
                </a:highlight>
                <a:latin typeface="+mn-ea"/>
              </a:rPr>
              <a:t>어떤 포켓몬</a:t>
            </a:r>
            <a:r>
              <a:rPr lang="ko-KR" altLang="en-US" sz="1400" spc="-100" dirty="0">
                <a:latin typeface="+mn-ea"/>
              </a:rPr>
              <a:t>일까요</a:t>
            </a:r>
            <a:r>
              <a:rPr lang="en-US" altLang="ko-KR" sz="1400" spc="-100" dirty="0">
                <a:latin typeface="+mn-ea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D325EB-FC3E-5096-570E-05A6F9B4DA7C}"/>
              </a:ext>
            </a:extLst>
          </p:cNvPr>
          <p:cNvSpPr txBox="1"/>
          <p:nvPr/>
        </p:nvSpPr>
        <p:spPr>
          <a:xfrm>
            <a:off x="3015469" y="662892"/>
            <a:ext cx="2213166" cy="676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-100" dirty="0">
                <a:solidFill>
                  <a:srgbClr val="941016"/>
                </a:solidFill>
                <a:latin typeface="+mj-ea"/>
                <a:ea typeface="+mj-ea"/>
              </a:rPr>
              <a:t>라운드 진행</a:t>
            </a:r>
            <a:endParaRPr lang="en-US" altLang="ko-KR" sz="2000" b="1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21158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23734" y="1354744"/>
            <a:ext cx="7208566" cy="5255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ko-KR" altLang="en-US" sz="2400" spc="-100" dirty="0">
                <a:latin typeface="+mn-ea"/>
              </a:rPr>
              <a:t>가장 먼저 카드를 내려놓은 트레이너부터 정답을 말함</a:t>
            </a:r>
            <a:endParaRPr lang="en-US" altLang="ko-KR" sz="2400" spc="-1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ko-KR" altLang="en-US" sz="2400" spc="-100" dirty="0">
                <a:latin typeface="+mn-ea"/>
              </a:rPr>
              <a:t>정답을 말할 때는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정답이라고 생각하는 포켓몬의 이름을 외치거나 카드의 그림을 가리켜서 모두가 </a:t>
            </a:r>
            <a:r>
              <a:rPr lang="ko-KR" altLang="en-US" sz="2400" spc="-100" dirty="0" err="1">
                <a:latin typeface="+mn-ea"/>
              </a:rPr>
              <a:t>알수</a:t>
            </a:r>
            <a:r>
              <a:rPr lang="ko-KR" altLang="en-US" sz="2400" spc="-100" dirty="0">
                <a:latin typeface="+mn-ea"/>
              </a:rPr>
              <a:t> 있게 함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그러고 나서 정답 면을 공개</a:t>
            </a:r>
            <a:endParaRPr lang="en-US" altLang="ko-KR" sz="2400" spc="-1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endParaRPr lang="en-US" altLang="ko-KR" sz="300" spc="-1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400" spc="-100" dirty="0">
                <a:solidFill>
                  <a:srgbClr val="00B0F0"/>
                </a:solidFill>
                <a:latin typeface="+mj-ea"/>
                <a:ea typeface="+mj-ea"/>
              </a:rPr>
              <a:t>맞힌 경우</a:t>
            </a:r>
            <a:r>
              <a:rPr lang="en-US" altLang="ko-KR" sz="2400" spc="-100" dirty="0">
                <a:latin typeface="+mn-ea"/>
              </a:rPr>
              <a:t>: </a:t>
            </a:r>
            <a:r>
              <a:rPr lang="ko-KR" altLang="en-US" sz="2400" spc="-100" dirty="0">
                <a:latin typeface="+mn-ea"/>
              </a:rPr>
              <a:t>자기가 내려놓은 카드를 </a:t>
            </a:r>
            <a:r>
              <a:rPr lang="ko-KR" altLang="en-US" sz="2400" spc="-100" dirty="0">
                <a:solidFill>
                  <a:srgbClr val="00B0F0"/>
                </a:solidFill>
                <a:latin typeface="+mn-ea"/>
              </a:rPr>
              <a:t>얻음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이번 라운드에서 </a:t>
            </a:r>
            <a:r>
              <a:rPr lang="ko-KR" altLang="en-US" sz="2400" spc="-100" dirty="0">
                <a:highlight>
                  <a:srgbClr val="FFFF00"/>
                </a:highlight>
                <a:latin typeface="+mn-ea"/>
              </a:rPr>
              <a:t>가장 먼저 정답을 맞췄다면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더미 맨 위 카드 </a:t>
            </a:r>
            <a:r>
              <a:rPr lang="en-US" altLang="ko-KR" sz="2400" spc="-100" dirty="0">
                <a:solidFill>
                  <a:srgbClr val="00B0F0"/>
                </a:solidFill>
                <a:latin typeface="+mn-ea"/>
              </a:rPr>
              <a:t>1</a:t>
            </a:r>
            <a:r>
              <a:rPr lang="ko-KR" altLang="en-US" sz="2400" spc="-100" dirty="0">
                <a:solidFill>
                  <a:srgbClr val="00B0F0"/>
                </a:solidFill>
                <a:latin typeface="+mn-ea"/>
              </a:rPr>
              <a:t>장을 보너스</a:t>
            </a:r>
            <a:r>
              <a:rPr lang="ko-KR" altLang="en-US" sz="2400" spc="-100" dirty="0">
                <a:latin typeface="+mn-ea"/>
              </a:rPr>
              <a:t>로 얻음</a:t>
            </a:r>
            <a:endParaRPr lang="en-US" altLang="ko-KR" sz="2400" spc="-100" dirty="0">
              <a:latin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2400" spc="-100" dirty="0">
                <a:solidFill>
                  <a:srgbClr val="FF0000"/>
                </a:solidFill>
                <a:latin typeface="+mj-ea"/>
                <a:ea typeface="+mj-ea"/>
              </a:rPr>
              <a:t>틀린 경우</a:t>
            </a:r>
            <a:r>
              <a:rPr lang="en-US" altLang="ko-KR" sz="2400" spc="-100" dirty="0">
                <a:latin typeface="+mn-ea"/>
              </a:rPr>
              <a:t>: </a:t>
            </a:r>
            <a:r>
              <a:rPr lang="ko-KR" altLang="en-US" sz="2400" spc="-100" dirty="0">
                <a:latin typeface="+mn-ea"/>
              </a:rPr>
              <a:t>자기가 내려놓은 카드를 </a:t>
            </a:r>
            <a:r>
              <a:rPr lang="ko-KR" altLang="en-US" sz="2400" spc="-100" dirty="0">
                <a:solidFill>
                  <a:srgbClr val="FF0000"/>
                </a:solidFill>
                <a:latin typeface="+mn-ea"/>
              </a:rPr>
              <a:t>잃음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잃은 카드는 더미 옆에 정답 면이 보이게 놓음</a:t>
            </a:r>
            <a:endParaRPr lang="en-US" altLang="ko-KR" sz="2400" spc="-100" dirty="0">
              <a:latin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9C174CAA-19DB-3C60-4B2B-4136A374CFDB}"/>
              </a:ext>
            </a:extLst>
          </p:cNvPr>
          <p:cNvGrpSpPr/>
          <p:nvPr/>
        </p:nvGrpSpPr>
        <p:grpSpPr>
          <a:xfrm>
            <a:off x="7349973" y="1757385"/>
            <a:ext cx="4618293" cy="3528069"/>
            <a:chOff x="6945057" y="1876425"/>
            <a:chExt cx="5257300" cy="3617612"/>
          </a:xfrm>
        </p:grpSpPr>
        <p:pic>
          <p:nvPicPr>
            <p:cNvPr id="3" name="그림 2" descr="만화 영화, 아동 미술, 보드게임이(가) 표시된 사진&#10;&#10;자동 생성된 설명">
              <a:extLst>
                <a:ext uri="{FF2B5EF4-FFF2-40B4-BE49-F238E27FC236}">
                  <a16:creationId xmlns:a16="http://schemas.microsoft.com/office/drawing/2014/main" id="{8AB61E8E-DB1B-7F2E-C9C9-2C452FB98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17"/>
            <a:stretch/>
          </p:blipFill>
          <p:spPr>
            <a:xfrm>
              <a:off x="6945057" y="1876425"/>
              <a:ext cx="5257300" cy="3419475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E67DD82-ABA9-E789-FD37-199BEADA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41156" y="5097763"/>
              <a:ext cx="548688" cy="39627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05F5F7-60DE-EB95-6C5B-52321E251051}"/>
              </a:ext>
            </a:extLst>
          </p:cNvPr>
          <p:cNvSpPr txBox="1"/>
          <p:nvPr/>
        </p:nvSpPr>
        <p:spPr>
          <a:xfrm>
            <a:off x="3015469" y="662892"/>
            <a:ext cx="2213166" cy="676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-100" dirty="0">
                <a:solidFill>
                  <a:srgbClr val="941016"/>
                </a:solidFill>
                <a:latin typeface="+mj-ea"/>
                <a:ea typeface="+mj-ea"/>
              </a:rPr>
              <a:t>라운드 진행</a:t>
            </a:r>
            <a:endParaRPr lang="en-US" altLang="ko-KR" sz="2000" b="1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37932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23734" y="1354744"/>
            <a:ext cx="8034441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모든 트레이너가 정답을 말할 기회를 가졌다면 라운드 종료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이번 라운드에 </a:t>
            </a:r>
            <a:r>
              <a:rPr lang="ko-KR" altLang="en-US" sz="2400" spc="-100" dirty="0">
                <a:highlight>
                  <a:srgbClr val="FFFF00"/>
                </a:highlight>
                <a:latin typeface="+mn-ea"/>
              </a:rPr>
              <a:t>가장 마지막으로 카드를 내려놓은 트레이너부터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시계 방향으로 돌아가며 더미의 가장 위에 놓인 카드를 </a:t>
            </a:r>
            <a:r>
              <a:rPr lang="en-US" altLang="ko-KR" sz="2400" spc="-100" dirty="0">
                <a:latin typeface="+mn-ea"/>
              </a:rPr>
              <a:t>1</a:t>
            </a:r>
            <a:r>
              <a:rPr lang="ko-KR" altLang="en-US" sz="2400" spc="-100" dirty="0">
                <a:latin typeface="+mn-ea"/>
              </a:rPr>
              <a:t>장씩       </a:t>
            </a:r>
            <a:r>
              <a:rPr lang="ko-KR" altLang="en-US" sz="2400" spc="-100" dirty="0" err="1">
                <a:latin typeface="+mn-ea"/>
              </a:rPr>
              <a:t>가져감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모든 트레이너가 카드를 가져갔다면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가장 먼저 카드를 가져간 트레이너가 </a:t>
            </a:r>
            <a:r>
              <a:rPr lang="en-US" altLang="ko-KR" sz="2400" spc="-100" dirty="0">
                <a:highlight>
                  <a:srgbClr val="FFFF00"/>
                </a:highlight>
                <a:latin typeface="+mn-ea"/>
              </a:rPr>
              <a:t>“</a:t>
            </a:r>
            <a:r>
              <a:rPr lang="ko-KR" altLang="en-US" sz="2400" spc="-100" dirty="0">
                <a:highlight>
                  <a:srgbClr val="FFFF00"/>
                </a:highlight>
                <a:latin typeface="+mn-ea"/>
              </a:rPr>
              <a:t>시작</a:t>
            </a:r>
            <a:r>
              <a:rPr lang="en-US" altLang="ko-KR" sz="2400" spc="-100" dirty="0">
                <a:highlight>
                  <a:srgbClr val="FFFF00"/>
                </a:highlight>
                <a:latin typeface="+mn-ea"/>
              </a:rPr>
              <a:t>＂</a:t>
            </a:r>
            <a:r>
              <a:rPr lang="ko-KR" altLang="en-US" sz="2400" spc="-100" dirty="0">
                <a:latin typeface="+mn-ea"/>
              </a:rPr>
              <a:t>을 외치면서 다음 라운드 시작</a:t>
            </a:r>
            <a:endParaRPr lang="en-US" altLang="ko-KR" sz="2400" spc="-100" dirty="0"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318BD-2EB2-E972-AD26-0379FD2032E7}"/>
              </a:ext>
            </a:extLst>
          </p:cNvPr>
          <p:cNvSpPr txBox="1"/>
          <p:nvPr/>
        </p:nvSpPr>
        <p:spPr>
          <a:xfrm>
            <a:off x="3015469" y="662892"/>
            <a:ext cx="4061606" cy="676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-100">
                <a:solidFill>
                  <a:srgbClr val="941016"/>
                </a:solidFill>
                <a:latin typeface="+mj-ea"/>
                <a:ea typeface="+mj-ea"/>
              </a:rPr>
              <a:t>라운드 종료와 새 라운드</a:t>
            </a:r>
            <a:endParaRPr lang="en-US" altLang="ko-KR" sz="2000" b="1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  <p:pic>
        <p:nvPicPr>
          <p:cNvPr id="8" name="그림 7" descr="만화 영화, 카드 게임이(가) 표시된 사진&#10;&#10;자동 생성된 설명">
            <a:extLst>
              <a:ext uri="{FF2B5EF4-FFF2-40B4-BE49-F238E27FC236}">
                <a16:creationId xmlns:a16="http://schemas.microsoft.com/office/drawing/2014/main" id="{67EC8926-E4D7-E4D7-A7AC-A0FDDC085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75" y="2404397"/>
            <a:ext cx="3557588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99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483165" y="2014183"/>
            <a:ext cx="7761593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누군가 카드를 </a:t>
            </a:r>
            <a:r>
              <a:rPr lang="en-US" altLang="ko-KR" sz="2400" spc="-100" dirty="0">
                <a:latin typeface="+mn-ea"/>
              </a:rPr>
              <a:t>7</a:t>
            </a:r>
            <a:r>
              <a:rPr lang="ko-KR" altLang="en-US" sz="2400" spc="-100" dirty="0">
                <a:latin typeface="+mn-ea"/>
              </a:rPr>
              <a:t>장 이상 모으면 즉시 종료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가장 먼저 카드를 </a:t>
            </a:r>
            <a:r>
              <a:rPr lang="en-US" altLang="ko-KR" sz="2400" spc="-100" dirty="0">
                <a:latin typeface="+mn-ea"/>
              </a:rPr>
              <a:t>7</a:t>
            </a:r>
            <a:r>
              <a:rPr lang="ko-KR" altLang="en-US" sz="2400" spc="-100" dirty="0">
                <a:latin typeface="+mn-ea"/>
              </a:rPr>
              <a:t>장 이상 모은 트레이너가 승리</a:t>
            </a:r>
            <a:endParaRPr lang="en-US" altLang="ko-KR" sz="2400" spc="-100" dirty="0">
              <a:latin typeface="+mn-ea"/>
            </a:endParaRPr>
          </a:p>
        </p:txBody>
      </p:sp>
      <p:pic>
        <p:nvPicPr>
          <p:cNvPr id="5" name="그림 4" descr="장난감, 만화 영화, 아동 미술, 텍스트이(가) 표시된 사진&#10;&#10;자동 생성된 설명">
            <a:extLst>
              <a:ext uri="{FF2B5EF4-FFF2-40B4-BE49-F238E27FC236}">
                <a16:creationId xmlns:a16="http://schemas.microsoft.com/office/drawing/2014/main" id="{BA681161-D8D8-F77F-9702-AF7ABA576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47" y="2014183"/>
            <a:ext cx="4852988" cy="323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977"/>
      </p:ext>
    </p:extLst>
  </p:cSld>
  <p:clrMapOvr>
    <a:masterClrMapping/>
  </p:clrMapOvr>
</p:sld>
</file>

<file path=ppt/theme/theme1.xml><?xml version="1.0" encoding="utf-8"?>
<a:theme xmlns:a="http://schemas.openxmlformats.org/drawingml/2006/main" name="커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메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527</Words>
  <Application>Microsoft Office PowerPoint</Application>
  <PresentationFormat>와이드스크린</PresentationFormat>
  <Paragraphs>62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나눔스퀘어 네오 Regular</vt:lpstr>
      <vt:lpstr>나눔스퀘어 네오 ExtraBold</vt:lpstr>
      <vt:lpstr>Wingdings</vt:lpstr>
      <vt:lpstr>12롯데마트드림Medium</vt:lpstr>
      <vt:lpstr>Arial</vt:lpstr>
      <vt:lpstr>12롯데마트드림Bold</vt:lpstr>
      <vt:lpstr>나눔스퀘어 네오 Heavy</vt:lpstr>
      <vt:lpstr>커버</vt:lpstr>
      <vt:lpstr>메인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2023-04-20T17:58:25Z</dcterms:created>
  <dcterms:modified xsi:type="dcterms:W3CDTF">2023-11-25T04:11:24Z</dcterms:modified>
  <cp:category/>
  <cp:contentStatus/>
</cp:coreProperties>
</file>