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60.jpg" ContentType="image/jpg"/>
  <Override PartName="/ppt/media/image6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5" r:id="rId7"/>
    <p:sldId id="266" r:id="rId8"/>
    <p:sldId id="268" r:id="rId9"/>
    <p:sldId id="267" r:id="rId10"/>
    <p:sldId id="269" r:id="rId11"/>
    <p:sldId id="273" r:id="rId12"/>
    <p:sldId id="274" r:id="rId13"/>
    <p:sldId id="275" r:id="rId14"/>
    <p:sldId id="276" r:id="rId15"/>
    <p:sldId id="277" r:id="rId16"/>
    <p:sldId id="270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72" r:id="rId27"/>
    <p:sldId id="259" r:id="rId28"/>
    <p:sldId id="264" r:id="rId29"/>
    <p:sldId id="263" r:id="rId3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1C65"/>
    <a:srgbClr val="3E4977"/>
    <a:srgbClr val="FFC600"/>
    <a:srgbClr val="EB1921"/>
    <a:srgbClr val="F69297"/>
    <a:srgbClr val="F9F9F9"/>
    <a:srgbClr val="F16065"/>
    <a:srgbClr val="0588C9"/>
    <a:srgbClr val="FFC802"/>
    <a:srgbClr val="EB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6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B6FBDE-FB9E-4287-A091-974164219155}"/>
              </a:ext>
            </a:extLst>
          </p:cNvPr>
          <p:cNvGrpSpPr/>
          <p:nvPr userDrawn="1"/>
        </p:nvGrpSpPr>
        <p:grpSpPr>
          <a:xfrm>
            <a:off x="4161835" y="5899749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994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52396-639D-4C4B-AA0A-0B4A322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61B40-45EF-498B-924F-A1CAACBA6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D5264A-559F-4583-85B0-7966647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51E695-2780-45E8-8811-6716FCD9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BB7DEAA-3481-407C-A007-1A81AED0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6ACEDAF-CFB5-41A0-9583-2995C635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2019-01-31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DE238C-83B6-46DE-94DB-A8D728B6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ACD7F9-B936-4B5D-BDC8-124115F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08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9185-B6B8-4BB1-8BE0-0A2C33B3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42CE2-2EAC-4B0A-A549-35BA164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2019-01-31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1B720B-5E08-4262-9014-58C74E9C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F8F551-2FDC-48F4-946E-384F54D9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50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B74F45-85D7-46EA-A55D-09E5BCA3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2019-01-31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61FEEEE-0861-4FD0-9320-B8666AE8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D64146-E0CD-465E-9993-AF8B75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6641D-B977-40F5-AC2A-0C20475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0E618D-3D48-4162-8754-C7603FE6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1E1165-7CDD-4FFB-939A-8DB8CE58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432521-57B2-437F-8374-2A28EDF2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2019-01-31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7CB15-BA34-4FCC-B2A4-CD389224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0E96F9-B033-4E97-87EB-65EE7B72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AB85EF-BEEE-4505-AF5D-2D6589E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9D027-A5B4-4DB1-A47A-C03160D33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5A0A88-B624-49DB-918B-07EB7FD6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C3829-5091-4DCA-B468-EC47B8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2019-01-31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2CE533-3D4F-4483-BEF7-82AD920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F067CD-EA85-4FAB-9D3F-BBB1508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96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98B0C-54A6-44D3-94AF-D6DF149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0C4CD6-2F80-4AC2-91A2-333DD2BC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167A6-E221-42BF-9AE6-074A6FF0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2019-01-31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28B44B-67FB-4A20-B055-F21008E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2E34F-EF45-45B6-A454-ED4AB2E5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2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B437B9-46C9-4F2F-AAD3-A5DD648ED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EE51B-DCD2-434C-9A42-545A22C8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7CB99-3C14-42C8-812A-E5261FB9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2019-01-31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2B39D7-D605-4312-B9FF-5FF37545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9ACAD8-0C4B-4CF4-9D18-39BC1F6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56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91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58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3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8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1B52498-36B0-47DA-90A1-252ECB6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BDC4F6-E3CF-4ED3-ABC0-8AB1C046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8B61B7-C12B-409A-BFF2-A5AC103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21F0A-B15B-4745-AF3D-CD699F38CB0A}" type="datetimeFigureOut">
              <a:rPr lang="ko-KR" altLang="en-US" smtClean="0"/>
              <a:t>2019-01-31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87E3F2-5D4D-46D3-8261-C89D6911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C0F7FE-EF36-416E-98E3-B577891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EC8385-3568-49FC-B1D9-77D0CE348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91" y="296141"/>
            <a:ext cx="5541818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 카드 적용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E952911-AA01-4DDF-8496-108420586BCB}"/>
              </a:ext>
            </a:extLst>
          </p:cNvPr>
          <p:cNvGrpSpPr/>
          <p:nvPr/>
        </p:nvGrpSpPr>
        <p:grpSpPr>
          <a:xfrm>
            <a:off x="6609081" y="685799"/>
            <a:ext cx="4894732" cy="5219275"/>
            <a:chOff x="6609081" y="685799"/>
            <a:chExt cx="4894732" cy="5219275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BA5F8D9-4A8D-49D4-BF6E-EFE8C7D9C98D}"/>
                </a:ext>
              </a:extLst>
            </p:cNvPr>
            <p:cNvGrpSpPr/>
            <p:nvPr/>
          </p:nvGrpSpPr>
          <p:grpSpPr>
            <a:xfrm>
              <a:off x="6609081" y="685799"/>
              <a:ext cx="4894732" cy="5219275"/>
              <a:chOff x="6497228" y="566531"/>
              <a:chExt cx="5006585" cy="5338544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DEA18F79-B21E-4BB0-AB30-D38DA4BD2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97228" y="566531"/>
                <a:ext cx="3138185" cy="5338544"/>
              </a:xfrm>
              <a:prstGeom prst="rect">
                <a:avLst/>
              </a:prstGeom>
            </p:spPr>
          </p:pic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09A12E28-8B2C-4415-B25C-AE03518F9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5628" y="566531"/>
                <a:ext cx="3138185" cy="5338544"/>
              </a:xfrm>
              <a:prstGeom prst="rect">
                <a:avLst/>
              </a:prstGeom>
            </p:spPr>
          </p:pic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AA8D1B1E-B05F-4970-8884-119272CD0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12335" y="4963531"/>
                <a:ext cx="1284525" cy="787320"/>
              </a:xfrm>
              <a:prstGeom prst="rect">
                <a:avLst/>
              </a:prstGeom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99095DB6-8648-4268-9259-89CABFD48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52491" y="596348"/>
                <a:ext cx="1611589" cy="400810"/>
              </a:xfrm>
              <a:prstGeom prst="rect">
                <a:avLst/>
              </a:prstGeom>
            </p:spPr>
          </p:pic>
        </p:grp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2862CA32-3B16-4FC0-9C63-78CDAF1CB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6551" y="5466323"/>
              <a:ext cx="212961" cy="34225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55FAEB3-D218-4453-81F1-EBD630E351CB}"/>
              </a:ext>
            </a:extLst>
          </p:cNvPr>
          <p:cNvSpPr txBox="1"/>
          <p:nvPr/>
        </p:nvSpPr>
        <p:spPr>
          <a:xfrm>
            <a:off x="548584" y="1011612"/>
            <a:ext cx="6022397" cy="5351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 후</a:t>
            </a: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한 명이 </a:t>
            </a: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3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집정관</a:t>
            </a: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 </a:t>
            </a:r>
          </a:p>
          <a:p>
            <a:pPr algn="just">
              <a:lnSpc>
                <a:spcPct val="150000"/>
              </a:lnSpc>
            </a:pP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역할을 맡고</a:t>
            </a: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신 카드를 </a:t>
            </a:r>
            <a:r>
              <a:rPr lang="ko-KR" altLang="en-US" sz="33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</a:t>
            </a:r>
            <a:endParaRPr lang="en-US" altLang="ko-KR" sz="33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3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3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수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만큼 고른 뒤 </a:t>
            </a:r>
            <a:r>
              <a:rPr lang="ko-KR" altLang="en-US" sz="33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특수능력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설명</a:t>
            </a:r>
            <a:endParaRPr lang="en-US" altLang="ko-KR" sz="3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집정관의 왼쪽부터 시계방향으로</a:t>
            </a:r>
            <a:endParaRPr lang="en-US" altLang="ko-KR" sz="3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3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3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씩 신 카드를 </a:t>
            </a:r>
            <a:r>
              <a:rPr lang="ko-KR" altLang="en-US" sz="33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골라 가져간 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후</a:t>
            </a: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집정관이 </a:t>
            </a:r>
            <a:r>
              <a:rPr lang="ko-KR" altLang="en-US" sz="33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지정</a:t>
            </a:r>
            <a:endParaRPr lang="en-US" altLang="ko-KR" sz="33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본인 선택 가능</a:t>
            </a:r>
            <a:r>
              <a:rPr lang="en-US" altLang="ko-KR" sz="33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795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D86F0D-0088-4993-B3AB-A5C6BE72E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49" t="2316" r="7093" b="4578"/>
          <a:stretch/>
        </p:blipFill>
        <p:spPr>
          <a:xfrm>
            <a:off x="3568588" y="274905"/>
            <a:ext cx="1286634" cy="11005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F57FAF9-DB50-448A-B91C-2910A0E33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19" t="9384" r="2013" b="11744"/>
          <a:stretch/>
        </p:blipFill>
        <p:spPr>
          <a:xfrm>
            <a:off x="5045569" y="201294"/>
            <a:ext cx="6908483" cy="113389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50402F9-C53D-4A20-945C-BDA662BA9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76" y="1481906"/>
            <a:ext cx="5727324" cy="331667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61FAA9E-5CDD-43AB-98BD-EDEC32F46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81906"/>
            <a:ext cx="5726865" cy="26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7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D86F0D-0088-4993-B3AB-A5C6BE72E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49" t="2316" r="7093" b="4578"/>
          <a:stretch/>
        </p:blipFill>
        <p:spPr>
          <a:xfrm>
            <a:off x="3568588" y="274905"/>
            <a:ext cx="1286634" cy="11005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F57FAF9-DB50-448A-B91C-2910A0E33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19" t="9384" r="2013" b="11744"/>
          <a:stretch/>
        </p:blipFill>
        <p:spPr>
          <a:xfrm>
            <a:off x="5045569" y="201294"/>
            <a:ext cx="6908483" cy="113389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D4FE485-6891-4D69-B5B9-86D6A31C7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73" y="1481906"/>
            <a:ext cx="5727127" cy="299299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6FFDDD5-699C-4690-9AE0-3FFCADAF0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481906"/>
            <a:ext cx="5828635" cy="278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69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D86F0D-0088-4993-B3AB-A5C6BE72E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49" t="2316" r="7093" b="4578"/>
          <a:stretch/>
        </p:blipFill>
        <p:spPr>
          <a:xfrm>
            <a:off x="3568588" y="274905"/>
            <a:ext cx="1286634" cy="11005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F57FAF9-DB50-448A-B91C-2910A0E33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19" t="9384" r="2013" b="11744"/>
          <a:stretch/>
        </p:blipFill>
        <p:spPr>
          <a:xfrm>
            <a:off x="5045569" y="201294"/>
            <a:ext cx="6908483" cy="113389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4B6A5A8-2CB4-43B1-AF9E-12A912E2B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71" y="1522142"/>
            <a:ext cx="5727127" cy="273413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6AAFF9C-B148-4E31-A8EF-8CE3ECBFF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7" y="1471073"/>
            <a:ext cx="5794347" cy="27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90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D86F0D-0088-4993-B3AB-A5C6BE72E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49" t="2316" r="7093" b="4578"/>
          <a:stretch/>
        </p:blipFill>
        <p:spPr>
          <a:xfrm>
            <a:off x="3568588" y="274905"/>
            <a:ext cx="1286634" cy="11005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F57FAF9-DB50-448A-B91C-2910A0E33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19" t="9384" r="2013" b="11744"/>
          <a:stretch/>
        </p:blipFill>
        <p:spPr>
          <a:xfrm>
            <a:off x="5045569" y="201294"/>
            <a:ext cx="6908483" cy="113389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69CEB73-90B8-4B41-AAF2-2A3DAD9C5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83" y="1522142"/>
            <a:ext cx="5727613" cy="310650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185519A-967A-4B69-9A2C-B94D3B143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6" y="1522142"/>
            <a:ext cx="5784164" cy="41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64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D86F0D-0088-4993-B3AB-A5C6BE72E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49" t="2316" r="7093" b="4578"/>
          <a:stretch/>
        </p:blipFill>
        <p:spPr>
          <a:xfrm>
            <a:off x="3568588" y="274905"/>
            <a:ext cx="1286634" cy="11005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F57FAF9-DB50-448A-B91C-2910A0E33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19" t="9384" r="2013" b="11744"/>
          <a:stretch/>
        </p:blipFill>
        <p:spPr>
          <a:xfrm>
            <a:off x="5045569" y="201294"/>
            <a:ext cx="6908483" cy="113389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3DF25D5-2FD6-4E75-885C-18A44EAAD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56" y="1522142"/>
            <a:ext cx="5727140" cy="237821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8C9151D-690F-463F-9C96-795906ABB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5" y="1522142"/>
            <a:ext cx="5744627" cy="269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61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16B82-E1BD-428B-BBA5-EDD6595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13" t="1853" r="17347" b="1675"/>
          <a:stretch/>
        </p:blipFill>
        <p:spPr>
          <a:xfrm>
            <a:off x="3706746" y="252847"/>
            <a:ext cx="1010318" cy="1122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8A5163-C528-4F23-AD35-98567FEE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1" t="12270" r="2168" b="10840"/>
          <a:stretch/>
        </p:blipFill>
        <p:spPr>
          <a:xfrm>
            <a:off x="5045569" y="242205"/>
            <a:ext cx="6555793" cy="110051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BE413B4-2F1B-46A5-B015-836D89736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41" y="1522142"/>
            <a:ext cx="5738854" cy="310650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7D626F7-9525-4895-8943-56C536FAD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4" y="1522141"/>
            <a:ext cx="5748117" cy="33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31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16B82-E1BD-428B-BBA5-EDD6595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13" t="1853" r="17347" b="1675"/>
          <a:stretch/>
        </p:blipFill>
        <p:spPr>
          <a:xfrm>
            <a:off x="3706746" y="252847"/>
            <a:ext cx="1010318" cy="1122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8A5163-C528-4F23-AD35-98567FEE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1" t="12270" r="2168" b="10840"/>
          <a:stretch/>
        </p:blipFill>
        <p:spPr>
          <a:xfrm>
            <a:off x="5045569" y="242205"/>
            <a:ext cx="6555793" cy="110051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34A63C8-3CA6-4E6C-8184-31DFB673C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30" y="1381491"/>
            <a:ext cx="5741263" cy="394200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760C758-B3CE-431C-9739-647F6AE8B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3" y="1375423"/>
            <a:ext cx="5505369" cy="478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41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16B82-E1BD-428B-BBA5-EDD6595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13" t="1853" r="17347" b="1675"/>
          <a:stretch/>
        </p:blipFill>
        <p:spPr>
          <a:xfrm>
            <a:off x="3706746" y="252847"/>
            <a:ext cx="1010318" cy="1122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8A5163-C528-4F23-AD35-98567FEE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1" t="12270" r="2168" b="10840"/>
          <a:stretch/>
        </p:blipFill>
        <p:spPr>
          <a:xfrm>
            <a:off x="5045569" y="242205"/>
            <a:ext cx="6555793" cy="110051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E99F6FF-0132-4E38-8FB0-DE0742966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40" y="1522139"/>
            <a:ext cx="5738855" cy="372780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F475779-A11B-426E-BF11-F08F5E43C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3" y="1522140"/>
            <a:ext cx="5748117" cy="250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4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16B82-E1BD-428B-BBA5-EDD6595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13" t="1853" r="17347" b="1675"/>
          <a:stretch/>
        </p:blipFill>
        <p:spPr>
          <a:xfrm>
            <a:off x="3706746" y="252847"/>
            <a:ext cx="1010318" cy="1122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8A5163-C528-4F23-AD35-98567FEE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1" t="12270" r="2168" b="10840"/>
          <a:stretch/>
        </p:blipFill>
        <p:spPr>
          <a:xfrm>
            <a:off x="5045569" y="242205"/>
            <a:ext cx="6555793" cy="110051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8585353-811F-4B9D-AEFF-5EC687430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77" y="1530562"/>
            <a:ext cx="5748117" cy="330803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3418D9F-E056-4DDA-A980-673015EA6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3" y="1554837"/>
            <a:ext cx="5748118" cy="31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9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33E6C-40F7-4840-876D-D6D6C55BF7D9}"/>
              </a:ext>
            </a:extLst>
          </p:cNvPr>
          <p:cNvSpPr txBox="1"/>
          <p:nvPr/>
        </p:nvSpPr>
        <p:spPr>
          <a:xfrm>
            <a:off x="4292600" y="1955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E94BE-37E0-454F-929E-54989DD65B3E}"/>
              </a:ext>
            </a:extLst>
          </p:cNvPr>
          <p:cNvSpPr txBox="1"/>
          <p:nvPr/>
        </p:nvSpPr>
        <p:spPr>
          <a:xfrm>
            <a:off x="3549650" y="2971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1DADC-29A7-493E-B2E8-8157E9B39D6B}"/>
              </a:ext>
            </a:extLst>
          </p:cNvPr>
          <p:cNvSpPr txBox="1"/>
          <p:nvPr/>
        </p:nvSpPr>
        <p:spPr>
          <a:xfrm>
            <a:off x="2749550" y="3987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C9A2B-B363-4576-ACF6-FD7B5FA1F330}"/>
              </a:ext>
            </a:extLst>
          </p:cNvPr>
          <p:cNvSpPr txBox="1"/>
          <p:nvPr/>
        </p:nvSpPr>
        <p:spPr>
          <a:xfrm>
            <a:off x="2051050" y="5003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1575998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16B82-E1BD-428B-BBA5-EDD6595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13" t="1853" r="17347" b="1675"/>
          <a:stretch/>
        </p:blipFill>
        <p:spPr>
          <a:xfrm>
            <a:off x="3706746" y="252847"/>
            <a:ext cx="1010318" cy="1122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8A5163-C528-4F23-AD35-98567FEE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1" t="12270" r="2168" b="10840"/>
          <a:stretch/>
        </p:blipFill>
        <p:spPr>
          <a:xfrm>
            <a:off x="5045569" y="242205"/>
            <a:ext cx="6555793" cy="110051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DA1E772-6C0D-4202-A602-4340846BB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74" y="1544722"/>
            <a:ext cx="5748118" cy="428645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AB56B96-DBE7-46D2-BE43-1F203E55C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2" y="1554837"/>
            <a:ext cx="5780696" cy="27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55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16B82-E1BD-428B-BBA5-EDD6595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13" t="1853" r="17347" b="1675"/>
          <a:stretch/>
        </p:blipFill>
        <p:spPr>
          <a:xfrm>
            <a:off x="3706746" y="252847"/>
            <a:ext cx="1010318" cy="1122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8A5163-C528-4F23-AD35-98567FEE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1" t="12270" r="2168" b="10840"/>
          <a:stretch/>
        </p:blipFill>
        <p:spPr>
          <a:xfrm>
            <a:off x="5045569" y="242205"/>
            <a:ext cx="6555793" cy="110051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06714EC-054D-46D9-94FE-70D6C4F46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18" y="1554837"/>
            <a:ext cx="5754074" cy="304143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85B5051-A01C-4855-955A-34B61C968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2" y="1554837"/>
            <a:ext cx="5754074" cy="304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41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16B82-E1BD-428B-BBA5-EDD6595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13" t="1853" r="17347" b="1675"/>
          <a:stretch/>
        </p:blipFill>
        <p:spPr>
          <a:xfrm>
            <a:off x="3706746" y="252847"/>
            <a:ext cx="1010318" cy="1122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8A5163-C528-4F23-AD35-98567FEE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1" t="12270" r="2168" b="10840"/>
          <a:stretch/>
        </p:blipFill>
        <p:spPr>
          <a:xfrm>
            <a:off x="5045569" y="242205"/>
            <a:ext cx="6555793" cy="110051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2D47792-7763-4A31-9150-BF61F9E22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09" y="1554837"/>
            <a:ext cx="5769383" cy="304953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C92ADB4-7FBC-42EB-BAFA-835B39575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1" y="1554837"/>
            <a:ext cx="5769383" cy="30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77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16B82-E1BD-428B-BBA5-EDD6595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13" t="1853" r="17347" b="1675"/>
          <a:stretch/>
        </p:blipFill>
        <p:spPr>
          <a:xfrm>
            <a:off x="3706746" y="252847"/>
            <a:ext cx="1010318" cy="1122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8A5163-C528-4F23-AD35-98567FEE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1" t="12270" r="2168" b="10840"/>
          <a:stretch/>
        </p:blipFill>
        <p:spPr>
          <a:xfrm>
            <a:off x="5045569" y="242205"/>
            <a:ext cx="6555793" cy="110051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A70C8AE-78BE-4F4E-95B1-90E93DE2D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1" y="1544722"/>
            <a:ext cx="5782117" cy="28249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6C85BE8-1724-428E-A983-A4D363A37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74" y="1550298"/>
            <a:ext cx="5748117" cy="455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31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16B82-E1BD-428B-BBA5-EDD6595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13" t="1853" r="17347" b="1675"/>
          <a:stretch/>
        </p:blipFill>
        <p:spPr>
          <a:xfrm>
            <a:off x="3706746" y="252847"/>
            <a:ext cx="1010318" cy="1122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8A5163-C528-4F23-AD35-98567FEE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1" t="12270" r="2168" b="10840"/>
          <a:stretch/>
        </p:blipFill>
        <p:spPr>
          <a:xfrm>
            <a:off x="5045569" y="242205"/>
            <a:ext cx="6555793" cy="110051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DAE134F-60E1-431E-8385-3D02692EB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82" y="1544722"/>
            <a:ext cx="5756409" cy="309201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06DCE2E-444A-4B77-9EF1-962481FE8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0" y="1544722"/>
            <a:ext cx="5763237" cy="42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59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816B82-E1BD-428B-BBA5-EDD65956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113" t="1853" r="17347" b="1675"/>
          <a:stretch/>
        </p:blipFill>
        <p:spPr>
          <a:xfrm>
            <a:off x="3706746" y="252847"/>
            <a:ext cx="1010318" cy="112257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8A5163-C528-4F23-AD35-98567FEE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1" t="12270" r="2168" b="10840"/>
          <a:stretch/>
        </p:blipFill>
        <p:spPr>
          <a:xfrm>
            <a:off x="5045569" y="242205"/>
            <a:ext cx="6555793" cy="110051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EF19251-E2C0-4969-95B8-4AD4718B2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88" y="1544722"/>
            <a:ext cx="5762121" cy="339142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82E0FB1-E631-4A82-9D8F-D60E37C04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83" y="1544722"/>
            <a:ext cx="5754805" cy="263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64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요약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3E0910A-EF70-44C4-8ED8-E92BF2ACCF65}"/>
              </a:ext>
            </a:extLst>
          </p:cNvPr>
          <p:cNvSpPr/>
          <p:nvPr/>
        </p:nvSpPr>
        <p:spPr>
          <a:xfrm>
            <a:off x="1736035" y="2598569"/>
            <a:ext cx="8719929" cy="7480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000" dirty="0"/>
              <a:t>이동 </a:t>
            </a:r>
            <a:r>
              <a:rPr lang="en-US" altLang="ko-KR" sz="2000" dirty="0"/>
              <a:t>: 8</a:t>
            </a:r>
            <a:r>
              <a:rPr lang="ko-KR" altLang="en-US" sz="2000" dirty="0"/>
              <a:t>방향 </a:t>
            </a:r>
            <a:r>
              <a:rPr lang="en-US" altLang="ko-KR" sz="2000" dirty="0"/>
              <a:t>(</a:t>
            </a:r>
            <a:r>
              <a:rPr lang="ko-KR" altLang="en-US" sz="2000" dirty="0"/>
              <a:t>일꾼</a:t>
            </a:r>
            <a:r>
              <a:rPr lang="en-US" altLang="ko-KR" sz="2000" dirty="0"/>
              <a:t>, </a:t>
            </a:r>
            <a:r>
              <a:rPr lang="ko-KR" altLang="en-US" sz="2000" dirty="0"/>
              <a:t>지붕</a:t>
            </a:r>
            <a:r>
              <a:rPr lang="en-US" altLang="ko-KR" sz="2000" dirty="0"/>
              <a:t>, </a:t>
            </a:r>
            <a:r>
              <a:rPr lang="ko-KR" altLang="en-US" sz="2000" dirty="0"/>
              <a:t>두 층 이상 높이 이동불가</a:t>
            </a:r>
            <a:r>
              <a:rPr lang="en-US" altLang="ko-KR" sz="2000" dirty="0"/>
              <a:t>)</a:t>
            </a:r>
            <a:endParaRPr lang="ko-KR" altLang="en-US" sz="20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81DC1C8-FF2C-4111-90C4-B29393850334}"/>
              </a:ext>
            </a:extLst>
          </p:cNvPr>
          <p:cNvSpPr/>
          <p:nvPr/>
        </p:nvSpPr>
        <p:spPr>
          <a:xfrm>
            <a:off x="1736035" y="3526410"/>
            <a:ext cx="8719929" cy="7480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000" spc="-150" dirty="0"/>
              <a:t>건축 </a:t>
            </a:r>
            <a:r>
              <a:rPr lang="en-US" altLang="ko-KR" sz="2000" spc="-150" dirty="0"/>
              <a:t>: 8</a:t>
            </a:r>
            <a:r>
              <a:rPr lang="ko-KR" altLang="en-US" sz="2000" spc="-150" dirty="0"/>
              <a:t>방향 </a:t>
            </a:r>
            <a:r>
              <a:rPr lang="en-US" altLang="ko-KR" sz="2000" spc="-150" dirty="0"/>
              <a:t>(</a:t>
            </a:r>
            <a:r>
              <a:rPr lang="ko-KR" altLang="en-US" sz="2000" spc="-150" dirty="0"/>
              <a:t>높이에 맞는 블록 </a:t>
            </a:r>
            <a:r>
              <a:rPr lang="en-US" altLang="ko-KR" sz="2000" spc="-150" dirty="0"/>
              <a:t>/ </a:t>
            </a:r>
            <a:r>
              <a:rPr lang="ko-KR" altLang="en-US" sz="2000" spc="-150" dirty="0"/>
              <a:t>지붕으로</a:t>
            </a:r>
            <a:r>
              <a:rPr lang="en-US" altLang="ko-KR" sz="2000" spc="-150" dirty="0"/>
              <a:t>)</a:t>
            </a:r>
            <a:r>
              <a:rPr lang="ko-KR" altLang="en-US" sz="2000" spc="-150" dirty="0"/>
              <a:t>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A4A4389-AB6C-4B78-A3BB-37C66EBB9C7E}"/>
              </a:ext>
            </a:extLst>
          </p:cNvPr>
          <p:cNvSpPr/>
          <p:nvPr/>
        </p:nvSpPr>
        <p:spPr>
          <a:xfrm>
            <a:off x="1736035" y="1670728"/>
            <a:ext cx="8719929" cy="7480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000" dirty="0"/>
              <a:t>게임 준비 </a:t>
            </a:r>
            <a:r>
              <a:rPr lang="en-US" altLang="ko-KR" sz="2000" dirty="0"/>
              <a:t>: </a:t>
            </a:r>
            <a:r>
              <a:rPr lang="ko-KR" altLang="en-US" sz="2000" dirty="0" err="1"/>
              <a:t>게임판</a:t>
            </a:r>
            <a:r>
              <a:rPr lang="en-US" altLang="ko-KR" sz="2000" dirty="0"/>
              <a:t>, </a:t>
            </a:r>
            <a:r>
              <a:rPr lang="ko-KR" altLang="en-US" sz="2000" dirty="0" err="1"/>
              <a:t>일꾼말</a:t>
            </a:r>
            <a:r>
              <a:rPr lang="ko-KR" altLang="en-US" sz="2000" dirty="0"/>
              <a:t> </a:t>
            </a:r>
            <a:r>
              <a:rPr lang="en-US" altLang="ko-KR" sz="2000" dirty="0"/>
              <a:t>2</a:t>
            </a:r>
            <a:r>
              <a:rPr lang="ko-KR" altLang="en-US" sz="2000" dirty="0"/>
              <a:t>개</a:t>
            </a:r>
            <a:r>
              <a:rPr lang="en-US" altLang="ko-KR" sz="2000" dirty="0"/>
              <a:t>, (</a:t>
            </a:r>
            <a:r>
              <a:rPr lang="ko-KR" altLang="en-US" sz="2000" dirty="0"/>
              <a:t>신 카드 선택</a:t>
            </a:r>
            <a:r>
              <a:rPr lang="en-US" altLang="ko-KR" sz="2000" dirty="0"/>
              <a:t>)</a:t>
            </a:r>
            <a:endParaRPr lang="ko-KR" altLang="en-US" sz="2000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8372AAA-2252-4068-8176-BCB4EB61BE22}"/>
              </a:ext>
            </a:extLst>
          </p:cNvPr>
          <p:cNvSpPr/>
          <p:nvPr/>
        </p:nvSpPr>
        <p:spPr>
          <a:xfrm>
            <a:off x="1736035" y="4454251"/>
            <a:ext cx="8719929" cy="7480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000" dirty="0"/>
              <a:t>게임 종료</a:t>
            </a:r>
            <a:r>
              <a:rPr lang="en-US" altLang="ko-KR" sz="2000" dirty="0"/>
              <a:t>/</a:t>
            </a:r>
            <a:r>
              <a:rPr lang="ko-KR" altLang="en-US" sz="2000" dirty="0"/>
              <a:t>승리 </a:t>
            </a:r>
            <a:r>
              <a:rPr lang="en-US" altLang="ko-KR" sz="2000" dirty="0"/>
              <a:t>: 3</a:t>
            </a:r>
            <a:r>
              <a:rPr lang="ko-KR" altLang="en-US" sz="2000" dirty="0"/>
              <a:t>층 꼭대기 일꾼 오르기</a:t>
            </a:r>
          </a:p>
        </p:txBody>
      </p:sp>
    </p:spTree>
    <p:extLst>
      <p:ext uri="{BB962C8B-B14F-4D97-AF65-F5344CB8AC3E}">
        <p14:creationId xmlns:p14="http://schemas.microsoft.com/office/powerpoint/2010/main" val="3707955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752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비슷한 룰의 다른 게임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0E93EB4-583E-44E5-A7EA-C0E7C70180C9}"/>
              </a:ext>
            </a:extLst>
          </p:cNvPr>
          <p:cNvSpPr/>
          <p:nvPr/>
        </p:nvSpPr>
        <p:spPr>
          <a:xfrm>
            <a:off x="914020" y="1246079"/>
            <a:ext cx="4606606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최고의 양탄자 상인에 도전</a:t>
            </a:r>
            <a:endParaRPr lang="en-US" altLang="ko-KR" sz="2800" b="1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658AC9-2DC8-491C-87B3-53F352AE9977}"/>
              </a:ext>
            </a:extLst>
          </p:cNvPr>
          <p:cNvSpPr txBox="1"/>
          <p:nvPr/>
        </p:nvSpPr>
        <p:spPr>
          <a:xfrm>
            <a:off x="923777" y="4810716"/>
            <a:ext cx="46066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독일 올해의 게임상 선정</a:t>
            </a:r>
            <a:endParaRPr lang="en-US" altLang="ko-KR" sz="25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50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아쌈이</a:t>
            </a:r>
            <a:r>
              <a:rPr lang="ko-KR" altLang="en-US" sz="25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도착한 칸에 </a:t>
            </a:r>
            <a:endParaRPr lang="en-US" altLang="ko-KR" sz="25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5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양탄자 수만큼 돈을 버는 게임</a:t>
            </a:r>
            <a:endParaRPr lang="en-US" altLang="ko-KR" sz="25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object 1353">
            <a:extLst>
              <a:ext uri="{FF2B5EF4-FFF2-40B4-BE49-F238E27FC236}">
                <a16:creationId xmlns:a16="http://schemas.microsoft.com/office/drawing/2014/main" id="{D3D951D6-D976-49A9-9B5C-54A52D4163E8}"/>
              </a:ext>
            </a:extLst>
          </p:cNvPr>
          <p:cNvSpPr/>
          <p:nvPr/>
        </p:nvSpPr>
        <p:spPr>
          <a:xfrm>
            <a:off x="1689505" y="1841820"/>
            <a:ext cx="2939575" cy="2939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A52510E-6C4E-45E7-A3D1-41D9A3449D0C}"/>
              </a:ext>
            </a:extLst>
          </p:cNvPr>
          <p:cNvSpPr/>
          <p:nvPr/>
        </p:nvSpPr>
        <p:spPr>
          <a:xfrm>
            <a:off x="5886132" y="1246079"/>
            <a:ext cx="4606606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막고 막는 길 쟁탈전</a:t>
            </a:r>
            <a:endParaRPr lang="en-US" altLang="ko-KR" sz="2800" b="1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C5284-1A1E-465F-9B99-8CA5DA882CB3}"/>
              </a:ext>
            </a:extLst>
          </p:cNvPr>
          <p:cNvSpPr txBox="1"/>
          <p:nvPr/>
        </p:nvSpPr>
        <p:spPr>
          <a:xfrm>
            <a:off x="5846905" y="4982163"/>
            <a:ext cx="4815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멘사</a:t>
            </a:r>
            <a:r>
              <a:rPr lang="ko-KR" altLang="en-US" sz="25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추천 두뇌 계발 게임</a:t>
            </a:r>
            <a:endParaRPr lang="en-US" altLang="ko-KR" sz="25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5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말과 장애물을 이용한 추상전략게임</a:t>
            </a:r>
            <a:endParaRPr lang="en-US" altLang="ko-KR" sz="25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56045E16-8706-498B-92C1-DD4C7D614CF1}"/>
              </a:ext>
            </a:extLst>
          </p:cNvPr>
          <p:cNvSpPr/>
          <p:nvPr/>
        </p:nvSpPr>
        <p:spPr>
          <a:xfrm>
            <a:off x="6842820" y="1907132"/>
            <a:ext cx="2744114" cy="27441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9F14AD-EA7F-41C6-9D59-6181BBB7C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4487" r="2916" b="6549"/>
          <a:stretch/>
        </p:blipFill>
        <p:spPr>
          <a:xfrm>
            <a:off x="6179203" y="764562"/>
            <a:ext cx="5750573" cy="4915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62224" y="990489"/>
            <a:ext cx="6531428" cy="4734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수학자 출신의 작가가 만든</a:t>
            </a: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전략게임</a:t>
            </a:r>
            <a:endParaRPr lang="en-US" altLang="ko-KR" sz="31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주어진 일꾼을 활용하여 건물을 짓고</a:t>
            </a: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200000"/>
              </a:lnSpc>
            </a:pPr>
            <a:r>
              <a:rPr lang="en-US" altLang="ko-KR" sz="31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층 건물 위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먼저 올라가면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31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아름다운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건물 구성물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다양한 </a:t>
            </a:r>
            <a:endParaRPr lang="en-US" altLang="ko-KR" sz="31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그리스 </a:t>
            </a: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 카드</a:t>
            </a: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특수능력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특징</a:t>
            </a:r>
            <a:endParaRPr lang="en-US" altLang="ko-KR" sz="31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FD5F561-C2DE-4CFE-A7E0-EEC31B1D64F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1497" y="291358"/>
            <a:ext cx="2604455" cy="9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A7D2E19-59CB-4466-BC7B-719AFD96E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949" y="1505117"/>
            <a:ext cx="5169816" cy="338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53536" y="1047133"/>
            <a:ext cx="6531428" cy="450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500" spc="-150" dirty="0" err="1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산토리니</a:t>
            </a:r>
            <a:r>
              <a:rPr lang="en-US" altLang="ko-KR" sz="3500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500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지중해의 진주</a:t>
            </a:r>
            <a:endParaRPr lang="en-US" altLang="ko-KR" sz="3500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에게 해에 위치한 지중해에서 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아름다운 섬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산토리니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하얀 벽에 파란 지붕의 건물이 오밀조밀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늘어서 최고의 풍광을 자랑하는 관광지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800B3F28-8B71-43C3-950E-90977715D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E8E3"/>
              </a:clrFrom>
              <a:clrTo>
                <a:srgbClr val="F2E8E3">
                  <a:alpha val="0"/>
                </a:srgbClr>
              </a:clrTo>
            </a:clrChange>
          </a:blip>
          <a:srcRect l="935" b="1564"/>
          <a:stretch/>
        </p:blipFill>
        <p:spPr>
          <a:xfrm>
            <a:off x="6767691" y="978538"/>
            <a:ext cx="5239046" cy="398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512AFE19-CBDD-42EB-8D12-901169815340}"/>
              </a:ext>
            </a:extLst>
          </p:cNvPr>
          <p:cNvGrpSpPr/>
          <p:nvPr/>
        </p:nvGrpSpPr>
        <p:grpSpPr>
          <a:xfrm>
            <a:off x="7345287" y="4702780"/>
            <a:ext cx="566444" cy="559779"/>
            <a:chOff x="2759385" y="3059337"/>
            <a:chExt cx="748128" cy="739325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FD0A8B1-E324-4CE7-8307-503733970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70" r="-1"/>
            <a:stretch/>
          </p:blipFill>
          <p:spPr>
            <a:xfrm>
              <a:off x="2759385" y="3059337"/>
              <a:ext cx="748128" cy="739325"/>
            </a:xfrm>
            <a:prstGeom prst="rect">
              <a:avLst/>
            </a:prstGeom>
          </p:spPr>
        </p:pic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EFFBD55C-BDBC-4065-8F03-89D20657BF8C}"/>
                </a:ext>
              </a:extLst>
            </p:cNvPr>
            <p:cNvSpPr/>
            <p:nvPr/>
          </p:nvSpPr>
          <p:spPr>
            <a:xfrm>
              <a:off x="2884676" y="3220238"/>
              <a:ext cx="417521" cy="417521"/>
            </a:xfrm>
            <a:prstGeom prst="ellipse">
              <a:avLst/>
            </a:prstGeom>
            <a:solidFill>
              <a:srgbClr val="7E1C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106520E-EC1E-48F3-B81A-BDEBF587BB7A}"/>
              </a:ext>
            </a:extLst>
          </p:cNvPr>
          <p:cNvGrpSpPr/>
          <p:nvPr/>
        </p:nvGrpSpPr>
        <p:grpSpPr>
          <a:xfrm>
            <a:off x="5930411" y="4011086"/>
            <a:ext cx="566444" cy="559779"/>
            <a:chOff x="2759385" y="3059337"/>
            <a:chExt cx="748128" cy="739325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F68A4B39-3D97-4533-865F-CF1EE7F8C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70" r="-1"/>
            <a:stretch/>
          </p:blipFill>
          <p:spPr>
            <a:xfrm>
              <a:off x="2759385" y="3059337"/>
              <a:ext cx="748128" cy="739325"/>
            </a:xfrm>
            <a:prstGeom prst="rect">
              <a:avLst/>
            </a:prstGeom>
          </p:spPr>
        </p:pic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73BFC9F0-B996-4D4A-BB64-BB127436D753}"/>
                </a:ext>
              </a:extLst>
            </p:cNvPr>
            <p:cNvSpPr/>
            <p:nvPr/>
          </p:nvSpPr>
          <p:spPr>
            <a:xfrm>
              <a:off x="2884676" y="3220238"/>
              <a:ext cx="417521" cy="417521"/>
            </a:xfrm>
            <a:prstGeom prst="ellipse">
              <a:avLst/>
            </a:prstGeom>
            <a:solidFill>
              <a:srgbClr val="7E1C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A859A32-C2B9-41DB-8825-48CD7A111843}"/>
              </a:ext>
            </a:extLst>
          </p:cNvPr>
          <p:cNvGrpSpPr/>
          <p:nvPr/>
        </p:nvGrpSpPr>
        <p:grpSpPr>
          <a:xfrm>
            <a:off x="2519925" y="1958288"/>
            <a:ext cx="566444" cy="559779"/>
            <a:chOff x="2759385" y="3059337"/>
            <a:chExt cx="748128" cy="739325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88B9A3F7-AAF0-4884-B1B7-A6256DAAF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70" r="-1"/>
            <a:stretch/>
          </p:blipFill>
          <p:spPr>
            <a:xfrm>
              <a:off x="2759385" y="3059337"/>
              <a:ext cx="748128" cy="739325"/>
            </a:xfrm>
            <a:prstGeom prst="rect">
              <a:avLst/>
            </a:prstGeom>
          </p:spPr>
        </p:pic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0F3D3A5A-E48E-4489-828C-2D5FBB4F0F42}"/>
                </a:ext>
              </a:extLst>
            </p:cNvPr>
            <p:cNvSpPr/>
            <p:nvPr/>
          </p:nvSpPr>
          <p:spPr>
            <a:xfrm>
              <a:off x="2884676" y="3220238"/>
              <a:ext cx="417521" cy="417521"/>
            </a:xfrm>
            <a:prstGeom prst="ellipse">
              <a:avLst/>
            </a:prstGeom>
            <a:solidFill>
              <a:srgbClr val="7E1C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AB1D699-8C68-422A-8409-B6B5F627038E}"/>
              </a:ext>
            </a:extLst>
          </p:cNvPr>
          <p:cNvGrpSpPr/>
          <p:nvPr/>
        </p:nvGrpSpPr>
        <p:grpSpPr>
          <a:xfrm>
            <a:off x="3569995" y="1286649"/>
            <a:ext cx="566444" cy="559779"/>
            <a:chOff x="2759385" y="3059337"/>
            <a:chExt cx="748128" cy="739325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BC82676-D6EB-4F80-A97F-C2B584FFE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70" r="-1"/>
            <a:stretch/>
          </p:blipFill>
          <p:spPr>
            <a:xfrm>
              <a:off x="2759385" y="3059337"/>
              <a:ext cx="748128" cy="739325"/>
            </a:xfrm>
            <a:prstGeom prst="rect">
              <a:avLst/>
            </a:prstGeom>
          </p:spPr>
        </p:pic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D7F9F54D-3F59-436F-BC23-5A0B3ADAF44E}"/>
                </a:ext>
              </a:extLst>
            </p:cNvPr>
            <p:cNvSpPr/>
            <p:nvPr/>
          </p:nvSpPr>
          <p:spPr>
            <a:xfrm>
              <a:off x="2884676" y="3220238"/>
              <a:ext cx="417521" cy="417521"/>
            </a:xfrm>
            <a:prstGeom prst="ellipse">
              <a:avLst/>
            </a:prstGeom>
            <a:solidFill>
              <a:srgbClr val="7E1C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</a:t>
            </a:r>
            <a:r>
              <a:rPr lang="ko-KR" altLang="en-US" sz="400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준비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C215E-ADFE-427B-94DE-3B24971DA233}"/>
              </a:ext>
            </a:extLst>
          </p:cNvPr>
          <p:cNvSpPr txBox="1"/>
          <p:nvPr/>
        </p:nvSpPr>
        <p:spPr>
          <a:xfrm>
            <a:off x="263631" y="1108778"/>
            <a:ext cx="10864326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산토리니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섬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lang="en-US" altLang="ko-KR" sz="30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절벽 받침대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B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결합</a:t>
            </a:r>
            <a:endParaRPr lang="en-US" altLang="ko-KR" sz="30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한 색깔 일꾼 </a:t>
            </a:r>
            <a:r>
              <a:rPr lang="en-US" altLang="ko-KR" sz="30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어린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시작 플레이어이며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endParaRPr lang="en-US" altLang="ko-KR" sz="3000" b="1" spc="-15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위 </a:t>
            </a:r>
            <a:r>
              <a:rPr lang="ko-KR" altLang="en-US" sz="30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아무 곳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배치 </a:t>
            </a:r>
            <a:r>
              <a:rPr lang="en-US" altLang="ko-KR" sz="3000" spc="-15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prstClr val="whit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플레이어도 일꾼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</a:t>
            </a:r>
            <a:r>
              <a:rPr lang="ko-KR" altLang="en-US" sz="3000" b="1" spc="-150" dirty="0" err="1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미점유</a:t>
            </a:r>
            <a:r>
              <a:rPr lang="ko-KR" altLang="en-US" sz="30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배치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lang="en-US" altLang="ko-KR" sz="3000" b="1" spc="-15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5. 4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게임 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en-US" altLang="ko-KR" sz="30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되어 일꾼 말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</a:t>
            </a:r>
            <a:r>
              <a:rPr lang="ko-KR" altLang="en-US" sz="30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공유</a:t>
            </a:r>
            <a:endParaRPr lang="en-US" altLang="ko-KR" sz="30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993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78982-7D71-46C3-942D-32AF3FF554DC}"/>
              </a:ext>
            </a:extLst>
          </p:cNvPr>
          <p:cNvSpPr txBox="1"/>
          <p:nvPr/>
        </p:nvSpPr>
        <p:spPr>
          <a:xfrm>
            <a:off x="343143" y="1213974"/>
            <a:ext cx="5920092" cy="4054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선부터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시계방향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차례를 진행</a:t>
            </a:r>
            <a:endParaRPr lang="en-US" altLang="ko-KR" sz="3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하나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endParaRPr lang="en-US" altLang="ko-KR" sz="35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일꾼을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시킨 뒤</a:t>
            </a:r>
            <a:endParaRPr lang="en-US" altLang="ko-KR" sz="3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이동시킨 일꾼으로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건축</a:t>
            </a:r>
            <a:endParaRPr lang="en-US" altLang="ko-KR" sz="35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이동과 건축은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반드시 수행</a:t>
            </a:r>
            <a:r>
              <a:rPr lang="en-US" altLang="ko-KR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5DDADA1-C21B-45F3-9A51-FA2C13140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95" y="579664"/>
            <a:ext cx="7499156" cy="54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95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C8221A3-5399-42AB-90CF-8CC35BBC6F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0132" y="841572"/>
            <a:ext cx="4303352" cy="4559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D963C5-9135-4AA2-937C-8113A6C654A5}"/>
              </a:ext>
            </a:extLst>
          </p:cNvPr>
          <p:cNvSpPr txBox="1"/>
          <p:nvPr/>
        </p:nvSpPr>
        <p:spPr>
          <a:xfrm>
            <a:off x="359326" y="1084502"/>
            <a:ext cx="6551271" cy="425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주변 </a:t>
            </a:r>
            <a:r>
              <a:rPr lang="en-US" altLang="ko-KR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곳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이동</a:t>
            </a:r>
            <a:endParaRPr lang="en-US" altLang="ko-KR" sz="3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일꾼</a:t>
            </a:r>
            <a:r>
              <a:rPr lang="en-US" altLang="ko-KR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지붕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있으면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 불가</a:t>
            </a:r>
            <a:endParaRPr lang="en-US" altLang="ko-KR" sz="35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올라갈 때는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층 높이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이동</a:t>
            </a:r>
            <a:endParaRPr lang="en-US" altLang="ko-KR" sz="3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내려갈 때는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높이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든 이동 가능</a:t>
            </a:r>
            <a:endParaRPr lang="en-US" altLang="ko-KR" sz="3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9ECBA83-E9BF-41C8-AB9F-018049348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873" y="841572"/>
            <a:ext cx="6275640" cy="368281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40FDFC6-0197-4C33-A9E9-9A59DC733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144" y="841572"/>
            <a:ext cx="6244369" cy="368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1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D963C5-9135-4AA2-937C-8113A6C654A5}"/>
              </a:ext>
            </a:extLst>
          </p:cNvPr>
          <p:cNvSpPr txBox="1"/>
          <p:nvPr/>
        </p:nvSpPr>
        <p:spPr>
          <a:xfrm>
            <a:off x="359326" y="1352857"/>
            <a:ext cx="6551271" cy="4054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일꾼 이동이 끝난 뒤</a:t>
            </a:r>
            <a:r>
              <a:rPr lang="en-US" altLang="ko-KR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주변 </a:t>
            </a:r>
            <a:r>
              <a:rPr lang="en-US" altLang="ko-KR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칸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중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곳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블록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지붕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단 </a:t>
            </a:r>
            <a:r>
              <a:rPr lang="en-US" altLang="ko-KR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개만 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지음</a:t>
            </a:r>
            <a:endParaRPr lang="en-US" altLang="ko-KR" sz="3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건축은 </a:t>
            </a: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높이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endParaRPr lang="en-US" altLang="ko-KR" sz="3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5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알맞은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모양의 블록 </a:t>
            </a:r>
            <a:r>
              <a:rPr lang="en-US" altLang="ko-KR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 </a:t>
            </a:r>
            <a:r>
              <a:rPr lang="ko-KR" altLang="en-US" sz="35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지붕을 놓음</a:t>
            </a:r>
            <a:endParaRPr lang="en-US" altLang="ko-KR" sz="35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6A8370D-A2C7-449E-8EE0-56C67F41F8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7824" y="855928"/>
            <a:ext cx="6200775" cy="48672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F917D4C-8698-4567-A60D-5A9265D04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849" y="661720"/>
            <a:ext cx="6600825" cy="36957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0D045C8-1175-4F2C-BADB-611CC1628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228" y="546434"/>
            <a:ext cx="5002064" cy="51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종료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7C129D0-0470-4CD2-B834-4FC45EDFFC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6061" y="905597"/>
            <a:ext cx="5861172" cy="3996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7E396-6483-4DEF-AD46-E960B5B66516}"/>
              </a:ext>
            </a:extLst>
          </p:cNvPr>
          <p:cNvSpPr txBox="1"/>
          <p:nvPr/>
        </p:nvSpPr>
        <p:spPr>
          <a:xfrm>
            <a:off x="329509" y="1164012"/>
            <a:ext cx="8369429" cy="503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en-US" altLang="ko-KR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층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블록 꼭대기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자기 일꾼이 </a:t>
            </a:r>
            <a:endParaRPr lang="en-US" altLang="ko-KR" sz="31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올라가면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그 즉시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31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(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강제 전이로 </a:t>
            </a: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층에 올라간 상태는</a:t>
            </a:r>
            <a:endParaRPr lang="en-US" altLang="ko-KR" sz="31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승리하지 않음</a:t>
            </a: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 차례 시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 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말이 없거나</a:t>
            </a:r>
            <a:endParaRPr lang="en-US" altLang="ko-KR" sz="31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건축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못하면 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즉시 </a:t>
            </a:r>
            <a:r>
              <a:rPr lang="ko-KR" altLang="en-US" sz="3100" b="1" spc="-15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패배</a:t>
            </a:r>
            <a:endParaRPr lang="en-US" altLang="ko-KR" sz="31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(3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게임 시 플레이어 말 제거 후 계속 진행</a:t>
            </a:r>
            <a:r>
              <a:rPr lang="en-US" altLang="ko-KR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1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100" b="1" spc="-15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75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488</Words>
  <Application>Microsoft Office PowerPoint</Application>
  <PresentationFormat>와이드스크린</PresentationFormat>
  <Paragraphs>110</Paragraphs>
  <Slides>29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4" baseType="lpstr">
      <vt:lpstr>나눔스퀘어</vt:lpstr>
      <vt:lpstr>나눔스퀘어 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사용자</cp:lastModifiedBy>
  <cp:revision>38</cp:revision>
  <dcterms:created xsi:type="dcterms:W3CDTF">2017-12-14T07:04:43Z</dcterms:created>
  <dcterms:modified xsi:type="dcterms:W3CDTF">2019-01-31T03:39:57Z</dcterms:modified>
</cp:coreProperties>
</file>