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7" r:id="rId6"/>
    <p:sldId id="276" r:id="rId7"/>
    <p:sldId id="261" r:id="rId8"/>
    <p:sldId id="262" r:id="rId9"/>
    <p:sldId id="263" r:id="rId10"/>
    <p:sldId id="278" r:id="rId11"/>
    <p:sldId id="264" r:id="rId12"/>
    <p:sldId id="279" r:id="rId13"/>
    <p:sldId id="280" r:id="rId14"/>
    <p:sldId id="270" r:id="rId15"/>
    <p:sldId id="272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2811" autoAdjust="0"/>
  </p:normalViewPr>
  <p:slideViewPr>
    <p:cSldViewPr snapToGrid="0" showGuides="1">
      <p:cViewPr>
        <p:scale>
          <a:sx n="70" d="100"/>
          <a:sy n="70" d="100"/>
        </p:scale>
        <p:origin x="1090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4014C-5038-4754-8528-BD749D5626C0}" type="datetimeFigureOut">
              <a:rPr lang="ko-KR" altLang="en-US" smtClean="0"/>
              <a:t>2019-01-18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DC01C-1581-40EF-883A-D93ACBD2EB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161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Wonky</a:t>
            </a:r>
            <a:r>
              <a:rPr lang="ko-KR" altLang="en-US" dirty="0" smtClean="0"/>
              <a:t>의 뜻 불안정한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기우뚱한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C01C-1581-40EF-883A-D93ACBD2EB0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12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카드 종류에 따른 행동 설명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C01C-1581-40EF-883A-D93ACBD2EB0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721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카드 종류에 따른 행동 설명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C01C-1581-40EF-883A-D93ACBD2EB0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874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카드 종류에 따른 행동 설명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C01C-1581-40EF-883A-D93ACBD2EB0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70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5547-5C84-4D9C-A6C2-23331AEC043A}" type="datetimeFigureOut">
              <a:rPr lang="ko-KR" altLang="en-US" smtClean="0"/>
              <a:t>2019-01-18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A68-485C-4F07-8994-757F3B9742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641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5547-5C84-4D9C-A6C2-23331AEC043A}" type="datetimeFigureOut">
              <a:rPr lang="ko-KR" altLang="en-US" smtClean="0"/>
              <a:t>2019-01-18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A68-485C-4F07-8994-757F3B9742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44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5547-5C84-4D9C-A6C2-23331AEC043A}" type="datetimeFigureOut">
              <a:rPr lang="ko-KR" altLang="en-US" smtClean="0"/>
              <a:t>2019-01-18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A68-485C-4F07-8994-757F3B9742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167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1BB6FBDE-FB9E-4287-A091-974164219155}"/>
              </a:ext>
            </a:extLst>
          </p:cNvPr>
          <p:cNvGrpSpPr/>
          <p:nvPr userDrawn="1"/>
        </p:nvGrpSpPr>
        <p:grpSpPr>
          <a:xfrm>
            <a:off x="4161835" y="5899749"/>
            <a:ext cx="4500736" cy="737346"/>
            <a:chOff x="3905251" y="6225204"/>
            <a:chExt cx="3094613" cy="506984"/>
          </a:xfrm>
        </p:grpSpPr>
        <p:pic>
          <p:nvPicPr>
            <p:cNvPr id="12" name="그림 11" descr="아콩다콩로고_150325_web.gif">
              <a:extLst>
                <a:ext uri="{FF2B5EF4-FFF2-40B4-BE49-F238E27FC236}">
                  <a16:creationId xmlns:a16="http://schemas.microsoft.com/office/drawing/2014/main" id="{6BE22403-3E80-4246-8E56-A9EC68350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7D762D84-065E-4AD8-8D19-19E7DD9A1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  <p:sp>
        <p:nvSpPr>
          <p:cNvPr id="2" name="직각 삼각형 1">
            <a:extLst>
              <a:ext uri="{FF2B5EF4-FFF2-40B4-BE49-F238E27FC236}">
                <a16:creationId xmlns:a16="http://schemas.microsoft.com/office/drawing/2014/main" id="{1FA9B4E2-9970-49B5-8117-68198FC612ED}"/>
              </a:ext>
            </a:extLst>
          </p:cNvPr>
          <p:cNvSpPr/>
          <p:nvPr userDrawn="1"/>
        </p:nvSpPr>
        <p:spPr>
          <a:xfrm>
            <a:off x="0" y="0"/>
            <a:ext cx="862641" cy="6858000"/>
          </a:xfrm>
          <a:prstGeom prst="rtTriangle">
            <a:avLst/>
          </a:prstGeom>
          <a:solidFill>
            <a:srgbClr val="EB19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각 삼각형 15">
            <a:extLst>
              <a:ext uri="{FF2B5EF4-FFF2-40B4-BE49-F238E27FC236}">
                <a16:creationId xmlns:a16="http://schemas.microsoft.com/office/drawing/2014/main" id="{00D2D488-E6A6-444A-8604-3BEB39681CFC}"/>
              </a:ext>
            </a:extLst>
          </p:cNvPr>
          <p:cNvSpPr/>
          <p:nvPr userDrawn="1"/>
        </p:nvSpPr>
        <p:spPr>
          <a:xfrm rot="10800000">
            <a:off x="11329359" y="0"/>
            <a:ext cx="862641" cy="6858000"/>
          </a:xfrm>
          <a:prstGeom prst="rtTriangle">
            <a:avLst/>
          </a:prstGeom>
          <a:solidFill>
            <a:srgbClr val="FFC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51323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목차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6207E07-75D6-4193-9EF4-A88D31C85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4" r="3004" b="20791"/>
          <a:stretch/>
        </p:blipFill>
        <p:spPr>
          <a:xfrm>
            <a:off x="5029200" y="0"/>
            <a:ext cx="7162800" cy="6858000"/>
          </a:xfrm>
          <a:prstGeom prst="rect">
            <a:avLst/>
          </a:prstGeom>
        </p:spPr>
      </p:pic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8EFBB4B5-5E20-439A-AFBD-71383526B91F}"/>
              </a:ext>
            </a:extLst>
          </p:cNvPr>
          <p:cNvSpPr/>
          <p:nvPr userDrawn="1"/>
        </p:nvSpPr>
        <p:spPr>
          <a:xfrm>
            <a:off x="-1364343" y="0"/>
            <a:ext cx="13556343" cy="6858000"/>
          </a:xfrm>
          <a:prstGeom prst="parallelogram">
            <a:avLst>
              <a:gd name="adj" fmla="val 77875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58C6BFD-274E-424E-9475-A20C337BEA38}"/>
              </a:ext>
            </a:extLst>
          </p:cNvPr>
          <p:cNvGrpSpPr/>
          <p:nvPr userDrawn="1"/>
        </p:nvGrpSpPr>
        <p:grpSpPr>
          <a:xfrm>
            <a:off x="0" y="-963038"/>
            <a:ext cx="2587556" cy="2967078"/>
            <a:chOff x="0" y="-963038"/>
            <a:chExt cx="2587556" cy="2967078"/>
          </a:xfrm>
        </p:grpSpPr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838346F5-C6C8-4690-8CFD-EBFE305DE801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:a16="http://schemas.microsoft.com/office/drawing/2014/main" id="{543A2693-6AEF-4471-9FF0-94E3281B734F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0824C10-AFF4-420F-AC22-893EEB24A8E4}"/>
              </a:ext>
            </a:extLst>
          </p:cNvPr>
          <p:cNvGrpSpPr/>
          <p:nvPr userDrawn="1"/>
        </p:nvGrpSpPr>
        <p:grpSpPr>
          <a:xfrm>
            <a:off x="4690119" y="571132"/>
            <a:ext cx="2637704" cy="861774"/>
            <a:chOff x="4777067" y="571132"/>
            <a:chExt cx="2637704" cy="861774"/>
          </a:xfrm>
        </p:grpSpPr>
        <p:sp>
          <p:nvSpPr>
            <p:cNvPr id="19" name="직각 삼각형 18">
              <a:extLst>
                <a:ext uri="{FF2B5EF4-FFF2-40B4-BE49-F238E27FC236}">
                  <a16:creationId xmlns:a16="http://schemas.microsoft.com/office/drawing/2014/main" id="{EC8EA59E-884B-424C-86A3-7F41D0CFE4BE}"/>
                </a:ext>
              </a:extLst>
            </p:cNvPr>
            <p:cNvSpPr/>
            <p:nvPr userDrawn="1"/>
          </p:nvSpPr>
          <p:spPr>
            <a:xfrm rot="16200000">
              <a:off x="4777067" y="667657"/>
              <a:ext cx="601050" cy="601050"/>
            </a:xfrm>
            <a:prstGeom prst="rtTriangle">
              <a:avLst/>
            </a:prstGeom>
            <a:solidFill>
              <a:srgbClr val="058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32B91A-0F4A-43E5-9B1D-12119095E266}"/>
                </a:ext>
              </a:extLst>
            </p:cNvPr>
            <p:cNvSpPr txBox="1"/>
            <p:nvPr userDrawn="1"/>
          </p:nvSpPr>
          <p:spPr>
            <a:xfrm>
              <a:off x="5372031" y="571132"/>
              <a:ext cx="20427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목차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A8CF29D-5AFC-4140-AA3D-517241C1BA31}"/>
              </a:ext>
            </a:extLst>
          </p:cNvPr>
          <p:cNvSpPr txBox="1"/>
          <p:nvPr userDrawn="1"/>
        </p:nvSpPr>
        <p:spPr>
          <a:xfrm>
            <a:off x="3328097" y="1814937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1E4A2C-53DC-4412-82C8-C3F2529B0A77}"/>
              </a:ext>
            </a:extLst>
          </p:cNvPr>
          <p:cNvSpPr txBox="1"/>
          <p:nvPr userDrawn="1"/>
        </p:nvSpPr>
        <p:spPr>
          <a:xfrm>
            <a:off x="2574045" y="2830600"/>
            <a:ext cx="874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D9481D-8DBE-466F-A7D6-E8EEEE0C640F}"/>
              </a:ext>
            </a:extLst>
          </p:cNvPr>
          <p:cNvSpPr txBox="1"/>
          <p:nvPr userDrawn="1"/>
        </p:nvSpPr>
        <p:spPr>
          <a:xfrm>
            <a:off x="1820720" y="3846263"/>
            <a:ext cx="708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FAB566-7E89-48DB-AFDC-29ED80A08D25}"/>
              </a:ext>
            </a:extLst>
          </p:cNvPr>
          <p:cNvSpPr txBox="1"/>
          <p:nvPr userDrawn="1"/>
        </p:nvSpPr>
        <p:spPr>
          <a:xfrm>
            <a:off x="1067396" y="4861926"/>
            <a:ext cx="708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06F314A-4086-4C36-9CEE-0C5491FE9F6F}"/>
              </a:ext>
            </a:extLst>
          </p:cNvPr>
          <p:cNvGrpSpPr/>
          <p:nvPr userDrawn="1"/>
        </p:nvGrpSpPr>
        <p:grpSpPr>
          <a:xfrm>
            <a:off x="3905251" y="6225204"/>
            <a:ext cx="3094613" cy="506984"/>
            <a:chOff x="3905251" y="6225204"/>
            <a:chExt cx="3094613" cy="506984"/>
          </a:xfrm>
        </p:grpSpPr>
        <p:pic>
          <p:nvPicPr>
            <p:cNvPr id="27" name="그림 26" descr="아콩다콩로고_150325_web.gif">
              <a:extLst>
                <a:ext uri="{FF2B5EF4-FFF2-40B4-BE49-F238E27FC236}">
                  <a16:creationId xmlns:a16="http://schemas.microsoft.com/office/drawing/2014/main" id="{A0A3E8EC-A1FE-4A6C-8637-17A58459D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5EEF27C9-056B-4865-B346-7233C947A5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64757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7731F380-B93A-4860-A126-FCB09DE549E6}"/>
              </a:ext>
            </a:extLst>
          </p:cNvPr>
          <p:cNvGrpSpPr/>
          <p:nvPr userDrawn="1"/>
        </p:nvGrpSpPr>
        <p:grpSpPr>
          <a:xfrm>
            <a:off x="277997" y="290941"/>
            <a:ext cx="731248" cy="724722"/>
            <a:chOff x="2987314" y="444571"/>
            <a:chExt cx="2232092" cy="2212173"/>
          </a:xfrm>
        </p:grpSpPr>
        <p:sp>
          <p:nvSpPr>
            <p:cNvPr id="9" name="직각 삼각형 8">
              <a:extLst>
                <a:ext uri="{FF2B5EF4-FFF2-40B4-BE49-F238E27FC236}">
                  <a16:creationId xmlns:a16="http://schemas.microsoft.com/office/drawing/2014/main" id="{A57A3359-AE9D-485B-8BF1-FBDE787A1910}"/>
                </a:ext>
              </a:extLst>
            </p:cNvPr>
            <p:cNvSpPr/>
            <p:nvPr/>
          </p:nvSpPr>
          <p:spPr>
            <a:xfrm rot="16200000">
              <a:off x="3215367" y="652705"/>
              <a:ext cx="2004040" cy="2004038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각 삼각형 7">
              <a:extLst>
                <a:ext uri="{FF2B5EF4-FFF2-40B4-BE49-F238E27FC236}">
                  <a16:creationId xmlns:a16="http://schemas.microsoft.com/office/drawing/2014/main" id="{583B8A2C-F7AD-4F2D-8AB7-E8338027C191}"/>
                </a:ext>
              </a:extLst>
            </p:cNvPr>
            <p:cNvSpPr/>
            <p:nvPr/>
          </p:nvSpPr>
          <p:spPr>
            <a:xfrm rot="16200000">
              <a:off x="2987312" y="444573"/>
              <a:ext cx="1926078" cy="1926074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5DAC9D1-9B2C-492D-B778-657FDBA86BC8}"/>
              </a:ext>
            </a:extLst>
          </p:cNvPr>
          <p:cNvGrpSpPr/>
          <p:nvPr userDrawn="1"/>
        </p:nvGrpSpPr>
        <p:grpSpPr>
          <a:xfrm rot="10800000">
            <a:off x="10666122" y="5702300"/>
            <a:ext cx="1525878" cy="1749682"/>
            <a:chOff x="0" y="-963038"/>
            <a:chExt cx="2587556" cy="2967078"/>
          </a:xfrm>
        </p:grpSpPr>
        <p:sp>
          <p:nvSpPr>
            <p:cNvPr id="14" name="직각 삼각형 13">
              <a:extLst>
                <a:ext uri="{FF2B5EF4-FFF2-40B4-BE49-F238E27FC236}">
                  <a16:creationId xmlns:a16="http://schemas.microsoft.com/office/drawing/2014/main" id="{6B573813-C305-41EB-B69D-19CDFF00635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직각 삼각형 14">
              <a:extLst>
                <a:ext uri="{FF2B5EF4-FFF2-40B4-BE49-F238E27FC236}">
                  <a16:creationId xmlns:a16="http://schemas.microsoft.com/office/drawing/2014/main" id="{8F7476C6-E3CD-48CC-BAEA-24D491584BEC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F1606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4DD3474-C118-440E-8C6F-D8A9958E5E05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18" name="그림 17" descr="아콩다콩로고_150325_web.gif">
              <a:extLst>
                <a:ext uri="{FF2B5EF4-FFF2-40B4-BE49-F238E27FC236}">
                  <a16:creationId xmlns:a16="http://schemas.microsoft.com/office/drawing/2014/main" id="{7C5EC2C9-75FC-4FA0-A13F-F4491B8D4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C79DEC30-0038-4CF0-BC94-8B365172CE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26163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게임 시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ABC86B2A-13F6-4038-9E83-58F9B58CE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28071"/>
          <a:stretch/>
        </p:blipFill>
        <p:spPr>
          <a:xfrm>
            <a:off x="420024" y="5155"/>
            <a:ext cx="11771976" cy="6855435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-12701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5400000">
            <a:off x="3487" y="-12701"/>
            <a:ext cx="9124950" cy="912495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-248422" y="1644919"/>
            <a:ext cx="6226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게임을</a:t>
            </a:r>
            <a:endParaRPr lang="en-US" altLang="ko-KR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시작해볼까요</a:t>
            </a:r>
            <a:r>
              <a:rPr lang="en-US" altLang="ko-KR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1698AE6-463E-4085-B54D-116ACFE752B6}"/>
              </a:ext>
            </a:extLst>
          </p:cNvPr>
          <p:cNvGrpSpPr/>
          <p:nvPr userDrawn="1"/>
        </p:nvGrpSpPr>
        <p:grpSpPr>
          <a:xfrm>
            <a:off x="773949" y="4050538"/>
            <a:ext cx="3094613" cy="506984"/>
            <a:chOff x="3905251" y="6225204"/>
            <a:chExt cx="3094613" cy="506984"/>
          </a:xfrm>
        </p:grpSpPr>
        <p:pic>
          <p:nvPicPr>
            <p:cNvPr id="16" name="그림 15" descr="아콩다콩로고_150325_web.gif">
              <a:extLst>
                <a:ext uri="{FF2B5EF4-FFF2-40B4-BE49-F238E27FC236}">
                  <a16:creationId xmlns:a16="http://schemas.microsoft.com/office/drawing/2014/main" id="{804F904F-CEB9-4E9A-9480-D09A57481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F620E483-A59F-4FEF-A32E-776DDC8899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5635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감사합니다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133A76C9-095D-4B39-A258-DDAEA8981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"/>
          <a:stretch/>
        </p:blipFill>
        <p:spPr>
          <a:xfrm rot="10800000">
            <a:off x="0" y="-3"/>
            <a:ext cx="12192000" cy="6858001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0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16200000">
            <a:off x="2413675" y="-2922230"/>
            <a:ext cx="9780230" cy="978023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5965371" y="3336188"/>
            <a:ext cx="6226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감사합니다</a:t>
            </a:r>
            <a:r>
              <a:rPr lang="en-US" altLang="ko-KR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8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343E0B3-D502-44DA-ACDD-F730636E4480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25" name="그림 24" descr="아콩다콩로고_150325_web.gif">
              <a:extLst>
                <a:ext uri="{FF2B5EF4-FFF2-40B4-BE49-F238E27FC236}">
                  <a16:creationId xmlns:a16="http://schemas.microsoft.com/office/drawing/2014/main" id="{AFC7B4B4-C72E-4335-89F3-D091A183B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0F50C551-0643-4E48-B337-8B4CB909A8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841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5547-5C84-4D9C-A6C2-23331AEC043A}" type="datetimeFigureOut">
              <a:rPr lang="ko-KR" altLang="en-US" smtClean="0"/>
              <a:t>2019-01-18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A68-485C-4F07-8994-757F3B9742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50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5547-5C84-4D9C-A6C2-23331AEC043A}" type="datetimeFigureOut">
              <a:rPr lang="ko-KR" altLang="en-US" smtClean="0"/>
              <a:t>2019-01-18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A68-485C-4F07-8994-757F3B9742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16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5547-5C84-4D9C-A6C2-23331AEC043A}" type="datetimeFigureOut">
              <a:rPr lang="ko-KR" altLang="en-US" smtClean="0"/>
              <a:t>2019-01-18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A68-485C-4F07-8994-757F3B9742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11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5547-5C84-4D9C-A6C2-23331AEC043A}" type="datetimeFigureOut">
              <a:rPr lang="ko-KR" altLang="en-US" smtClean="0"/>
              <a:t>2019-01-18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A68-485C-4F07-8994-757F3B9742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23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5547-5C84-4D9C-A6C2-23331AEC043A}" type="datetimeFigureOut">
              <a:rPr lang="ko-KR" altLang="en-US" smtClean="0"/>
              <a:t>2019-01-18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A68-485C-4F07-8994-757F3B9742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79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5547-5C84-4D9C-A6C2-23331AEC043A}" type="datetimeFigureOut">
              <a:rPr lang="ko-KR" altLang="en-US" smtClean="0"/>
              <a:t>2019-01-18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A68-485C-4F07-8994-757F3B9742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50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5547-5C84-4D9C-A6C2-23331AEC043A}" type="datetimeFigureOut">
              <a:rPr lang="ko-KR" altLang="en-US" smtClean="0"/>
              <a:t>2019-01-18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A68-485C-4F07-8994-757F3B9742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03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5547-5C84-4D9C-A6C2-23331AEC043A}" type="datetimeFigureOut">
              <a:rPr lang="ko-KR" altLang="en-US" smtClean="0"/>
              <a:t>2019-01-18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A68-485C-4F07-8994-757F3B9742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953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D5547-5C84-4D9C-A6C2-23331AEC043A}" type="datetimeFigureOut">
              <a:rPr lang="ko-KR" altLang="en-US" smtClean="0"/>
              <a:t>2019-01-18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C5A68-485C-4F07-8994-757F3B9742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74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12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ivedice.com/uploaded/prd/62355154164306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71" y="995994"/>
            <a:ext cx="4528458" cy="45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6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준비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F832B-191E-4C92-903C-ED1D7A4CE484}"/>
              </a:ext>
            </a:extLst>
          </p:cNvPr>
          <p:cNvSpPr txBox="1"/>
          <p:nvPr/>
        </p:nvSpPr>
        <p:spPr>
          <a:xfrm>
            <a:off x="6185697" y="3502995"/>
            <a:ext cx="5581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2400" b="1" dirty="0" smtClean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준비</a:t>
            </a:r>
            <a:endParaRPr lang="en-US" altLang="ko-KR" sz="2400" b="1" dirty="0">
              <a:solidFill>
                <a:srgbClr val="C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① </a:t>
            </a: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돛대를 끼운 배를 파도 받침 위에 올려놓고</a:t>
            </a:r>
            <a:r>
              <a:rPr lang="en-US" altLang="ko-KR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평평한 바닥 위에 놓습니다</a:t>
            </a:r>
            <a:r>
              <a:rPr lang="en-US" altLang="ko-KR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② </a:t>
            </a: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테이블 가운데에 </a:t>
            </a:r>
            <a:r>
              <a:rPr lang="ko-KR" altLang="en-US" sz="2400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게임말들을</a:t>
            </a: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모아둡니다</a:t>
            </a:r>
            <a:r>
              <a:rPr lang="en-US" altLang="ko-KR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en-US" altLang="ko-KR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7" y="1587376"/>
            <a:ext cx="5410202" cy="422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행동하기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3F832B-191E-4C92-903C-ED1D7A4CE484}"/>
              </a:ext>
            </a:extLst>
          </p:cNvPr>
          <p:cNvSpPr txBox="1"/>
          <p:nvPr/>
        </p:nvSpPr>
        <p:spPr>
          <a:xfrm>
            <a:off x="6259286" y="2053185"/>
            <a:ext cx="53122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b="1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게임말</a:t>
            </a:r>
            <a:r>
              <a:rPr lang="ko-KR" altLang="en-US" sz="2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올리기</a:t>
            </a:r>
            <a:endParaRPr lang="en-US" altLang="ko-KR" sz="24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자기 차례가 되면 균형이 무너지지 않도록</a:t>
            </a:r>
            <a:r>
              <a:rPr lang="en-US" altLang="ko-KR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가운데에 모아둔 </a:t>
            </a:r>
            <a:r>
              <a:rPr lang="ko-KR" altLang="en-US" sz="2400" dirty="0" err="1" smtClean="0">
                <a:solidFill>
                  <a:schemeClr val="accent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게임말</a:t>
            </a:r>
            <a:r>
              <a:rPr lang="ko-KR" altLang="en-US" sz="2400" dirty="0" smtClean="0">
                <a:solidFill>
                  <a:schemeClr val="accent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중 하나를 골라 해적선 위에 올립니다</a:t>
            </a:r>
            <a:r>
              <a:rPr lang="en-US" altLang="ko-KR" sz="2400" dirty="0" smtClean="0">
                <a:solidFill>
                  <a:schemeClr val="accent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400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게임말을</a:t>
            </a: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올릴 때 이미 해적선 위에 있는 것을 사용하면 안됩니다</a:t>
            </a:r>
            <a:r>
              <a:rPr lang="en-US" altLang="ko-KR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40" y="1606871"/>
            <a:ext cx="5837974" cy="373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행동하기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3F832B-191E-4C92-903C-ED1D7A4CE484}"/>
              </a:ext>
            </a:extLst>
          </p:cNvPr>
          <p:cNvSpPr txBox="1"/>
          <p:nvPr/>
        </p:nvSpPr>
        <p:spPr>
          <a:xfrm>
            <a:off x="6183086" y="2890341"/>
            <a:ext cx="53122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b="1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게임말</a:t>
            </a:r>
            <a:r>
              <a:rPr lang="ko-KR" altLang="en-US" sz="2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올리기</a:t>
            </a:r>
            <a:endParaRPr lang="en-US" altLang="ko-KR" sz="24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accent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배 </a:t>
            </a:r>
            <a:r>
              <a:rPr lang="ko-KR" altLang="en-US" sz="2400" dirty="0" err="1" smtClean="0">
                <a:solidFill>
                  <a:schemeClr val="accent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위면</a:t>
            </a:r>
            <a:r>
              <a:rPr lang="ko-KR" altLang="en-US" sz="2400" dirty="0" smtClean="0">
                <a:solidFill>
                  <a:schemeClr val="accent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어디에든 </a:t>
            </a:r>
            <a:r>
              <a:rPr lang="ko-KR" altLang="en-US" sz="2400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게임말을</a:t>
            </a: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올려 놓을 수 있습니다</a:t>
            </a:r>
            <a:r>
              <a:rPr lang="en-US" altLang="ko-KR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손을 뗀 뒤에도 </a:t>
            </a:r>
            <a:r>
              <a:rPr lang="ko-KR" altLang="en-US" sz="2400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게임말이</a:t>
            </a: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해적선에서 떨어지지 않아야 합니다</a:t>
            </a:r>
            <a:r>
              <a:rPr lang="en-US" altLang="ko-KR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" b="31145"/>
          <a:stretch/>
        </p:blipFill>
        <p:spPr>
          <a:xfrm>
            <a:off x="262224" y="1598576"/>
            <a:ext cx="5711101" cy="415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행동하기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3F832B-191E-4C92-903C-ED1D7A4CE484}"/>
              </a:ext>
            </a:extLst>
          </p:cNvPr>
          <p:cNvSpPr txBox="1"/>
          <p:nvPr/>
        </p:nvSpPr>
        <p:spPr>
          <a:xfrm>
            <a:off x="6215744" y="2433141"/>
            <a:ext cx="53122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종료</a:t>
            </a:r>
            <a:endParaRPr lang="en-US" altLang="ko-KR" sz="2400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배가 흔들려 </a:t>
            </a:r>
            <a:r>
              <a:rPr lang="ko-KR" altLang="en-US" sz="2400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게임말이</a:t>
            </a: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떨어지면 게임이 끝나고</a:t>
            </a:r>
            <a:r>
              <a:rPr lang="en-US" altLang="ko-KR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400" dirty="0" smtClean="0">
                <a:solidFill>
                  <a:schemeClr val="accent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가장 마지막에 </a:t>
            </a:r>
            <a:r>
              <a:rPr lang="ko-KR" altLang="en-US" sz="2400" dirty="0" err="1" smtClean="0">
                <a:solidFill>
                  <a:schemeClr val="accent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게임말을</a:t>
            </a:r>
            <a:r>
              <a:rPr lang="ko-KR" altLang="en-US" sz="2400" dirty="0" smtClean="0">
                <a:solidFill>
                  <a:schemeClr val="accent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올리는데 성공한 플레이어가 게임에서 승리</a:t>
            </a: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합니다</a:t>
            </a:r>
            <a:r>
              <a:rPr lang="en-US" altLang="ko-KR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2400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게임말을</a:t>
            </a: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떨어뜨린 플레이어의 바로 전 플레이어</a:t>
            </a:r>
            <a:r>
              <a:rPr lang="en-US" altLang="ko-KR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4" y="1616554"/>
            <a:ext cx="5382699" cy="40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2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1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33E6C-40F7-4840-876D-D6D6C55BF7D9}"/>
              </a:ext>
            </a:extLst>
          </p:cNvPr>
          <p:cNvSpPr txBox="1"/>
          <p:nvPr/>
        </p:nvSpPr>
        <p:spPr>
          <a:xfrm>
            <a:off x="4292600" y="1955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E94BE-37E0-454F-929E-54989DD65B3E}"/>
              </a:ext>
            </a:extLst>
          </p:cNvPr>
          <p:cNvSpPr txBox="1"/>
          <p:nvPr/>
        </p:nvSpPr>
        <p:spPr>
          <a:xfrm>
            <a:off x="3549650" y="2971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전 알아보기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1DADC-29A7-493E-B2E8-8157E9B39D6B}"/>
              </a:ext>
            </a:extLst>
          </p:cNvPr>
          <p:cNvSpPr txBox="1"/>
          <p:nvPr/>
        </p:nvSpPr>
        <p:spPr>
          <a:xfrm>
            <a:off x="2749550" y="3987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C9A2B-B363-4576-ACF6-FD7B5FA1F330}"/>
              </a:ext>
            </a:extLst>
          </p:cNvPr>
          <p:cNvSpPr txBox="1"/>
          <p:nvPr/>
        </p:nvSpPr>
        <p:spPr>
          <a:xfrm>
            <a:off x="2051050" y="5003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추천 게임</a:t>
            </a:r>
          </a:p>
        </p:txBody>
      </p:sp>
    </p:spTree>
    <p:extLst>
      <p:ext uri="{BB962C8B-B14F-4D97-AF65-F5344CB8AC3E}">
        <p14:creationId xmlns:p14="http://schemas.microsoft.com/office/powerpoint/2010/main" val="4573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E682D-A768-4558-ADAA-7F037A6E2956}"/>
              </a:ext>
            </a:extLst>
          </p:cNvPr>
          <p:cNvSpPr txBox="1"/>
          <p:nvPr/>
        </p:nvSpPr>
        <p:spPr>
          <a:xfrm>
            <a:off x="5240008" y="3079242"/>
            <a:ext cx="5765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 smtClean="0">
                <a:latin typeface="+mj-lt"/>
                <a:ea typeface="굴림" panose="020B0600000101010101" pitchFamily="50" charset="-127"/>
              </a:rPr>
              <a:t>&lt;</a:t>
            </a:r>
            <a:r>
              <a:rPr lang="ko-KR" altLang="en-US" sz="2000" b="1" dirty="0" smtClean="0">
                <a:latin typeface="+mj-lt"/>
                <a:ea typeface="굴림" panose="020B0600000101010101" pitchFamily="50" charset="-127"/>
              </a:rPr>
              <a:t>뉴 흔들흔들 해적선</a:t>
            </a:r>
            <a:r>
              <a:rPr lang="en-US" altLang="ko-KR" sz="2000" b="1" dirty="0" smtClean="0">
                <a:latin typeface="+mj-lt"/>
                <a:ea typeface="굴림" panose="020B0600000101010101" pitchFamily="50" charset="-127"/>
              </a:rPr>
              <a:t>&gt;</a:t>
            </a:r>
            <a:r>
              <a:rPr lang="ko-KR" altLang="en-US" sz="2000" b="1" dirty="0" smtClean="0">
                <a:latin typeface="+mj-lt"/>
                <a:ea typeface="굴림" panose="020B0600000101010101" pitchFamily="50" charset="-127"/>
              </a:rPr>
              <a:t>은 거친 파도 위에서 이리저리 흔들리는 해적선에 조심조심 균형을 잡으며 해적들을 배에 태우는 게임입니다</a:t>
            </a:r>
            <a:r>
              <a:rPr lang="en-US" altLang="ko-KR" sz="2000" b="1" dirty="0" smtClean="0">
                <a:latin typeface="+mj-lt"/>
                <a:ea typeface="굴림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  <a:ea typeface="굴림" panose="020B0600000101010101" pitchFamily="50" charset="-127"/>
              </a:rPr>
              <a:t>끝까지 버티며 해적들이 떨어지지 않도록 균형을 잘 잡으세요</a:t>
            </a:r>
            <a:r>
              <a:rPr lang="en-US" altLang="ko-KR" sz="2000" b="1" dirty="0" smtClean="0">
                <a:latin typeface="+mj-lt"/>
                <a:ea typeface="굴림" panose="020B0600000101010101" pitchFamily="50" charset="-127"/>
              </a:rPr>
              <a:t>!</a:t>
            </a:r>
            <a:endParaRPr lang="ko-KR" altLang="en-US" sz="2000" b="1" dirty="0">
              <a:latin typeface="+mj-lt"/>
              <a:ea typeface="굴림" panose="020B0600000101010101" pitchFamily="50" charset="-127"/>
            </a:endParaRPr>
          </a:p>
        </p:txBody>
      </p:sp>
      <p:sp>
        <p:nvSpPr>
          <p:cNvPr id="7" name="원호 6"/>
          <p:cNvSpPr/>
          <p:nvPr/>
        </p:nvSpPr>
        <p:spPr>
          <a:xfrm rot="20284989" flipH="1">
            <a:off x="886223" y="3562887"/>
            <a:ext cx="832868" cy="596405"/>
          </a:xfrm>
          <a:prstGeom prst="arc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원호 8"/>
          <p:cNvSpPr/>
          <p:nvPr/>
        </p:nvSpPr>
        <p:spPr>
          <a:xfrm rot="21331588" flipH="1">
            <a:off x="850627" y="3489059"/>
            <a:ext cx="957975" cy="596405"/>
          </a:xfrm>
          <a:prstGeom prst="arc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원호 9"/>
          <p:cNvSpPr/>
          <p:nvPr/>
        </p:nvSpPr>
        <p:spPr>
          <a:xfrm rot="4338469" flipH="1">
            <a:off x="3765964" y="2260519"/>
            <a:ext cx="794051" cy="675626"/>
          </a:xfrm>
          <a:prstGeom prst="arc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원호 10"/>
          <p:cNvSpPr/>
          <p:nvPr/>
        </p:nvSpPr>
        <p:spPr>
          <a:xfrm rot="4589455" flipH="1">
            <a:off x="3689242" y="2276104"/>
            <a:ext cx="663510" cy="644457"/>
          </a:xfrm>
          <a:prstGeom prst="arc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216194" y="1661874"/>
            <a:ext cx="572304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i="1" dirty="0" smtClean="0">
                <a:solidFill>
                  <a:srgbClr val="C00000"/>
                </a:solidFill>
                <a:ea typeface="굴림" panose="020B0600000101010101" pitchFamily="50" charset="-127"/>
              </a:rPr>
              <a:t>뒤뚱뒤뚱</a:t>
            </a:r>
            <a:r>
              <a:rPr lang="en-US" altLang="ko-KR" sz="3200" b="1" i="1" dirty="0" smtClean="0">
                <a:solidFill>
                  <a:srgbClr val="C00000"/>
                </a:solidFill>
                <a:ea typeface="굴림" panose="020B0600000101010101" pitchFamily="50" charset="-127"/>
              </a:rPr>
              <a:t>~ </a:t>
            </a:r>
          </a:p>
          <a:p>
            <a:r>
              <a:rPr lang="ko-KR" altLang="en-US" sz="3200" b="1" i="1" dirty="0" smtClean="0">
                <a:solidFill>
                  <a:srgbClr val="C00000"/>
                </a:solidFill>
                <a:ea typeface="굴림" panose="020B0600000101010101" pitchFamily="50" charset="-127"/>
              </a:rPr>
              <a:t>펭귄 해적들의 균형 잡기 게임</a:t>
            </a:r>
            <a:r>
              <a:rPr lang="en-US" altLang="ko-KR" sz="3200" b="1" i="1" dirty="0" smtClean="0">
                <a:solidFill>
                  <a:srgbClr val="C00000"/>
                </a:solidFill>
                <a:ea typeface="굴림" panose="020B0600000101010101" pitchFamily="50" charset="-127"/>
              </a:rPr>
              <a:t>!</a:t>
            </a:r>
            <a:endParaRPr lang="ko-KR" altLang="en-US" sz="3200" i="1" dirty="0">
              <a:solidFill>
                <a:srgbClr val="C0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12" r="26696"/>
          <a:stretch/>
        </p:blipFill>
        <p:spPr>
          <a:xfrm>
            <a:off x="1088571" y="1557405"/>
            <a:ext cx="3867878" cy="39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921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알아보기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F832B-191E-4C92-903C-ED1D7A4CE484}"/>
              </a:ext>
            </a:extLst>
          </p:cNvPr>
          <p:cNvSpPr txBox="1"/>
          <p:nvPr/>
        </p:nvSpPr>
        <p:spPr>
          <a:xfrm>
            <a:off x="6293730" y="846280"/>
            <a:ext cx="125064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펭귄</a:t>
            </a:r>
            <a:endParaRPr lang="en-US" altLang="ko-KR" sz="3600" b="1" dirty="0">
              <a:solidFill>
                <a:srgbClr val="00B05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C49C99-9EE9-4187-ACDB-B2AB4B4BB6FE}"/>
              </a:ext>
            </a:extLst>
          </p:cNvPr>
          <p:cNvSpPr txBox="1"/>
          <p:nvPr/>
        </p:nvSpPr>
        <p:spPr>
          <a:xfrm>
            <a:off x="360438" y="1038428"/>
            <a:ext cx="63112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rgbClr val="064E9B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&lt;</a:t>
            </a:r>
            <a:r>
              <a:rPr lang="ko-KR" altLang="en-US" sz="2000" dirty="0" smtClean="0">
                <a:solidFill>
                  <a:srgbClr val="064E9B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뉴 흔들흔들 해적선에는 어떤 동물들이 등장할까요</a:t>
            </a:r>
            <a:r>
              <a:rPr lang="en-US" altLang="ko-KR" sz="2000" dirty="0" smtClean="0">
                <a:solidFill>
                  <a:srgbClr val="064E9B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?&gt;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3F832B-191E-4C92-903C-ED1D7A4CE484}"/>
              </a:ext>
            </a:extLst>
          </p:cNvPr>
          <p:cNvSpPr txBox="1"/>
          <p:nvPr/>
        </p:nvSpPr>
        <p:spPr>
          <a:xfrm>
            <a:off x="6096000" y="1780786"/>
            <a:ext cx="6598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펭귄과의 </a:t>
            </a:r>
            <a:r>
              <a:rPr lang="ko-KR" altLang="en-US" sz="1600" b="1" dirty="0" err="1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바다새로서</a:t>
            </a: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남반구에 </a:t>
            </a:r>
            <a:r>
              <a:rPr lang="en-US" altLang="ko-KR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18</a:t>
            </a: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종</a:t>
            </a:r>
            <a:endParaRPr lang="en-US" altLang="ko-KR" sz="1600" b="1" dirty="0">
              <a:solidFill>
                <a:srgbClr val="00B05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곧추 서서 걸으며 헤엄치기 알맞게 날개가 </a:t>
            </a: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지느러미 </a:t>
            </a: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모양</a:t>
            </a:r>
            <a:endParaRPr lang="en-US" altLang="ko-KR" sz="1600" b="1" dirty="0" smtClean="0">
              <a:solidFill>
                <a:srgbClr val="00B05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바닷가에서 </a:t>
            </a: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서식하고 </a:t>
            </a: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무리 생활</a:t>
            </a:r>
            <a:endParaRPr lang="en-US" altLang="ko-KR" sz="1600" b="1" dirty="0" smtClean="0">
              <a:solidFill>
                <a:srgbClr val="00B05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2231" y="4953936"/>
            <a:ext cx="253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-  </a:t>
            </a:r>
            <a:r>
              <a:rPr lang="ko-KR" altLang="en-US" sz="1200" dirty="0" smtClean="0"/>
              <a:t>갈라파고스 군도의 고유종으로 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</a:t>
            </a:r>
            <a:r>
              <a:rPr lang="ko-KR" altLang="en-US" sz="1200" dirty="0" smtClean="0"/>
              <a:t>적도 부근에 사는 유일한 펭귄</a:t>
            </a:r>
            <a:endParaRPr lang="en-US" altLang="ko-KR" sz="1200" dirty="0" smtClean="0"/>
          </a:p>
          <a:p>
            <a:r>
              <a:rPr lang="en-US" altLang="ko-KR" sz="1200" dirty="0" smtClean="0"/>
              <a:t>-  </a:t>
            </a:r>
            <a:r>
              <a:rPr lang="ko-KR" altLang="en-US" sz="1200" dirty="0" smtClean="0"/>
              <a:t>길이 </a:t>
            </a:r>
            <a:r>
              <a:rPr lang="en-US" altLang="ko-KR" sz="1200" dirty="0" smtClean="0"/>
              <a:t>48~53cm</a:t>
            </a:r>
            <a:endParaRPr lang="ko-KR" altLang="en-US" sz="1200" dirty="0"/>
          </a:p>
        </p:txBody>
      </p:sp>
      <p:pic>
        <p:nvPicPr>
          <p:cNvPr id="1028" name="Picture 4" descr="Aptenodytes forsteri -Snow Hill Island, Antarctica -adults and juvenil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42" y="2904065"/>
            <a:ext cx="1795740" cy="28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logfiles.pstatic.net/20120822_211/krsm8793_1345599510601UY5oA_JPEG/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745" r="3161" b="2982"/>
          <a:stretch/>
        </p:blipFill>
        <p:spPr bwMode="auto">
          <a:xfrm>
            <a:off x="6414419" y="2904065"/>
            <a:ext cx="1959115" cy="28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15584" y="4953936"/>
            <a:ext cx="2522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 smtClean="0"/>
              <a:t>펭귄 중에서 가장 키가 크고 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</a:t>
            </a:r>
            <a:r>
              <a:rPr lang="ko-KR" altLang="en-US" sz="1200" dirty="0" smtClean="0"/>
              <a:t>체중이 많이 나가는 종</a:t>
            </a:r>
            <a:endParaRPr lang="en-US" altLang="ko-KR" sz="1200" dirty="0" smtClean="0"/>
          </a:p>
          <a:p>
            <a:r>
              <a:rPr lang="en-US" altLang="ko-KR" sz="1200" dirty="0" smtClean="0"/>
              <a:t>-  </a:t>
            </a:r>
            <a:r>
              <a:rPr lang="ko-KR" altLang="en-US" sz="1200" dirty="0" smtClean="0"/>
              <a:t>서식지는 남극과 포클랜드 제도</a:t>
            </a:r>
            <a:endParaRPr lang="en-US" altLang="ko-KR" sz="1200" dirty="0" smtClean="0"/>
          </a:p>
          <a:p>
            <a:r>
              <a:rPr lang="en-US" altLang="ko-KR" sz="1200" dirty="0" smtClean="0"/>
              <a:t>-  </a:t>
            </a:r>
            <a:r>
              <a:rPr lang="ko-KR" altLang="en-US" sz="1200" dirty="0" smtClean="0"/>
              <a:t>성체 최고 크기 </a:t>
            </a:r>
            <a:r>
              <a:rPr lang="en-US" altLang="ko-KR" sz="1200" dirty="0" smtClean="0"/>
              <a:t>122cm</a:t>
            </a:r>
            <a:endParaRPr lang="ko-KR" alt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881459" y="4254948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2"/>
                </a:solidFill>
              </a:rPr>
              <a:t>황제 펭귄</a:t>
            </a:r>
            <a:endParaRPr lang="ko-KR" alt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49733" y="4234996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2"/>
                </a:solidFill>
              </a:rPr>
              <a:t>갈라파고스 펭귄</a:t>
            </a:r>
            <a:endParaRPr lang="en-US" altLang="ko-KR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921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알아보기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F832B-191E-4C92-903C-ED1D7A4CE484}"/>
              </a:ext>
            </a:extLst>
          </p:cNvPr>
          <p:cNvSpPr txBox="1"/>
          <p:nvPr/>
        </p:nvSpPr>
        <p:spPr>
          <a:xfrm>
            <a:off x="6282844" y="748990"/>
            <a:ext cx="1250649" cy="843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문어</a:t>
            </a:r>
            <a:endParaRPr lang="en-US" altLang="ko-KR" sz="3600" b="1" dirty="0">
              <a:solidFill>
                <a:srgbClr val="00B05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C49C99-9EE9-4187-ACDB-B2AB4B4BB6FE}"/>
              </a:ext>
            </a:extLst>
          </p:cNvPr>
          <p:cNvSpPr txBox="1"/>
          <p:nvPr/>
        </p:nvSpPr>
        <p:spPr>
          <a:xfrm>
            <a:off x="360438" y="1038428"/>
            <a:ext cx="5845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rgbClr val="064E9B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&lt;</a:t>
            </a:r>
            <a:r>
              <a:rPr lang="ko-KR" altLang="en-US" sz="2000" dirty="0" smtClean="0">
                <a:solidFill>
                  <a:srgbClr val="064E9B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뉴 흔들흔들 해적선에는 어떤 동물들이 등장할까요</a:t>
            </a:r>
            <a:r>
              <a:rPr lang="en-US" altLang="ko-KR" sz="2000" dirty="0" smtClean="0">
                <a:solidFill>
                  <a:srgbClr val="064E9B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?&gt;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06067" y="5464598"/>
            <a:ext cx="4865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 smtClean="0"/>
              <a:t>물리면 온몸이 마비되거나 호흡곤란 유발</a:t>
            </a:r>
            <a:endParaRPr lang="en-US" altLang="ko-KR" sz="1200" dirty="0" smtClean="0"/>
          </a:p>
          <a:p>
            <a:pPr marL="171450" indent="-171450">
              <a:buFontTx/>
              <a:buChar char="-"/>
            </a:pPr>
            <a:r>
              <a:rPr lang="en-US" altLang="ko-KR" sz="1200" dirty="0" smtClean="0"/>
              <a:t>2014</a:t>
            </a:r>
            <a:r>
              <a:rPr lang="ko-KR" altLang="en-US" sz="1200" dirty="0" smtClean="0"/>
              <a:t>년부터 제주도 및 내륙 인군에서 발견되어 주의보가 발령</a:t>
            </a:r>
            <a:endParaRPr lang="ko-KR" alt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063790" y="4869383"/>
            <a:ext cx="425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 smtClean="0"/>
              <a:t>가장 큰 </a:t>
            </a:r>
            <a:r>
              <a:rPr lang="ko-KR" altLang="en-US" sz="1200" dirty="0" err="1" smtClean="0"/>
              <a:t>문어종으로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다리폭이</a:t>
            </a:r>
            <a:r>
              <a:rPr lang="ko-KR" altLang="en-US" sz="1200" dirty="0" smtClean="0"/>
              <a:t> 보통 </a:t>
            </a:r>
            <a:r>
              <a:rPr lang="en-US" altLang="ko-KR" sz="1200" dirty="0" smtClean="0"/>
              <a:t>3-6m, </a:t>
            </a:r>
            <a:r>
              <a:rPr lang="ko-KR" altLang="en-US" sz="1200" dirty="0" err="1" smtClean="0"/>
              <a:t>기네스에</a:t>
            </a:r>
            <a:r>
              <a:rPr lang="ko-KR" altLang="en-US" sz="1200" dirty="0" smtClean="0"/>
              <a:t> 오른 최대 길이는 거의 </a:t>
            </a:r>
            <a:r>
              <a:rPr lang="en-US" altLang="ko-KR" sz="1200" dirty="0" smtClean="0"/>
              <a:t>10m</a:t>
            </a:r>
            <a:endParaRPr lang="ko-KR" alt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196594" y="4500051"/>
            <a:ext cx="245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2"/>
                </a:solidFill>
              </a:rPr>
              <a:t>자이언트 태평양 문어</a:t>
            </a:r>
            <a:endParaRPr lang="ko-KR" alt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973732" y="4831799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tx2"/>
                </a:solidFill>
              </a:rPr>
              <a:t>파란고리</a:t>
            </a:r>
            <a:r>
              <a:rPr lang="ko-KR" altLang="en-US" b="1" dirty="0" smtClean="0">
                <a:solidFill>
                  <a:schemeClr val="tx2"/>
                </a:solidFill>
              </a:rPr>
              <a:t> 문어</a:t>
            </a:r>
            <a:endParaRPr lang="en-US" altLang="ko-KR" b="1" dirty="0" smtClean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3F832B-191E-4C92-903C-ED1D7A4CE484}"/>
              </a:ext>
            </a:extLst>
          </p:cNvPr>
          <p:cNvSpPr txBox="1"/>
          <p:nvPr/>
        </p:nvSpPr>
        <p:spPr>
          <a:xfrm>
            <a:off x="6096000" y="1652439"/>
            <a:ext cx="5994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b="1" dirty="0" err="1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무척추</a:t>
            </a: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동물 중 가장 복잡한 뇌 구조</a:t>
            </a:r>
            <a:endParaRPr lang="en-US" altLang="ko-KR" sz="1600" b="1" dirty="0" smtClean="0">
              <a:solidFill>
                <a:srgbClr val="00B05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장기 기억과 단기 기억</a:t>
            </a:r>
            <a:r>
              <a:rPr lang="en-US" altLang="ko-KR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600" b="1" dirty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</a:t>
            </a: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행착오를 통해 문제 해결 가능</a:t>
            </a:r>
            <a:endParaRPr lang="en-US" altLang="ko-KR" sz="1600" b="1" dirty="0">
              <a:solidFill>
                <a:srgbClr val="00B05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기분에 따라 색깔이 변함</a:t>
            </a:r>
            <a:r>
              <a:rPr lang="en-US" altLang="ko-KR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흰색은 공포</a:t>
            </a:r>
            <a:r>
              <a:rPr lang="en-US" altLang="ko-KR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붉은 색은 화가 났을 때</a:t>
            </a:r>
            <a:endParaRPr lang="en-US" altLang="ko-KR" sz="1600" b="1" dirty="0" smtClean="0">
              <a:solidFill>
                <a:srgbClr val="00B05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문어의 다리는 </a:t>
            </a:r>
            <a:r>
              <a:rPr lang="en-US" altLang="ko-KR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8</a:t>
            </a: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개이고</a:t>
            </a:r>
            <a:r>
              <a:rPr lang="en-US" altLang="ko-KR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심장은 </a:t>
            </a:r>
            <a:r>
              <a:rPr lang="en-US" altLang="ko-KR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개로 하나는 몸통에 산소를 공급</a:t>
            </a:r>
            <a:r>
              <a:rPr lang="en-US" altLang="ko-KR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둘은 아가미 및 다리에 피를 공급하는 기능</a:t>
            </a:r>
            <a:endParaRPr lang="en-US" altLang="ko-KR" sz="1600" b="1" dirty="0" smtClean="0">
              <a:solidFill>
                <a:srgbClr val="00B05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056" name="Picture 8" descr="ê´ë ¨ ì´ë¯¸ì§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47" y="2153399"/>
            <a:ext cx="4254046" cy="21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íëê³ ë¦¬ ë¬¸ì´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0" r="10070" b="5701"/>
          <a:stretch/>
        </p:blipFill>
        <p:spPr bwMode="auto">
          <a:xfrm>
            <a:off x="5581335" y="3177024"/>
            <a:ext cx="4224866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0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921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알아보기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C49C99-9EE9-4187-ACDB-B2AB4B4BB6FE}"/>
              </a:ext>
            </a:extLst>
          </p:cNvPr>
          <p:cNvSpPr txBox="1"/>
          <p:nvPr/>
        </p:nvSpPr>
        <p:spPr>
          <a:xfrm>
            <a:off x="360438" y="1038428"/>
            <a:ext cx="11471124" cy="50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rgbClr val="064E9B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&lt;</a:t>
            </a:r>
            <a:r>
              <a:rPr lang="ko-KR" altLang="en-US" sz="2000" dirty="0" smtClean="0">
                <a:solidFill>
                  <a:srgbClr val="064E9B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뉴 흔들흔들 해적선에는 어떤 동물들이 등장할까요</a:t>
            </a:r>
            <a:r>
              <a:rPr lang="en-US" altLang="ko-KR" sz="2000" dirty="0" smtClean="0">
                <a:solidFill>
                  <a:srgbClr val="064E9B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?&gt;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3F832B-191E-4C92-903C-ED1D7A4CE484}"/>
              </a:ext>
            </a:extLst>
          </p:cNvPr>
          <p:cNvSpPr txBox="1"/>
          <p:nvPr/>
        </p:nvSpPr>
        <p:spPr>
          <a:xfrm>
            <a:off x="6451147" y="806679"/>
            <a:ext cx="2442481" cy="843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</a:t>
            </a:r>
            <a:endParaRPr lang="en-US" altLang="ko-KR" sz="3600" b="1" dirty="0">
              <a:solidFill>
                <a:srgbClr val="00B05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3F832B-191E-4C92-903C-ED1D7A4CE484}"/>
              </a:ext>
            </a:extLst>
          </p:cNvPr>
          <p:cNvSpPr txBox="1"/>
          <p:nvPr/>
        </p:nvSpPr>
        <p:spPr>
          <a:xfrm>
            <a:off x="6096000" y="1828925"/>
            <a:ext cx="5595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육지</a:t>
            </a:r>
            <a:r>
              <a:rPr lang="en-US" altLang="ko-KR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연안이나 심해 등 어디든지 환경에 알맞게 진화</a:t>
            </a:r>
            <a:endParaRPr lang="en-US" altLang="ko-KR" sz="1600" b="1" dirty="0" smtClean="0">
              <a:solidFill>
                <a:srgbClr val="00B05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b="1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그리스로마 신화에서 헤라클레스가 히드라와 싸우고 있을 때 히드라를 돕기 위해 나섰다가 밟혀 죽어 별자리가 됨</a:t>
            </a:r>
            <a:endParaRPr lang="en-US" altLang="ko-KR" sz="1600" b="1" dirty="0" smtClean="0">
              <a:solidFill>
                <a:srgbClr val="00B05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074" name="Picture 2" descr="íì¼:external/blog.joins.com/%EA%B2%8C%EC%95%94%EC%BB%B701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r="2585"/>
          <a:stretch/>
        </p:blipFill>
        <p:spPr bwMode="auto">
          <a:xfrm>
            <a:off x="838129" y="4048102"/>
            <a:ext cx="2394171" cy="18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íì¼:external/blog.joins.com/%EA%B2%8C%EC%88%98%EC%BB%B7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9"/>
          <a:stretch/>
        </p:blipFill>
        <p:spPr bwMode="auto">
          <a:xfrm>
            <a:off x="3331802" y="4048102"/>
            <a:ext cx="2403124" cy="18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4977" y="4831091"/>
            <a:ext cx="5044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 smtClean="0"/>
              <a:t>공통적으로 </a:t>
            </a:r>
            <a:r>
              <a:rPr lang="ko-KR" altLang="en-US" sz="1200" dirty="0" err="1" smtClean="0"/>
              <a:t>배딱지가</a:t>
            </a:r>
            <a:r>
              <a:rPr lang="ko-KR" altLang="en-US" sz="1200" dirty="0" smtClean="0"/>
              <a:t> 넓으면 암컷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좁고 길면 수컷</a:t>
            </a:r>
            <a:endParaRPr lang="en-US" altLang="ko-KR" sz="1200" dirty="0" smtClean="0"/>
          </a:p>
          <a:p>
            <a:pPr marL="171450" indent="-171450">
              <a:buFontTx/>
              <a:buChar char="-"/>
            </a:pPr>
            <a:r>
              <a:rPr lang="ko-KR" altLang="en-US" sz="1200" dirty="0" smtClean="0"/>
              <a:t>암컷의 </a:t>
            </a:r>
            <a:r>
              <a:rPr lang="ko-KR" altLang="en-US" sz="1200" dirty="0" err="1" smtClean="0"/>
              <a:t>배딱지가</a:t>
            </a:r>
            <a:r>
              <a:rPr lang="ko-KR" altLang="en-US" sz="1200" dirty="0" smtClean="0"/>
              <a:t> 넓은 이유는 거기다 알을 품어야 하기 </a:t>
            </a:r>
            <a:r>
              <a:rPr lang="ko-KR" altLang="en-US" sz="1200" dirty="0" err="1" smtClean="0"/>
              <a:t>떄문</a:t>
            </a:r>
            <a:endParaRPr lang="en-US" altLang="ko-KR" sz="1200" dirty="0" smtClean="0"/>
          </a:p>
          <a:p>
            <a:pPr marL="171450" indent="-171450">
              <a:buFontTx/>
              <a:buChar char="-"/>
            </a:pPr>
            <a:r>
              <a:rPr lang="ko-KR" altLang="en-US" sz="1200" dirty="0" smtClean="0"/>
              <a:t>게의 다리는 </a:t>
            </a:r>
            <a:r>
              <a:rPr lang="en-US" altLang="ko-KR" sz="1200" dirty="0" smtClean="0"/>
              <a:t>10</a:t>
            </a:r>
            <a:r>
              <a:rPr lang="ko-KR" altLang="en-US" sz="1200" dirty="0" smtClean="0"/>
              <a:t>개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집게 다리는 몸을 방어하는 수단이면서 먹이를 분해하는 수저 역할을 담당</a:t>
            </a:r>
            <a:endParaRPr lang="en-US" altLang="ko-KR" sz="1200" dirty="0" smtClean="0"/>
          </a:p>
          <a:p>
            <a:endParaRPr lang="ko-KR" alt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320402" y="4284738"/>
            <a:ext cx="245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2"/>
                </a:solidFill>
              </a:rPr>
              <a:t>게의 생김새</a:t>
            </a:r>
            <a:endParaRPr lang="ko-KR" altLang="en-US" sz="1200" b="1" dirty="0"/>
          </a:p>
        </p:txBody>
      </p:sp>
      <p:pic>
        <p:nvPicPr>
          <p:cNvPr id="3078" name="Picture 6" descr="ê²ì ëí ì´ë¯¸ì§ ê²ìê²°ê³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71" y="1725076"/>
            <a:ext cx="3301546" cy="214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정보</a:t>
            </a:r>
            <a:endParaRPr lang="ko-KR" altLang="en-US" sz="4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49C99-9EE9-4187-ACDB-B2AB4B4BB6FE}"/>
              </a:ext>
            </a:extLst>
          </p:cNvPr>
          <p:cNvSpPr txBox="1"/>
          <p:nvPr/>
        </p:nvSpPr>
        <p:spPr>
          <a:xfrm>
            <a:off x="6795100" y="1323440"/>
            <a:ext cx="4834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rgbClr val="064E9B"/>
                </a:solidFill>
                <a:latin typeface="+mj-lt"/>
                <a:ea typeface="나눔스퀘어" panose="020B0600000101010101" pitchFamily="50" charset="-127"/>
              </a:rPr>
              <a:t>&lt;</a:t>
            </a:r>
            <a:r>
              <a:rPr lang="ko-KR" altLang="en-US" sz="2800" dirty="0" err="1" smtClean="0">
                <a:solidFill>
                  <a:srgbClr val="064E9B"/>
                </a:solidFill>
                <a:latin typeface="+mj-lt"/>
                <a:ea typeface="나눔스퀘어" panose="020B0600000101010101" pitchFamily="50" charset="-127"/>
              </a:rPr>
              <a:t>소근육</a:t>
            </a:r>
            <a:r>
              <a:rPr lang="ko-KR" altLang="en-US" sz="2800" dirty="0" smtClean="0">
                <a:solidFill>
                  <a:srgbClr val="064E9B"/>
                </a:solidFill>
                <a:latin typeface="+mj-lt"/>
                <a:ea typeface="나눔스퀘어" panose="020B0600000101010101" pitchFamily="50" charset="-127"/>
              </a:rPr>
              <a:t> 발달 게임</a:t>
            </a:r>
            <a:r>
              <a:rPr lang="en-US" altLang="ko-KR" sz="2800" dirty="0" smtClean="0">
                <a:solidFill>
                  <a:srgbClr val="064E9B"/>
                </a:solidFill>
                <a:latin typeface="+mj-lt"/>
                <a:ea typeface="나눔스퀘어" panose="020B0600000101010101" pitchFamily="50" charset="-127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ko-KR" altLang="en-US" sz="1600" dirty="0" err="1">
                <a:latin typeface="+mj-lt"/>
              </a:rPr>
              <a:t>소근육</a:t>
            </a:r>
            <a:r>
              <a:rPr lang="ko-KR" altLang="en-US" sz="1600" dirty="0">
                <a:latin typeface="+mj-lt"/>
              </a:rPr>
              <a:t> 운동이란 손과 팔을 이용해 사물을 쥐거나 만질 수 있는 기능을 말한다</a:t>
            </a:r>
            <a:r>
              <a:rPr lang="en-US" altLang="ko-KR" sz="1600" dirty="0">
                <a:latin typeface="+mj-lt"/>
              </a:rPr>
              <a:t>. </a:t>
            </a:r>
            <a:r>
              <a:rPr lang="ko-KR" altLang="en-US" sz="1600" dirty="0" err="1">
                <a:latin typeface="+mj-lt"/>
              </a:rPr>
              <a:t>소근육이</a:t>
            </a:r>
            <a:r>
              <a:rPr lang="ko-KR" altLang="en-US" sz="1600" dirty="0">
                <a:latin typeface="+mj-lt"/>
              </a:rPr>
              <a:t> 중요한 이유는 다른 발달의 기본이 </a:t>
            </a:r>
            <a:r>
              <a:rPr lang="ko-KR" altLang="en-US" sz="1600" dirty="0" smtClean="0">
                <a:latin typeface="+mj-lt"/>
              </a:rPr>
              <a:t>될 뿐 아니라 눈과 </a:t>
            </a:r>
            <a:r>
              <a:rPr lang="ko-KR" altLang="en-US" sz="1600" dirty="0">
                <a:latin typeface="+mj-lt"/>
              </a:rPr>
              <a:t>손의 </a:t>
            </a:r>
            <a:r>
              <a:rPr lang="ko-KR" altLang="en-US" sz="1600" dirty="0" err="1">
                <a:latin typeface="+mj-lt"/>
              </a:rPr>
              <a:t>협응력을</a:t>
            </a:r>
            <a:r>
              <a:rPr lang="ko-KR" altLang="en-US" sz="1600" dirty="0">
                <a:latin typeface="+mj-lt"/>
              </a:rPr>
              <a:t> 통해 뇌를 발달시키기 때문이다</a:t>
            </a:r>
            <a:r>
              <a:rPr lang="en-US" altLang="ko-KR" sz="1600" dirty="0">
                <a:latin typeface="+mj-lt"/>
              </a:rPr>
              <a:t>. </a:t>
            </a:r>
            <a:endParaRPr lang="en-US" altLang="ko-KR" sz="1600" dirty="0" smtClean="0">
              <a:latin typeface="+mj-lt"/>
            </a:endParaRPr>
          </a:p>
          <a:p>
            <a:pPr algn="r"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나눔스퀘어" panose="020B0600000101010101" pitchFamily="50" charset="-127"/>
              </a:rPr>
              <a:t>-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나눔스퀘어" panose="020B0600000101010101" pitchFamily="50" charset="-127"/>
              </a:rPr>
              <a:t>네이버 지식백과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나눔스퀘어" panose="020B0600000101010101" pitchFamily="50" charset="-127"/>
              </a:rPr>
              <a:t>-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나눔스퀘어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F832B-191E-4C92-903C-ED1D7A4CE484}"/>
              </a:ext>
            </a:extLst>
          </p:cNvPr>
          <p:cNvSpPr txBox="1"/>
          <p:nvPr/>
        </p:nvSpPr>
        <p:spPr>
          <a:xfrm>
            <a:off x="6795100" y="3768971"/>
            <a:ext cx="4834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 smtClean="0">
                <a:solidFill>
                  <a:srgbClr val="00B050"/>
                </a:solidFill>
                <a:latin typeface="+mj-lt"/>
                <a:ea typeface="나눔스퀘어" panose="020B0600000101010101" pitchFamily="50" charset="-127"/>
              </a:rPr>
              <a:t>&lt;</a:t>
            </a:r>
            <a:r>
              <a:rPr lang="ko-KR" altLang="en-US" sz="2000" dirty="0" smtClean="0">
                <a:solidFill>
                  <a:srgbClr val="00B050"/>
                </a:solidFill>
                <a:latin typeface="+mj-lt"/>
                <a:ea typeface="나눔스퀘어" panose="020B0600000101010101" pitchFamily="50" charset="-127"/>
              </a:rPr>
              <a:t>흔들흔들 해적선</a:t>
            </a:r>
            <a:r>
              <a:rPr lang="en-US" altLang="ko-KR" sz="2000" dirty="0" smtClean="0">
                <a:solidFill>
                  <a:srgbClr val="00B050"/>
                </a:solidFill>
                <a:latin typeface="+mj-lt"/>
                <a:ea typeface="나눔스퀘어" panose="020B0600000101010101" pitchFamily="50" charset="-127"/>
              </a:rPr>
              <a:t>&gt;</a:t>
            </a:r>
            <a:r>
              <a:rPr lang="ko-KR" altLang="en-US" sz="2000" dirty="0" smtClean="0">
                <a:latin typeface="+mj-lt"/>
                <a:ea typeface="나눔스퀘어" panose="020B0600000101010101" pitchFamily="50" charset="-127"/>
              </a:rPr>
              <a:t>은 아주 조그만 움직임에도 해적선이 쉽게 흔들거리기때문에 조심조심 펭귄을 올려야 합니다</a:t>
            </a:r>
            <a:r>
              <a:rPr lang="en-US" altLang="ko-KR" sz="2000" dirty="0" smtClean="0">
                <a:latin typeface="+mj-lt"/>
                <a:ea typeface="나눔스퀘어" panose="020B0600000101010101" pitchFamily="50" charset="-127"/>
              </a:rPr>
              <a:t>. </a:t>
            </a:r>
            <a:r>
              <a:rPr lang="ko-KR" altLang="en-US" sz="2000" dirty="0" smtClean="0">
                <a:latin typeface="+mj-lt"/>
                <a:ea typeface="나눔스퀘어" panose="020B0600000101010101" pitchFamily="50" charset="-127"/>
              </a:rPr>
              <a:t>귀여운 해적 펭귄들과 함께 균형 잡기의 달인이 되어보세요</a:t>
            </a:r>
            <a:r>
              <a:rPr lang="en-US" altLang="ko-KR" sz="2000" dirty="0" smtClean="0">
                <a:latin typeface="+mj-lt"/>
                <a:ea typeface="나눔스퀘어" panose="020B0600000101010101" pitchFamily="50" charset="-127"/>
              </a:rPr>
              <a:t>!</a:t>
            </a:r>
            <a:endParaRPr lang="en-US" altLang="ko-KR" sz="2000" dirty="0">
              <a:latin typeface="+mj-lt"/>
              <a:ea typeface="나눔스퀘어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24" y="1570223"/>
            <a:ext cx="5657562" cy="398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dirty="0" smtClean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목표</a:t>
            </a:r>
            <a:endParaRPr lang="ko-KR" altLang="en-US" sz="4000" dirty="0">
              <a:solidFill>
                <a:srgbClr val="00B05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F832B-191E-4C92-903C-ED1D7A4CE484}"/>
              </a:ext>
            </a:extLst>
          </p:cNvPr>
          <p:cNvSpPr txBox="1"/>
          <p:nvPr/>
        </p:nvSpPr>
        <p:spPr>
          <a:xfrm>
            <a:off x="6497228" y="3835638"/>
            <a:ext cx="4900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승리 조건</a:t>
            </a:r>
            <a:endParaRPr lang="en-US" altLang="ko-KR" sz="2400" b="1" dirty="0" smtClean="0">
              <a:solidFill>
                <a:srgbClr val="C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흔들리는 해적선이 쓰러지지 않고 </a:t>
            </a:r>
            <a:r>
              <a:rPr lang="ko-KR" altLang="en-US" sz="2000" b="1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게임말을</a:t>
            </a:r>
            <a:r>
              <a:rPr lang="ko-KR" altLang="en-US" sz="20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마지막에 올려놓은 플레이어가 승리합니다</a:t>
            </a:r>
            <a:r>
              <a:rPr lang="en-US" altLang="ko-KR" sz="20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20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rcRect l="16974" t="15902" r="64926" b="30503"/>
          <a:stretch/>
        </p:blipFill>
        <p:spPr>
          <a:xfrm>
            <a:off x="7198521" y="1765352"/>
            <a:ext cx="797556" cy="79755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6957540" y="2570780"/>
            <a:ext cx="127951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만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세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이상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603231" y="2568090"/>
            <a:ext cx="768159" cy="467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2-4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명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997671" y="2570780"/>
            <a:ext cx="673582" cy="467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10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분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/>
          <a:srcRect l="41739" t="15440" r="40161" b="30965"/>
          <a:stretch/>
        </p:blipFill>
        <p:spPr>
          <a:xfrm>
            <a:off x="8549972" y="1762840"/>
            <a:ext cx="797556" cy="79755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rcRect l="66816" t="15901" r="15084" b="30504"/>
          <a:stretch/>
        </p:blipFill>
        <p:spPr>
          <a:xfrm>
            <a:off x="9935684" y="1770535"/>
            <a:ext cx="797556" cy="79755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9" y="1762840"/>
            <a:ext cx="5663424" cy="363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39166" y="1199626"/>
            <a:ext cx="5931619" cy="4751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준비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F832B-191E-4C92-903C-ED1D7A4CE484}"/>
              </a:ext>
            </a:extLst>
          </p:cNvPr>
          <p:cNvSpPr txBox="1"/>
          <p:nvPr/>
        </p:nvSpPr>
        <p:spPr>
          <a:xfrm>
            <a:off x="6189184" y="1689856"/>
            <a:ext cx="50556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2400" b="1" dirty="0" smtClean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준비</a:t>
            </a:r>
            <a:endParaRPr lang="en-US" altLang="ko-KR" sz="2400" b="1" dirty="0">
              <a:solidFill>
                <a:srgbClr val="C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① </a:t>
            </a: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파도 받침을 그림과 같이 조립해서 </a:t>
            </a:r>
            <a:endParaRPr lang="en-US" altLang="ko-KR" sz="24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평평한 바닥에 놓으세요</a:t>
            </a:r>
            <a:r>
              <a:rPr lang="en-US" altLang="ko-KR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② 돛대와 널빤지를 그림과 같이 해적선</a:t>
            </a:r>
            <a:endParaRPr lang="en-US" altLang="ko-KR" sz="24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 끼우세요</a:t>
            </a:r>
            <a:r>
              <a:rPr lang="en-US" altLang="ko-KR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③ </a:t>
            </a: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조립된 해적선을 </a:t>
            </a: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파도 </a:t>
            </a: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받침 위에 올</a:t>
            </a:r>
            <a:endParaRPr lang="en-US" altLang="ko-KR" sz="24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ko-KR" altLang="en-US" sz="2400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리세요</a:t>
            </a:r>
            <a:r>
              <a:rPr lang="en-US" altLang="ko-KR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en-US" altLang="ko-KR" dirty="0" smtClean="0">
              <a:solidFill>
                <a:schemeClr val="accent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400" l="1911" r="9394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109" y="1292825"/>
            <a:ext cx="2736886" cy="217904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848" y="928119"/>
            <a:ext cx="2615374" cy="2082304"/>
          </a:xfrm>
          <a:prstGeom prst="rect">
            <a:avLst/>
          </a:prstGeom>
        </p:spPr>
      </p:pic>
      <p:cxnSp>
        <p:nvCxnSpPr>
          <p:cNvPr id="14" name="직선 화살표 연결선 13"/>
          <p:cNvCxnSpPr/>
          <p:nvPr/>
        </p:nvCxnSpPr>
        <p:spPr>
          <a:xfrm flipH="1" flipV="1">
            <a:off x="1208322" y="2211782"/>
            <a:ext cx="505974" cy="2380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7" b="100000" l="56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019" y="3429267"/>
            <a:ext cx="2538413" cy="2657475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39" b="87013" l="0" r="9920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840" y="3088307"/>
            <a:ext cx="2521818" cy="193792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69" b="87266" l="2469" r="851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789" y="3972374"/>
            <a:ext cx="717266" cy="1182161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69" b="87266" l="2469" r="851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6964" y="3304116"/>
            <a:ext cx="908258" cy="149694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89610" l="2985" r="895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0639" y="5802716"/>
            <a:ext cx="814425" cy="46799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89610" l="2985" r="895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31898">
            <a:off x="820961" y="4827545"/>
            <a:ext cx="774722" cy="493307"/>
          </a:xfrm>
          <a:prstGeom prst="rect">
            <a:avLst/>
          </a:prstGeom>
        </p:spPr>
      </p:pic>
      <p:cxnSp>
        <p:nvCxnSpPr>
          <p:cNvPr id="25" name="직선 화살표 연결선 24"/>
          <p:cNvCxnSpPr/>
          <p:nvPr/>
        </p:nvCxnSpPr>
        <p:spPr>
          <a:xfrm>
            <a:off x="882004" y="4952855"/>
            <a:ext cx="3562" cy="5350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flipH="1" flipV="1">
            <a:off x="2086028" y="5655989"/>
            <a:ext cx="450518" cy="1814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1257480" y="5074198"/>
            <a:ext cx="171886" cy="1722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>
            <a:off x="1636690" y="4711381"/>
            <a:ext cx="3562" cy="5350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/>
          <p:nvPr/>
        </p:nvCxnSpPr>
        <p:spPr>
          <a:xfrm>
            <a:off x="2257428" y="4533519"/>
            <a:ext cx="3562" cy="5350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그림 4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400" l="1911" r="9394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0195" y="4206801"/>
            <a:ext cx="2543194" cy="2024836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5425" y="3907971"/>
            <a:ext cx="2402374" cy="1971019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98" b="99272" l="1261" r="9726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7851" y="1329406"/>
            <a:ext cx="2859808" cy="2475296"/>
          </a:xfrm>
          <a:prstGeom prst="rect">
            <a:avLst/>
          </a:prstGeom>
        </p:spPr>
      </p:pic>
      <p:sp>
        <p:nvSpPr>
          <p:cNvPr id="51" name="직사각형 50"/>
          <p:cNvSpPr/>
          <p:nvPr/>
        </p:nvSpPr>
        <p:spPr>
          <a:xfrm>
            <a:off x="312686" y="1322490"/>
            <a:ext cx="558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①</a:t>
            </a:r>
            <a:endParaRPr lang="ko-KR" altLang="en-US" sz="3200" b="1" dirty="0"/>
          </a:p>
        </p:txBody>
      </p:sp>
      <p:sp>
        <p:nvSpPr>
          <p:cNvPr id="52" name="직사각형 51"/>
          <p:cNvSpPr/>
          <p:nvPr/>
        </p:nvSpPr>
        <p:spPr>
          <a:xfrm>
            <a:off x="366239" y="3382628"/>
            <a:ext cx="558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②</a:t>
            </a:r>
            <a:endParaRPr lang="ko-KR" altLang="en-US" sz="3200" b="1" dirty="0"/>
          </a:p>
        </p:txBody>
      </p:sp>
      <p:sp>
        <p:nvSpPr>
          <p:cNvPr id="53" name="직사각형 52"/>
          <p:cNvSpPr/>
          <p:nvPr/>
        </p:nvSpPr>
        <p:spPr>
          <a:xfrm>
            <a:off x="2986230" y="1451760"/>
            <a:ext cx="558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③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8133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-0.00144 0.166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557</Words>
  <Application>Microsoft Office PowerPoint</Application>
  <PresentationFormat>와이드스크린</PresentationFormat>
  <Paragraphs>102</Paragraphs>
  <Slides>15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1" baseType="lpstr">
      <vt:lpstr>굴림</vt:lpstr>
      <vt:lpstr>나눔스퀘어</vt:lpstr>
      <vt:lpstr>나눔스퀘어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요셉</dc:creator>
  <cp:lastModifiedBy>코리아보드게임즈</cp:lastModifiedBy>
  <cp:revision>86</cp:revision>
  <dcterms:created xsi:type="dcterms:W3CDTF">2018-07-09T00:50:46Z</dcterms:created>
  <dcterms:modified xsi:type="dcterms:W3CDTF">2019-01-18T06:24:52Z</dcterms:modified>
</cp:coreProperties>
</file>