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1"/>
  </p:notesMasterIdLst>
  <p:sldIdLst>
    <p:sldId id="257" r:id="rId2"/>
    <p:sldId id="260" r:id="rId3"/>
    <p:sldId id="258" r:id="rId4"/>
    <p:sldId id="751" r:id="rId5"/>
    <p:sldId id="798" r:id="rId6"/>
    <p:sldId id="778" r:id="rId7"/>
    <p:sldId id="792" r:id="rId8"/>
    <p:sldId id="795" r:id="rId9"/>
    <p:sldId id="799" r:id="rId10"/>
    <p:sldId id="780" r:id="rId11"/>
    <p:sldId id="796" r:id="rId12"/>
    <p:sldId id="551" r:id="rId13"/>
    <p:sldId id="552" r:id="rId14"/>
    <p:sldId id="776" r:id="rId15"/>
    <p:sldId id="801" r:id="rId16"/>
    <p:sldId id="782" r:id="rId17"/>
    <p:sldId id="797" r:id="rId18"/>
    <p:sldId id="783" r:id="rId19"/>
    <p:sldId id="808" r:id="rId20"/>
    <p:sldId id="784" r:id="rId21"/>
    <p:sldId id="809" r:id="rId22"/>
    <p:sldId id="785" r:id="rId23"/>
    <p:sldId id="807" r:id="rId24"/>
    <p:sldId id="806" r:id="rId25"/>
    <p:sldId id="787" r:id="rId26"/>
    <p:sldId id="805" r:id="rId27"/>
    <p:sldId id="788" r:id="rId28"/>
    <p:sldId id="804" r:id="rId29"/>
    <p:sldId id="789" r:id="rId30"/>
    <p:sldId id="803" r:id="rId31"/>
    <p:sldId id="626" r:id="rId32"/>
    <p:sldId id="773" r:id="rId33"/>
    <p:sldId id="802" r:id="rId34"/>
    <p:sldId id="791" r:id="rId35"/>
    <p:sldId id="762" r:id="rId36"/>
    <p:sldId id="790" r:id="rId37"/>
    <p:sldId id="259" r:id="rId38"/>
    <p:sldId id="264" r:id="rId39"/>
    <p:sldId id="263" r:id="rId40"/>
  </p:sldIdLst>
  <p:sldSz cx="12192000" cy="6858000"/>
  <p:notesSz cx="6858000" cy="9144000"/>
  <p:embeddedFontLst>
    <p:embeddedFont>
      <p:font typeface="나눔스퀘어" panose="020B0600000101010101" pitchFamily="50" charset="-127"/>
      <p:regular r:id="rId42"/>
    </p:embeddedFont>
    <p:embeddedFont>
      <p:font typeface="나눔스퀘어 Bold" panose="020B0600000101010101" pitchFamily="50" charset="-127"/>
      <p:bold r:id="rId43"/>
    </p:embeddedFont>
    <p:embeddedFont>
      <p:font typeface="맑은 고딕" panose="020B0503020000020004" pitchFamily="50" charset="-127"/>
      <p:regular r:id="rId44"/>
      <p:bold r:id="rId4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F26B43"/>
          </p15:clr>
        </p15:guide>
        <p15:guide id="2" pos="3976" userDrawn="1">
          <p15:clr>
            <a:srgbClr val="F26B43"/>
          </p15:clr>
        </p15:guide>
        <p15:guide id="4" pos="438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DBCD"/>
    <a:srgbClr val="E8DBCE"/>
    <a:srgbClr val="DFD4DF"/>
    <a:srgbClr val="971A23"/>
    <a:srgbClr val="005E27"/>
    <a:srgbClr val="992415"/>
    <a:srgbClr val="005AA8"/>
    <a:srgbClr val="910A83"/>
    <a:srgbClr val="6C614C"/>
    <a:srgbClr val="978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83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50" y="156"/>
      </p:cViewPr>
      <p:guideLst>
        <p:guide orient="horz" pos="2137"/>
        <p:guide pos="3976"/>
        <p:guide pos="438"/>
        <p:guide pos="211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DFD2-1982-4DF9-AB99-06ACC247F4DE}" type="datetimeFigureOut">
              <a:rPr lang="ko-KR" altLang="en-US" smtClean="0"/>
              <a:t>2022-10-18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A7F22-0255-47F7-9589-85F316146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29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 descr="아콩다콩로고_150325_web.gif">
            <a:extLst>
              <a:ext uri="{FF2B5EF4-FFF2-40B4-BE49-F238E27FC236}">
                <a16:creationId xmlns:a16="http://schemas.microsoft.com/office/drawing/2014/main" id="{741FA202-5B80-4A94-83DC-5F6ABC8D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781" y="5324085"/>
            <a:ext cx="1015121" cy="454133"/>
          </a:xfrm>
          <a:prstGeom prst="rect">
            <a:avLst/>
          </a:prstGeom>
        </p:spPr>
      </p:pic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58A392A-1FB2-43CF-88F8-E517C20AE6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9002" y="5778218"/>
            <a:ext cx="1485900" cy="3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" name="그림 19" descr="아콩다콩로고_150325_web.gif">
            <a:extLst>
              <a:ext uri="{FF2B5EF4-FFF2-40B4-BE49-F238E27FC236}">
                <a16:creationId xmlns:a16="http://schemas.microsoft.com/office/drawing/2014/main" id="{74DF40A5-574A-489D-B2BD-BD7B57577B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774" y="6461180"/>
            <a:ext cx="732360" cy="327634"/>
          </a:xfrm>
          <a:prstGeom prst="rect">
            <a:avLst/>
          </a:prstGeom>
        </p:spPr>
      </p:pic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 userDrawn="1"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 userDrawn="1"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2E8AF8E-9C77-4ABE-BC8A-21583FBAA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2829" y="6444998"/>
            <a:ext cx="142537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25" name="그림 24" descr="아콩다콩로고_150325_web.gif">
            <a:extLst>
              <a:ext uri="{FF2B5EF4-FFF2-40B4-BE49-F238E27FC236}">
                <a16:creationId xmlns:a16="http://schemas.microsoft.com/office/drawing/2014/main" id="{AFC7B4B4-C72E-4335-89F3-D091A183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93" y="6143531"/>
            <a:ext cx="1031374" cy="46140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9C42362-388F-4EBE-825F-5BD5131688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497" y="6120636"/>
            <a:ext cx="1994809" cy="5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16" name="그림 15" descr="아콩다콩로고_150325_web.gif">
            <a:extLst>
              <a:ext uri="{FF2B5EF4-FFF2-40B4-BE49-F238E27FC236}">
                <a16:creationId xmlns:a16="http://schemas.microsoft.com/office/drawing/2014/main" id="{804F904F-CEB9-4E9A-9480-D09A5748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49" y="4073328"/>
            <a:ext cx="1031374" cy="4614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76562740-2756-49F9-8C96-218ACB0FA7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142" y="4050753"/>
            <a:ext cx="2007337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7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2022-10-18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4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852629E-2022-4201-9944-E889F013A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71" y="611773"/>
            <a:ext cx="5634454" cy="563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5352" y="1188493"/>
            <a:ext cx="7739340" cy="4711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 세계의 다양한 상을 쓸어 담았던 </a:t>
            </a:r>
            <a:r>
              <a:rPr lang="ko-KR" altLang="en-US" sz="3000" b="1" spc="-150" dirty="0" err="1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아줄의</a:t>
            </a:r>
            <a:endParaRPr lang="en-US" altLang="ko-KR" sz="3000" b="1" spc="-15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네 번째 시리즈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무대로 확장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신중하게 계획하여 타일과 정원 부지를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가져와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높은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받을 수 있도록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점수 계산까지 하고 보면 어느새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아름다운 정원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완성되는 최고의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추상전략게임</a:t>
            </a:r>
            <a:endParaRPr lang="en-US" altLang="ko-KR" sz="3000" b="1" spc="-15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2~4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794414" y="1300229"/>
            <a:ext cx="12852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45~60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C74F9A4-923C-8231-3A28-123BDFE20C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43DF2BC-4873-F736-FE37-82829B6D27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8901ADD-0E9E-BAA6-CBDF-5A279ABD70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6EA20C3-C9AE-4559-B922-DC9996E3E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252" y="2288928"/>
            <a:ext cx="4226763" cy="281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596679" y="1493005"/>
            <a:ext cx="5741124" cy="341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3600" b="1" spc="-150" dirty="0" err="1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아줄</a:t>
            </a:r>
            <a:r>
              <a:rPr lang="en-US" altLang="ko-KR" sz="36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_</a:t>
            </a:r>
            <a:r>
              <a:rPr lang="ko-KR" altLang="en-US" sz="36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왕비의정원</a:t>
            </a:r>
            <a:endParaRPr lang="en-US" altLang="ko-KR" sz="500" spc="-15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endParaRPr lang="en-US" altLang="ko-KR" sz="50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국왕 마누엘 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세의 아내 마리아를 위해 매우 특별한 정원을 만드세요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아름다운 초목과 장식을 적재적소에 배치하여 왕비를 위한 최고의 정원을 만들어야 합니다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뛰어난 실력을 선보인 정원사만이 왕비의 찬사를 받을 수 있습니다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2" name="Picture 2" descr="green and brown fountain beside trees during daytime">
            <a:extLst>
              <a:ext uri="{FF2B5EF4-FFF2-40B4-BE49-F238E27FC236}">
                <a16:creationId xmlns:a16="http://schemas.microsoft.com/office/drawing/2014/main" id="{A4C2D9A6-D2F8-4330-BC59-224902FEA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236" y="828587"/>
            <a:ext cx="3681824" cy="490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268067" y="1173624"/>
            <a:ext cx="6167285" cy="4866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4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(A)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4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보관소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(B)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4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분수대 타일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(C)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4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조커 타일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(D),(P)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40000"/>
              </a:lnSpc>
              <a:buAutoNum type="arabicPeriod"/>
            </a:pP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점수판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(E)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40000"/>
              </a:lnSpc>
              <a:buFontTx/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톱니바퀴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(F)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4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평가 마커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(G)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4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플레이어당 점수 마커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(H)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CA7B3EE-0A92-4DFA-8300-B5682AF7C9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6ED"/>
              </a:clrFrom>
              <a:clrTo>
                <a:srgbClr val="FFF6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0" b="264"/>
          <a:stretch/>
        </p:blipFill>
        <p:spPr>
          <a:xfrm>
            <a:off x="6875119" y="368301"/>
            <a:ext cx="4758134" cy="59404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7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268067" y="1165495"/>
            <a:ext cx="6167285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 startAt="8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주머니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(I)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8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 타일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(J)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108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8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(K),(L)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36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8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방패 토큰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(M)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8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 마커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(N)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8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탑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(O)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탑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바닥용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스티커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(O)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8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플레이어당 점수 토큰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(Q)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8"/>
            </a:pP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buAutoNum type="arabicPeriod"/>
            </a:pP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CA7B3EE-0A92-4DFA-8300-B5682AF7C9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6ED"/>
              </a:clrFrom>
              <a:clrTo>
                <a:srgbClr val="FFF6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3207"/>
          <a:stretch/>
        </p:blipFill>
        <p:spPr>
          <a:xfrm>
            <a:off x="6074408" y="368300"/>
            <a:ext cx="5882950" cy="58265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128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3A830A65-B031-4315-AC2E-53423D38B5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EC"/>
              </a:clrFrom>
              <a:clrTo>
                <a:srgbClr val="FFF7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231" y="711386"/>
            <a:ext cx="4451528" cy="2245998"/>
          </a:xfrm>
          <a:prstGeom prst="rect">
            <a:avLst/>
          </a:prstGeom>
        </p:spPr>
      </p:pic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1CACAB-3359-4241-A636-44B1A8DAECA9}"/>
              </a:ext>
            </a:extLst>
          </p:cNvPr>
          <p:cNvSpPr txBox="1"/>
          <p:nvPr/>
        </p:nvSpPr>
        <p:spPr>
          <a:xfrm>
            <a:off x="218638" y="1186539"/>
            <a:ext cx="7212066" cy="196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색깔을 하나씩 선택하고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</a:t>
            </a:r>
            <a:r>
              <a:rPr lang="ko-KR" altLang="en-US" sz="2800" b="1" spc="-150" dirty="0" err="1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(A)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보관소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(B)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분수대 타일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(C)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조커 타일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(D)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가져옴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조커 타일은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보관소의 빈칸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C7CF7BB-C947-428C-A923-B95883105F96}"/>
              </a:ext>
            </a:extLst>
          </p:cNvPr>
          <p:cNvSpPr/>
          <p:nvPr/>
        </p:nvSpPr>
        <p:spPr>
          <a:xfrm rot="5400000">
            <a:off x="3235626" y="4598989"/>
            <a:ext cx="408373" cy="2950258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026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86539"/>
            <a:ext cx="7300748" cy="4866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4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색깔을 하나씩 선택하고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</a:t>
            </a:r>
            <a:r>
              <a:rPr lang="ko-KR" altLang="en-US" sz="2800" b="1" spc="-150" dirty="0" err="1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(A)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보관소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(B)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분수대 타일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(C)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조커 타일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(D)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가져옴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조커 타일은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보관소의 빈칸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40000"/>
              </a:lnSpc>
              <a:buClr>
                <a:schemeClr val="tx1"/>
              </a:buClr>
              <a:buAutoNum type="arabicPeriod" startAt="2"/>
            </a:pPr>
            <a:r>
              <a:rPr lang="ko-KR" altLang="en-US" sz="2800" b="1" spc="-150" dirty="0" err="1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점수판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(E)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가운데에 두고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톱니바퀴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(F)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초록색 원이 보이는 면으로 조립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평가 마커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(G)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평가 트랙  맨 위에 놓고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플레이어는 자기 색깔에 해당하는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마커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(H)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15(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40000"/>
              </a:lnSpc>
              <a:buClr>
                <a:schemeClr val="tx1"/>
              </a:buClr>
              <a:buAutoNum type="arabicPeriod" startAt="2"/>
            </a:pP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탑</a:t>
            </a:r>
            <a:r>
              <a:rPr lang="en-US" altLang="ko-KR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(O)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옆에 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E171FED6-06A3-4322-ACFB-2F3F68E04A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BF2E9"/>
              </a:clrFrom>
              <a:clrTo>
                <a:srgbClr val="FBF2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697" y="1108672"/>
            <a:ext cx="3676629" cy="510748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194D9394-0AF7-4DF0-8A9F-8C6830923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204" y="3323898"/>
            <a:ext cx="416645" cy="40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7" y="1186539"/>
            <a:ext cx="7549643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Clr>
                <a:schemeClr val="tx1"/>
              </a:buClr>
              <a:buFont typeface="+mj-lt"/>
              <a:buAutoNum type="arabicPeriod" startAt="4"/>
            </a:pP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주머니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(I)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 타일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(J)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모두 넣음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200000"/>
              </a:lnSpc>
              <a:buClr>
                <a:schemeClr val="tx1"/>
              </a:buClr>
              <a:buFont typeface="+mj-lt"/>
              <a:buAutoNum type="arabicPeriod" startAt="4"/>
            </a:pP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(L)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36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섞고 플레이어 수에 따라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타일을 쌓아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더미 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만듬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  <a:buClr>
                <a:schemeClr val="tx1"/>
              </a:buClr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인원 수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2/3/4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따라 한 라운드 더미에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각각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 된 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5/7/8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구성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5A170F9-E9DF-4429-B6C8-D254B8350A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5ED"/>
              </a:clrFrom>
              <a:clrTo>
                <a:srgbClr val="FEF5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8186" y="924209"/>
            <a:ext cx="1491050" cy="1797319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AADAEBF0-5CEC-4427-B604-B4EAF5E7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6ED"/>
              </a:clrFrom>
              <a:clrTo>
                <a:srgbClr val="FFF6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8280" y="3115015"/>
            <a:ext cx="4033366" cy="150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7" y="1186539"/>
            <a:ext cx="7549643" cy="4711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70000"/>
              </a:lnSpc>
              <a:buClr>
                <a:schemeClr val="tx1"/>
              </a:buClr>
              <a:buFont typeface="+mj-lt"/>
              <a:buAutoNum type="arabicPeriod" startAt="6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만든 더미 중 하나를 뒷면 상태 그대로 가져와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만들고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더미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(K)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주머니에서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무작위로 타일 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꺼내어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더미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올려놓음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70000"/>
              </a:lnSpc>
              <a:buClr>
                <a:schemeClr val="tx1"/>
              </a:buClr>
              <a:buFont typeface="+mj-lt"/>
              <a:buAutoNum type="arabicPeriod" startAt="6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정원 부지는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따로 쌓아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공급처 더미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만들고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위에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방패 토큰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(M)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올려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8610D7C-FFE9-4666-9C2F-AC73440A4C2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E4C9"/>
              </a:clrFrom>
              <a:clrTo>
                <a:srgbClr val="FFE4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12775" y="3388127"/>
            <a:ext cx="2805663" cy="228333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AADAEBF0-5CEC-4427-B604-B4EAF5E739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5ED"/>
              </a:clrFrom>
              <a:clrTo>
                <a:srgbClr val="FEF5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7056" y="1143420"/>
            <a:ext cx="3651014" cy="136349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463380B-7892-4EE8-A0F8-BFEB6286B1D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5EC"/>
              </a:clrFrom>
              <a:clrTo>
                <a:srgbClr val="FEF5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469" y="2610205"/>
            <a:ext cx="1724349" cy="163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2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B3B84F-5250-4AB5-AAF4-69D46019CED9}"/>
              </a:ext>
            </a:extLst>
          </p:cNvPr>
          <p:cNvSpPr txBox="1"/>
          <p:nvPr/>
        </p:nvSpPr>
        <p:spPr>
          <a:xfrm>
            <a:off x="218637" y="1186539"/>
            <a:ext cx="7549643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Clr>
                <a:schemeClr val="tx1"/>
              </a:buClr>
              <a:buAutoNum type="arabicPeriod" startAt="8"/>
            </a:pP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 마커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(N)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BC3AA06-F5AC-4275-B064-4498C8736A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E4C9"/>
              </a:clrFrom>
              <a:clrTo>
                <a:srgbClr val="FFE4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10253" y="924209"/>
            <a:ext cx="2618800" cy="213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8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7" y="1186539"/>
            <a:ext cx="7549643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Clr>
                <a:schemeClr val="tx1"/>
              </a:buClr>
              <a:buAutoNum type="arabicPeriod" startAt="8"/>
            </a:pP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 마커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(N)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8"/>
            </a:pPr>
            <a:endParaRPr lang="en-US" altLang="ko-KR" sz="3000" spc="-15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AutoNum type="arabicPeriod" startAt="8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조커 타일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(P)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토큰</a:t>
            </a:r>
            <a:r>
              <a:rPr lang="en-US" altLang="ko-KR" sz="30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(Q)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옆에 치워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10"/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사용하지 않는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보관소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분수대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마커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등은 상자에 되돌려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ED4162F-7D00-46A4-8365-B819D288A4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5ED"/>
              </a:clrFrom>
              <a:clrTo>
                <a:srgbClr val="FEF5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9695" y="3349481"/>
            <a:ext cx="3895667" cy="188820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4130EAC-B2A5-43B0-B2C2-9756ED64A5F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E4C9"/>
              </a:clrFrom>
              <a:clrTo>
                <a:srgbClr val="FFE4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10253" y="924209"/>
            <a:ext cx="2618800" cy="213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8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D29913A-12A4-432D-A03E-6888981AE6A5}"/>
              </a:ext>
            </a:extLst>
          </p:cNvPr>
          <p:cNvSpPr txBox="1"/>
          <p:nvPr/>
        </p:nvSpPr>
        <p:spPr>
          <a:xfrm>
            <a:off x="596679" y="1128695"/>
            <a:ext cx="6424236" cy="446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ko-KR" altLang="en-US" sz="40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총 </a:t>
            </a:r>
            <a:r>
              <a:rPr lang="en-US" altLang="ko-KR" sz="40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40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ko-KR" altLang="en-US" sz="4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진행한 후</a:t>
            </a:r>
            <a:endParaRPr lang="en-US" altLang="ko-KR" sz="4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50000"/>
              </a:lnSpc>
            </a:pPr>
            <a:r>
              <a:rPr lang="ko-KR" altLang="en-US" sz="40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많은 점수</a:t>
            </a:r>
            <a:r>
              <a:rPr lang="ko-KR" altLang="en-US" sz="4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br>
              <a:rPr lang="en-US" altLang="ko-KR" sz="4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4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받은 사람이 승리 </a:t>
            </a:r>
            <a:r>
              <a:rPr lang="en-US" altLang="ko-KR" sz="4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89E177-3B1C-415E-B1CE-8C6BAF96A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06BC9A9-E418-430B-8954-D50E9A566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목표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EE89473-FFBE-4177-8EEB-E7056267D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036" y="1359357"/>
            <a:ext cx="4778019" cy="318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진행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C1D88-112E-45EC-8DF3-CFF92D7E5DC0}"/>
              </a:ext>
            </a:extLst>
          </p:cNvPr>
          <p:cNvSpPr txBox="1"/>
          <p:nvPr/>
        </p:nvSpPr>
        <p:spPr>
          <a:xfrm>
            <a:off x="643245" y="1237265"/>
            <a:ext cx="1090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어린 플레이어부터 시계방향으로 진행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3EBA528-BF8A-F447-146E-B42AC4D30A04}"/>
              </a:ext>
            </a:extLst>
          </p:cNvPr>
          <p:cNvGrpSpPr/>
          <p:nvPr/>
        </p:nvGrpSpPr>
        <p:grpSpPr>
          <a:xfrm>
            <a:off x="351439" y="1886651"/>
            <a:ext cx="11502810" cy="4003402"/>
            <a:chOff x="1046205" y="1828987"/>
            <a:chExt cx="10099592" cy="3331995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FECB33D-EBDE-A6BA-6F26-47D74DBE6201}"/>
                </a:ext>
              </a:extLst>
            </p:cNvPr>
            <p:cNvSpPr/>
            <p:nvPr/>
          </p:nvSpPr>
          <p:spPr>
            <a:xfrm>
              <a:off x="1046207" y="3575317"/>
              <a:ext cx="10099590" cy="70957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2. </a:t>
              </a:r>
              <a:r>
                <a:rPr lang="ko-KR" altLang="en-US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점수 얻기</a:t>
              </a:r>
              <a:endPara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97ABC548-D3D3-EFE4-85B3-48AB4D6C4FCA}"/>
                </a:ext>
              </a:extLst>
            </p:cNvPr>
            <p:cNvSpPr/>
            <p:nvPr/>
          </p:nvSpPr>
          <p:spPr>
            <a:xfrm>
              <a:off x="1046207" y="4451405"/>
              <a:ext cx="10099590" cy="70957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3. </a:t>
              </a:r>
              <a:r>
                <a:rPr lang="ko-KR" altLang="en-US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다음 라운드 준비 </a:t>
              </a:r>
              <a:r>
                <a:rPr lang="en-US" altLang="ko-KR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마지막 라운드에는 생략</a:t>
              </a:r>
              <a:r>
                <a:rPr lang="en-US" altLang="ko-KR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endPara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B98A1245-E89F-4F33-B363-C07AEA24C1EB}"/>
                </a:ext>
              </a:extLst>
            </p:cNvPr>
            <p:cNvSpPr/>
            <p:nvPr/>
          </p:nvSpPr>
          <p:spPr>
            <a:xfrm>
              <a:off x="1046205" y="1828987"/>
              <a:ext cx="10099590" cy="70957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1. </a:t>
              </a:r>
              <a:r>
                <a:rPr lang="ko-KR" altLang="en-US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플레이어 행동</a:t>
              </a:r>
              <a:r>
                <a:rPr lang="en-US" altLang="ko-KR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(</a:t>
              </a:r>
              <a:r>
                <a:rPr lang="ko-KR" altLang="en-US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모두가 패스할 때까지</a:t>
              </a:r>
              <a:r>
                <a:rPr lang="en-US" altLang="ko-KR" sz="32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endPara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0FDF04-F218-41A2-AA72-6E161BFF7744}"/>
                </a:ext>
              </a:extLst>
            </p:cNvPr>
            <p:cNvSpPr/>
            <p:nvPr/>
          </p:nvSpPr>
          <p:spPr>
            <a:xfrm>
              <a:off x="8841795" y="2699229"/>
              <a:ext cx="2304000" cy="70957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D. </a:t>
              </a:r>
              <a:r>
                <a:rPr lang="ko-KR" altLang="en-US" sz="2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패스하기</a:t>
              </a:r>
              <a:endPara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80C6B91-59AE-492E-BB65-BF95BFDB66A4}"/>
                </a:ext>
              </a:extLst>
            </p:cNvPr>
            <p:cNvSpPr/>
            <p:nvPr/>
          </p:nvSpPr>
          <p:spPr>
            <a:xfrm>
              <a:off x="1046205" y="2699228"/>
              <a:ext cx="2304000" cy="70957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457200" indent="-457200" algn="ctr">
                <a:buAutoNum type="alphaUcPeriod"/>
              </a:pPr>
              <a:r>
                <a:rPr lang="ko-KR" altLang="en-US" sz="2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타일과 정원 부지 </a:t>
              </a:r>
              <a:endPara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  <a:p>
              <a:pPr algn="ctr"/>
              <a:r>
                <a:rPr lang="ko-KR" altLang="en-US" sz="2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가져오기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FC077D5-7C9E-4495-9505-6C7A6EB4B2D2}"/>
                </a:ext>
              </a:extLst>
            </p:cNvPr>
            <p:cNvSpPr/>
            <p:nvPr/>
          </p:nvSpPr>
          <p:spPr>
            <a:xfrm>
              <a:off x="6264700" y="2699226"/>
              <a:ext cx="2304000" cy="70957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C. </a:t>
              </a:r>
              <a:r>
                <a:rPr lang="ko-KR" altLang="en-US" sz="2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정원 부지 놓기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3D2C151-758F-44EE-9FED-2D8AF27C1D2A}"/>
                </a:ext>
              </a:extLst>
            </p:cNvPr>
            <p:cNvSpPr/>
            <p:nvPr/>
          </p:nvSpPr>
          <p:spPr>
            <a:xfrm>
              <a:off x="3623300" y="2699226"/>
              <a:ext cx="2304000" cy="70957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0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2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B. </a:t>
              </a:r>
              <a:r>
                <a:rPr lang="ko-KR" altLang="en-US" sz="2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타일 놓기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DFD58261-0012-4A90-AE5E-53643933C0CE}"/>
              </a:ext>
            </a:extLst>
          </p:cNvPr>
          <p:cNvSpPr/>
          <p:nvPr/>
        </p:nvSpPr>
        <p:spPr>
          <a:xfrm>
            <a:off x="695325" y="1277373"/>
            <a:ext cx="3850042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타일과 정원 부지 가져오기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2096154"/>
            <a:ext cx="7564198" cy="397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30000"/>
              </a:lnSpc>
              <a:buClr>
                <a:schemeClr val="tx1"/>
              </a:buClr>
              <a:buAutoNum type="arabicPeriod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문양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종류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색깔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종류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marL="514350" indent="-514350" algn="just">
              <a:lnSpc>
                <a:spcPct val="130000"/>
              </a:lnSpc>
              <a:buClr>
                <a:schemeClr val="tx1"/>
              </a:buClr>
              <a:buAutoNum type="arabicPeriod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선택한 경우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영역에 놓인 해당 </a:t>
            </a:r>
            <a:br>
              <a:rPr lang="en-US" altLang="ko-KR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문양의 타일과 정원 부지 중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색깔이 서로 다른 것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  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가져옴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Clr>
                <a:schemeClr val="tx1"/>
              </a:buClr>
              <a:buAutoNum type="arabicPeriod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선택한 경우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영역에 놓은 해당 </a:t>
            </a:r>
            <a:br>
              <a:rPr lang="en-US" altLang="ko-KR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색깔의 타일과 정원 부지 중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문양이 서로 다른 것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가져옴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4826C9-3AA3-4690-8B3A-4025CFF8F5E2}"/>
              </a:ext>
            </a:extLst>
          </p:cNvPr>
          <p:cNvSpPr txBox="1"/>
          <p:nvPr/>
        </p:nvSpPr>
        <p:spPr>
          <a:xfrm>
            <a:off x="9630628" y="972770"/>
            <a:ext cx="24895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예시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2800" b="1" spc="-150" dirty="0">
                <a:solidFill>
                  <a:schemeClr val="accent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파란색 타일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(3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또는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2800" b="1" spc="-150" dirty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 타일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(2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선택 가능</a:t>
            </a:r>
            <a:endParaRPr lang="ko-KR" altLang="en-US" sz="2800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E522980-98FA-4987-9ED9-37D1268099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ABD8D5"/>
              </a:clrFrom>
              <a:clrTo>
                <a:srgbClr val="ABD8D5">
                  <a:alpha val="0"/>
                </a:srgbClr>
              </a:clrTo>
            </a:clrChange>
          </a:blip>
          <a:srcRect l="1427" b="3231"/>
          <a:stretch/>
        </p:blipFill>
        <p:spPr>
          <a:xfrm>
            <a:off x="7728617" y="1056301"/>
            <a:ext cx="1986921" cy="208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6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858552"/>
            <a:ext cx="6596166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Clr>
                <a:schemeClr val="tx1"/>
              </a:buClr>
              <a:buAutoNum type="arabicPeriod" startAt="4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색깔과 문양이 완전히 동일한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 올 수 없음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4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가져온 타일이나 정원 부지는 반드시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보관소에 놓아야 함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그럴 수 없다면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행동 자체를 선택할 수 없음</a:t>
            </a:r>
            <a:endParaRPr lang="en-US" altLang="ko-KR" sz="2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1F2218-72E4-49B4-ACEB-D7DD683213A0}"/>
              </a:ext>
            </a:extLst>
          </p:cNvPr>
          <p:cNvSpPr txBox="1"/>
          <p:nvPr/>
        </p:nvSpPr>
        <p:spPr>
          <a:xfrm>
            <a:off x="9366497" y="1493005"/>
            <a:ext cx="24895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예시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새 타일은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초록색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노란색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개씩만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가져올 수 있음</a:t>
            </a:r>
            <a:endParaRPr lang="ko-KR" altLang="en-US" sz="28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27A8B41-D92C-4D52-A3D8-A90F82656D59}"/>
              </a:ext>
            </a:extLst>
          </p:cNvPr>
          <p:cNvSpPr/>
          <p:nvPr/>
        </p:nvSpPr>
        <p:spPr>
          <a:xfrm>
            <a:off x="5743788" y="5035442"/>
            <a:ext cx="7194082" cy="892552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r>
              <a:rPr lang="ko-KR" altLang="en-US" sz="26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 하나와 문양 하나가 조합된 구성물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                                        (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또는 정원부지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600" spc="-150" dirty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BE8C5AF-6987-4AA1-8487-61CAFA44A8FB}"/>
              </a:ext>
            </a:extLst>
          </p:cNvPr>
          <p:cNvSpPr/>
          <p:nvPr/>
        </p:nvSpPr>
        <p:spPr>
          <a:xfrm>
            <a:off x="695325" y="1277373"/>
            <a:ext cx="3850042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타일과 정원 부지 가져오기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C8290E2-A66A-139D-9DE6-CC3B7EAA24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ABD8D5"/>
              </a:clrFrom>
              <a:clrTo>
                <a:srgbClr val="ABD8D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5139" y="932591"/>
            <a:ext cx="1986921" cy="373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38454"/>
            <a:ext cx="7720284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 startAt="6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만약 이번 라운드의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더미에서 타일을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개라도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가져왔다면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더미 맨 위의 정원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부지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 위의 남은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집어서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라운드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더미 옆에 놓아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영역을 확장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AutoNum type="arabicPeriod" startAt="6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주머니에서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</a:t>
            </a: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무작위로 꺼내어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더미 맨 위의 새 정원 부지에 올려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2C0CA6-145A-4662-82DE-7E244690760C}"/>
              </a:ext>
            </a:extLst>
          </p:cNvPr>
          <p:cNvSpPr txBox="1"/>
          <p:nvPr/>
        </p:nvSpPr>
        <p:spPr>
          <a:xfrm>
            <a:off x="7990271" y="3277104"/>
            <a:ext cx="42471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예시에서 </a:t>
            </a:r>
            <a:r>
              <a:rPr lang="ko-KR" altLang="en-US" sz="2800" b="1" i="1" spc="-150" dirty="0">
                <a:solidFill>
                  <a:schemeClr val="accent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파란색 타일</a:t>
            </a:r>
            <a:r>
              <a:rPr lang="en-US" altLang="ko-KR" sz="2800" b="1" i="1" spc="-150" dirty="0">
                <a:solidFill>
                  <a:schemeClr val="accent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8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가져오기로 했을 경우</a:t>
            </a:r>
            <a:r>
              <a:rPr lang="en-US" altLang="ko-KR" sz="28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r>
              <a:rPr lang="ko-KR" altLang="en-US" sz="28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영역이 확장된 모습</a:t>
            </a:r>
            <a:endParaRPr lang="ko-KR" altLang="en-US" sz="2800" i="1" dirty="0"/>
          </a:p>
        </p:txBody>
      </p:sp>
      <p:sp>
        <p:nvSpPr>
          <p:cNvPr id="11" name="화살표: 굽음 10">
            <a:extLst>
              <a:ext uri="{FF2B5EF4-FFF2-40B4-BE49-F238E27FC236}">
                <a16:creationId xmlns:a16="http://schemas.microsoft.com/office/drawing/2014/main" id="{783684AF-E402-4876-B011-3A3D01AB4712}"/>
              </a:ext>
            </a:extLst>
          </p:cNvPr>
          <p:cNvSpPr/>
          <p:nvPr/>
        </p:nvSpPr>
        <p:spPr>
          <a:xfrm>
            <a:off x="8953500" y="260584"/>
            <a:ext cx="1323680" cy="663625"/>
          </a:xfrm>
          <a:prstGeom prst="bentArrow">
            <a:avLst/>
          </a:prstGeom>
          <a:solidFill>
            <a:srgbClr val="00B0F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1DBCE1F-5D2E-472A-94EF-0F1D75D8E1E4}"/>
              </a:ext>
            </a:extLst>
          </p:cNvPr>
          <p:cNvGrpSpPr/>
          <p:nvPr/>
        </p:nvGrpSpPr>
        <p:grpSpPr>
          <a:xfrm>
            <a:off x="7948063" y="797998"/>
            <a:ext cx="1586749" cy="1668325"/>
            <a:chOff x="10017618" y="924209"/>
            <a:chExt cx="1586749" cy="1668325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160EB79A-CD81-4A63-A8E0-03868D3987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ABD8D5"/>
                </a:clrFrom>
                <a:clrTo>
                  <a:srgbClr val="ABD8D5">
                    <a:alpha val="0"/>
                  </a:srgbClr>
                </a:clrTo>
              </a:clrChange>
            </a:blip>
            <a:srcRect l="1427" b="3231"/>
            <a:stretch/>
          </p:blipFill>
          <p:spPr>
            <a:xfrm>
              <a:off x="10017618" y="924209"/>
              <a:ext cx="1586749" cy="1668325"/>
            </a:xfrm>
            <a:prstGeom prst="rect">
              <a:avLst/>
            </a:prstGeom>
          </p:spPr>
        </p:pic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134AD18-26BA-41E9-BCAF-47B4D8974E52}"/>
                </a:ext>
              </a:extLst>
            </p:cNvPr>
            <p:cNvSpPr/>
            <p:nvPr/>
          </p:nvSpPr>
          <p:spPr>
            <a:xfrm rot="1075390">
              <a:off x="10421211" y="1283341"/>
              <a:ext cx="49213" cy="503157"/>
            </a:xfrm>
            <a:prstGeom prst="rect">
              <a:avLst/>
            </a:prstGeom>
            <a:solidFill>
              <a:srgbClr val="FF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41020ED-7764-4825-9505-906191BE1655}"/>
                </a:ext>
              </a:extLst>
            </p:cNvPr>
            <p:cNvSpPr/>
            <p:nvPr/>
          </p:nvSpPr>
          <p:spPr>
            <a:xfrm rot="1075390">
              <a:off x="10522044" y="1794489"/>
              <a:ext cx="49213" cy="503157"/>
            </a:xfrm>
            <a:prstGeom prst="rect">
              <a:avLst/>
            </a:prstGeom>
            <a:solidFill>
              <a:srgbClr val="FF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6A10841-8ABD-42CE-8B63-16B065936502}"/>
                </a:ext>
              </a:extLst>
            </p:cNvPr>
            <p:cNvSpPr/>
            <p:nvPr/>
          </p:nvSpPr>
          <p:spPr>
            <a:xfrm rot="1075390">
              <a:off x="10973219" y="1547547"/>
              <a:ext cx="49213" cy="503157"/>
            </a:xfrm>
            <a:prstGeom prst="rect">
              <a:avLst/>
            </a:prstGeom>
            <a:solidFill>
              <a:srgbClr val="FF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22" name="그림 21">
            <a:extLst>
              <a:ext uri="{FF2B5EF4-FFF2-40B4-BE49-F238E27FC236}">
                <a16:creationId xmlns:a16="http://schemas.microsoft.com/office/drawing/2014/main" id="{15CE1197-834C-482E-99EE-1EA7FF83BD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ABD8D5"/>
              </a:clrFrom>
              <a:clrTo>
                <a:srgbClr val="ABD8D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27741" y="249177"/>
            <a:ext cx="1600200" cy="3009900"/>
          </a:xfrm>
          <a:prstGeom prst="rect">
            <a:avLst/>
          </a:prstGeom>
        </p:spPr>
      </p:pic>
      <p:sp>
        <p:nvSpPr>
          <p:cNvPr id="18" name="화살표: 굽음 17">
            <a:extLst>
              <a:ext uri="{FF2B5EF4-FFF2-40B4-BE49-F238E27FC236}">
                <a16:creationId xmlns:a16="http://schemas.microsoft.com/office/drawing/2014/main" id="{3A932840-4EE1-46CB-9268-F61A114D4C01}"/>
              </a:ext>
            </a:extLst>
          </p:cNvPr>
          <p:cNvSpPr/>
          <p:nvPr/>
        </p:nvSpPr>
        <p:spPr>
          <a:xfrm flipV="1">
            <a:off x="8724741" y="2067013"/>
            <a:ext cx="1600200" cy="663625"/>
          </a:xfrm>
          <a:prstGeom prst="bentArrow">
            <a:avLst/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CAE5907-EE56-4008-8FE0-044F1EFF7354}"/>
              </a:ext>
            </a:extLst>
          </p:cNvPr>
          <p:cNvSpPr/>
          <p:nvPr/>
        </p:nvSpPr>
        <p:spPr>
          <a:xfrm>
            <a:off x="695325" y="1277373"/>
            <a:ext cx="3850042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타일과 정원 부지 가져오기</a:t>
            </a:r>
          </a:p>
        </p:txBody>
      </p:sp>
    </p:spTree>
    <p:extLst>
      <p:ext uri="{BB962C8B-B14F-4D97-AF65-F5344CB8AC3E}">
        <p14:creationId xmlns:p14="http://schemas.microsoft.com/office/powerpoint/2010/main" val="190807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>
            <a:extLst>
              <a:ext uri="{FF2B5EF4-FFF2-40B4-BE49-F238E27FC236}">
                <a16:creationId xmlns:a16="http://schemas.microsoft.com/office/drawing/2014/main" id="{0A5C0905-34A4-44DD-AE9D-9F6F6516D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869" y="3243846"/>
            <a:ext cx="3188208" cy="3084576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D7D0D5DA-A42E-41E4-BDA8-E5C6C83A7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314" y="1972474"/>
            <a:ext cx="1402374" cy="12980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38454"/>
            <a:ext cx="6091340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 startAt="8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영역에 놓인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 위에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타일이 </a:t>
            </a: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개도 남지 않게 된다면</a:t>
            </a: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 정원 부지를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앞면으로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뒤집어 놓음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이제부터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정원 부지 또한 가져올 수 있게 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DE9E42B-5232-44CA-8E63-64DCE1EB92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BD8D5"/>
              </a:clrFrom>
              <a:clrTo>
                <a:srgbClr val="ABD8D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7478" y="257503"/>
            <a:ext cx="1600200" cy="3009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2C0CA6-145A-4662-82DE-7E244690760C}"/>
              </a:ext>
            </a:extLst>
          </p:cNvPr>
          <p:cNvSpPr txBox="1"/>
          <p:nvPr/>
        </p:nvSpPr>
        <p:spPr>
          <a:xfrm>
            <a:off x="6655942" y="257503"/>
            <a:ext cx="33771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이후 다른 플레이어가 </a:t>
            </a:r>
            <a:b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600" i="1" spc="-150" dirty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 타일</a:t>
            </a:r>
            <a:r>
              <a:rPr lang="en-US" altLang="ko-KR" sz="2600" i="1" spc="-150" dirty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가져온다면 다음과 같이 변화 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AD8B7DB-B041-424C-967C-5F41DC088386}"/>
              </a:ext>
            </a:extLst>
          </p:cNvPr>
          <p:cNvSpPr/>
          <p:nvPr/>
        </p:nvSpPr>
        <p:spPr>
          <a:xfrm>
            <a:off x="6655942" y="2704615"/>
            <a:ext cx="318879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600" b="1" i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참고</a:t>
            </a:r>
            <a:r>
              <a:rPr lang="en-US" altLang="ko-KR" sz="2600" b="1" i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en-US" altLang="ko-KR" sz="2600" b="1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600" b="1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색깔과 문양이 </a:t>
            </a:r>
            <a:br>
              <a:rPr lang="en-US" altLang="ko-KR" sz="2600" b="1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600" b="1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완전히 일치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하는 </a:t>
            </a:r>
            <a:r>
              <a:rPr lang="ko-KR" altLang="en-US" sz="2600" b="1" i="1" spc="-150" dirty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노란색 새 타일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둘 중 하나만 </a:t>
            </a:r>
            <a:endParaRPr lang="ko-KR" altLang="en-US" sz="2600" i="1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90BD7041-5EEC-4A4C-AA59-FE2ECF1E01B5}"/>
              </a:ext>
            </a:extLst>
          </p:cNvPr>
          <p:cNvSpPr/>
          <p:nvPr/>
        </p:nvSpPr>
        <p:spPr>
          <a:xfrm rot="1075390">
            <a:off x="10642509" y="994485"/>
            <a:ext cx="49213" cy="503157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32D8F5BA-96A1-455F-9A7F-68BCD8B93D2C}"/>
              </a:ext>
            </a:extLst>
          </p:cNvPr>
          <p:cNvSpPr/>
          <p:nvPr/>
        </p:nvSpPr>
        <p:spPr>
          <a:xfrm rot="1075390">
            <a:off x="11104381" y="2274645"/>
            <a:ext cx="49213" cy="503157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화살표: 굽음 59">
            <a:extLst>
              <a:ext uri="{FF2B5EF4-FFF2-40B4-BE49-F238E27FC236}">
                <a16:creationId xmlns:a16="http://schemas.microsoft.com/office/drawing/2014/main" id="{C3529189-70E0-442D-8058-365B653941DB}"/>
              </a:ext>
            </a:extLst>
          </p:cNvPr>
          <p:cNvSpPr/>
          <p:nvPr/>
        </p:nvSpPr>
        <p:spPr>
          <a:xfrm rot="5400000" flipV="1">
            <a:off x="9428626" y="1086033"/>
            <a:ext cx="780835" cy="1100895"/>
          </a:xfrm>
          <a:prstGeom prst="bentArrow">
            <a:avLst/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화살표: 왼쪽으로 구부러짐 60">
            <a:extLst>
              <a:ext uri="{FF2B5EF4-FFF2-40B4-BE49-F238E27FC236}">
                <a16:creationId xmlns:a16="http://schemas.microsoft.com/office/drawing/2014/main" id="{5450D043-B7E7-4079-A538-F7F85617963A}"/>
              </a:ext>
            </a:extLst>
          </p:cNvPr>
          <p:cNvSpPr/>
          <p:nvPr/>
        </p:nvSpPr>
        <p:spPr>
          <a:xfrm flipV="1">
            <a:off x="11511351" y="2621507"/>
            <a:ext cx="427140" cy="493885"/>
          </a:xfrm>
          <a:prstGeom prst="curvedLeftArrow">
            <a:avLst/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3B55E77-87B4-4F41-BF73-33E316DDE583}"/>
              </a:ext>
            </a:extLst>
          </p:cNvPr>
          <p:cNvSpPr/>
          <p:nvPr/>
        </p:nvSpPr>
        <p:spPr>
          <a:xfrm>
            <a:off x="695325" y="1277373"/>
            <a:ext cx="3850042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타일과 정원 부지 가져오기</a:t>
            </a:r>
          </a:p>
        </p:txBody>
      </p:sp>
    </p:spTree>
    <p:extLst>
      <p:ext uri="{BB962C8B-B14F-4D97-AF65-F5344CB8AC3E}">
        <p14:creationId xmlns:p14="http://schemas.microsoft.com/office/powerpoint/2010/main" val="275146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D26137B-BFA1-47D3-ACE9-0B6A6E0A85D8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놓기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8" y="1938454"/>
            <a:ext cx="6939268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보관소에서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</a:t>
            </a: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선택해 비용을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뒤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타일을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정원에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Clr>
                <a:schemeClr val="tx1"/>
              </a:buClr>
              <a:buAutoNum type="arabicPeriod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비용을 지불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하려면 보관소에 놓은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비용 수만큼 골라 탑에 버려야 함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정원에 </a:t>
            </a:r>
            <a:b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놓으려는 타일이나 정원 부지 자체도 비용을 </a:t>
            </a:r>
            <a:b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위해 버리는 개수에 포함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A76514D-E4AF-4571-8A13-8C99471F879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E4C9"/>
              </a:clrFrom>
              <a:clrTo>
                <a:srgbClr val="FFE4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3143" y="2850076"/>
            <a:ext cx="4838299" cy="9475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055389A-4BCB-4650-8980-95C89225BFEA}"/>
              </a:ext>
            </a:extLst>
          </p:cNvPr>
          <p:cNvSpPr/>
          <p:nvPr/>
        </p:nvSpPr>
        <p:spPr>
          <a:xfrm>
            <a:off x="7258250" y="947698"/>
            <a:ext cx="4838299" cy="1830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문양에 따른 비용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쉽게 기억해보자 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나무는 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그루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새 날개는 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나비는 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마리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꽃잎은 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…</a:t>
            </a:r>
            <a:endParaRPr lang="ko-KR" alt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257248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F2F784ED-CA73-4C60-877A-E88F5CB68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13" y="1451028"/>
            <a:ext cx="5443728" cy="3267456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D26137B-BFA1-47D3-ACE9-0B6A6E0A85D8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놓기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8" y="1938454"/>
            <a:ext cx="6939268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Clr>
                <a:schemeClr val="tx1"/>
              </a:buClr>
              <a:buAutoNum type="arabicPeriod" startAt="3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지불하는 모든 육각형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끼리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문양이 같되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색깔은 서로 다르거나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색깔이 같되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문양은 서로 달라야 함</a:t>
            </a:r>
            <a:endParaRPr lang="en-US" altLang="ko-KR" sz="3000" b="1" spc="-15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3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지불할 타일이나 정원 부지가 부족하거나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지불하고 싶지 않다면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조커 타일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버려서 이를 대체할 수 있음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10C36CA-B0A5-4C6A-89A1-71F0F676F1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ABD8D5"/>
              </a:clrFrom>
              <a:clrTo>
                <a:srgbClr val="ABD8D5">
                  <a:alpha val="0"/>
                </a:srgbClr>
              </a:clrTo>
            </a:clrChange>
          </a:blip>
          <a:srcRect l="78783" t="86864" r="13722" b="435"/>
          <a:stretch/>
        </p:blipFill>
        <p:spPr>
          <a:xfrm>
            <a:off x="6824963" y="811174"/>
            <a:ext cx="404084" cy="42379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DDCAE4EB-EA9B-460A-9154-6483858C4E2F}"/>
              </a:ext>
            </a:extLst>
          </p:cNvPr>
          <p:cNvSpPr/>
          <p:nvPr/>
        </p:nvSpPr>
        <p:spPr>
          <a:xfrm>
            <a:off x="7220809" y="754153"/>
            <a:ext cx="24801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놓으려고 할 경우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7732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D26137B-BFA1-47D3-ACE9-0B6A6E0A85D8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놓기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7" y="1938454"/>
            <a:ext cx="10781119" cy="390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 startAt="5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비용을 지불하고 나면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타일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</a:t>
            </a:r>
            <a:endParaRPr lang="en-US" altLang="ko-KR" sz="2800" spc="-15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빈칸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육각형이나 장식물이 없는 칸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중</a:t>
            </a:r>
            <a:b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조건 중 하나를 만족하는 칸에 배치</a:t>
            </a:r>
            <a:endParaRPr lang="en-US" altLang="ko-KR" sz="2800" spc="-15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-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인접한 육각형이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없는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칸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-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인접한 육각형이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있지만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놓으려는 타일의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또는 색깔이 인접한 </a:t>
            </a:r>
            <a:b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육각형들 중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하나와 일치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하는 칸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완전히 동일한 육각형은 인접 불가능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88080C0-E89D-48B1-9DCA-6BC475F69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4" t="2692" r="1303" b="3224"/>
          <a:stretch/>
        </p:blipFill>
        <p:spPr>
          <a:xfrm>
            <a:off x="6769239" y="1433088"/>
            <a:ext cx="5121972" cy="241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6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>
            <a:extLst>
              <a:ext uri="{FF2B5EF4-FFF2-40B4-BE49-F238E27FC236}">
                <a16:creationId xmlns:a16="http://schemas.microsoft.com/office/drawing/2014/main" id="{2200549E-63A2-4358-8E40-8A5DEDC3FB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22"/>
          <a:stretch/>
        </p:blipFill>
        <p:spPr>
          <a:xfrm>
            <a:off x="6708648" y="924209"/>
            <a:ext cx="4030655" cy="2996312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D26137B-BFA1-47D3-ACE9-0B6A6E0A85D8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놓기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38454"/>
            <a:ext cx="7056140" cy="4087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또는 색깔이 같지만</a:t>
            </a: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동일하지는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않은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육각형이 </a:t>
            </a: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 이상 이어지면 </a:t>
            </a:r>
            <a:b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그룹을 형성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그룹 내에는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어떤 경우에도 문양과 색깔이   </a:t>
            </a:r>
            <a:b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동일한 육각형을 포함할 수 없음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200000"/>
              </a:lnSpc>
              <a:buAutoNum type="arabicPeriod" startAt="6"/>
            </a:pPr>
            <a:endParaRPr lang="en-US" altLang="ko-KR" sz="2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9E1E3D-99B2-80BF-3A95-FCCEEE1E22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83"/>
          <a:stretch/>
        </p:blipFill>
        <p:spPr>
          <a:xfrm>
            <a:off x="7839666" y="3459296"/>
            <a:ext cx="3675468" cy="299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7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D26137B-BFA1-47D3-ACE9-0B6A6E0A85D8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놓기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8" y="1938454"/>
            <a:ext cx="6596167" cy="4503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Clr>
                <a:schemeClr val="tx1"/>
              </a:buClr>
              <a:buFont typeface="+mj-lt"/>
              <a:buAutoNum type="arabicPeriod" startAt="7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분수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조각상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벤치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정자와 같은 정원 장식물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완전히 감싸면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장식물의 종류에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따라 공급처에서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조커 타일을 받음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가져온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조커 타일은 자기 보관소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놓아야 하며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공간이 부족할 경우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넘치는 몫의 조커 </a:t>
            </a:r>
            <a:b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타일은 가져올 수 없음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200000"/>
              </a:lnSpc>
              <a:buAutoNum type="arabicPeriod" startAt="6"/>
            </a:pPr>
            <a:endParaRPr lang="en-US" altLang="ko-KR" sz="2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2F3D9B8-9566-81F4-21D2-378DDAE1AB43}"/>
              </a:ext>
            </a:extLst>
          </p:cNvPr>
          <p:cNvGrpSpPr/>
          <p:nvPr/>
        </p:nvGrpSpPr>
        <p:grpSpPr>
          <a:xfrm>
            <a:off x="6816725" y="624884"/>
            <a:ext cx="5278303" cy="2149434"/>
            <a:chOff x="6816725" y="2268576"/>
            <a:chExt cx="5357519" cy="2181692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3B13E919-1C5C-4E7A-BAF9-9ACA7E9946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1" t="2909" r="424" b="2830"/>
            <a:stretch/>
          </p:blipFill>
          <p:spPr>
            <a:xfrm>
              <a:off x="6816725" y="2853351"/>
              <a:ext cx="5224479" cy="1596917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170ECD8B-1B8B-4171-9AFF-94381C3EB586}"/>
                </a:ext>
              </a:extLst>
            </p:cNvPr>
            <p:cNvSpPr/>
            <p:nvPr/>
          </p:nvSpPr>
          <p:spPr>
            <a:xfrm>
              <a:off x="7131729" y="2268576"/>
              <a:ext cx="504251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3200" b="1" spc="-150" dirty="0">
                  <a:solidFill>
                    <a:schemeClr val="accent6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분수</a:t>
              </a:r>
              <a:r>
                <a:rPr lang="en-US" altLang="ko-KR" sz="3200" b="1" spc="-150" dirty="0">
                  <a:solidFill>
                    <a:schemeClr val="accent6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</a:t>
              </a:r>
              <a:r>
                <a:rPr lang="ko-KR" altLang="en-US" sz="3200" b="1" spc="-150" dirty="0">
                  <a:solidFill>
                    <a:schemeClr val="accent6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조각상</a:t>
              </a:r>
              <a:r>
                <a:rPr lang="en-US" altLang="ko-KR" sz="3200" b="1" spc="-150" dirty="0">
                  <a:solidFill>
                    <a:schemeClr val="accent6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</a:t>
              </a:r>
              <a:r>
                <a:rPr lang="ko-KR" altLang="en-US" sz="3200" b="1" spc="-150" dirty="0">
                  <a:solidFill>
                    <a:schemeClr val="accent6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벤치</a:t>
              </a:r>
              <a:r>
                <a:rPr lang="en-US" altLang="ko-KR" sz="3200" b="1" spc="-150" dirty="0">
                  <a:solidFill>
                    <a:schemeClr val="accent6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 </a:t>
              </a:r>
              <a:r>
                <a:rPr lang="ko-KR" altLang="en-US" sz="3200" b="1" spc="-150" dirty="0">
                  <a:solidFill>
                    <a:schemeClr val="accent6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정자</a:t>
              </a:r>
              <a:endParaRPr lang="ko-KR" altLang="en-US" sz="3200" b="1" dirty="0"/>
            </a:p>
          </p:txBody>
        </p:sp>
      </p:grpSp>
      <p:sp>
        <p:nvSpPr>
          <p:cNvPr id="9" name="직사각형 8">
            <a:extLst>
              <a:ext uri="{FF2B5EF4-FFF2-40B4-BE49-F238E27FC236}">
                <a16:creationId xmlns:a16="http://schemas.microsoft.com/office/drawing/2014/main" id="{9C685DAF-2B65-4333-8B06-F410587EB69F}"/>
              </a:ext>
            </a:extLst>
          </p:cNvPr>
          <p:cNvSpPr/>
          <p:nvPr/>
        </p:nvSpPr>
        <p:spPr>
          <a:xfrm>
            <a:off x="7232822" y="3642960"/>
            <a:ext cx="467827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600" b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참고</a:t>
            </a:r>
            <a:r>
              <a:rPr lang="en-US" altLang="ko-KR" sz="2600" b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en-US" altLang="ko-KR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분수</a:t>
            </a:r>
            <a:r>
              <a:rPr lang="en-US" altLang="ko-KR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조각상</a:t>
            </a:r>
            <a:r>
              <a:rPr lang="en-US" altLang="ko-KR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벤치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시작할 때 주어진 </a:t>
            </a:r>
            <a:r>
              <a:rPr lang="ko-KR" altLang="en-US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분수대 타일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정자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앞면으로 뒤집힌 </a:t>
            </a:r>
            <a:endParaRPr lang="en-US" altLang="ko-KR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ko-KR" altLang="en-US" sz="2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확인할 수 있다 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7100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252CB28F-1863-41F3-A932-1D1E93A224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77"/>
          <a:stretch/>
        </p:blipFill>
        <p:spPr>
          <a:xfrm>
            <a:off x="3853226" y="591866"/>
            <a:ext cx="8118218" cy="1429158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847C3F97-0735-425B-8E9B-13F4792D2574}"/>
              </a:ext>
            </a:extLst>
          </p:cNvPr>
          <p:cNvSpPr/>
          <p:nvPr/>
        </p:nvSpPr>
        <p:spPr>
          <a:xfrm>
            <a:off x="695325" y="1277372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C. </a:t>
            </a: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 놓기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6" y="1946692"/>
            <a:ext cx="8553332" cy="390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tx1"/>
              </a:buClr>
              <a:buFontTx/>
              <a:buAutoNum type="arabicPeriod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타일을 배치할 수 있는 빈칸을 제공</a:t>
            </a:r>
            <a:endParaRPr lang="en-US" altLang="ko-KR" sz="2800" spc="-15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보관소의 정원 부지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(5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선택하고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타일을 배치할 때 처럼 비용을 지불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하거나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공급처 더미에서 뒷면으로 놓인 정원 부지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(7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선택하고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정확히 점수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점을 지불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뒷면으로 배치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이로 인해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점수가 음수가 될 수는 없음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en-US" altLang="ko-KR" sz="2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</p:spTree>
    <p:extLst>
      <p:ext uri="{BB962C8B-B14F-4D97-AF65-F5344CB8AC3E}">
        <p14:creationId xmlns:p14="http://schemas.microsoft.com/office/powerpoint/2010/main" val="130143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847C3F97-0735-425B-8E9B-13F4792D2574}"/>
              </a:ext>
            </a:extLst>
          </p:cNvPr>
          <p:cNvSpPr/>
          <p:nvPr/>
        </p:nvSpPr>
        <p:spPr>
          <a:xfrm>
            <a:off x="695325" y="1277372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C. </a:t>
            </a: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 놓기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7" y="2088153"/>
            <a:ext cx="6401624" cy="3856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Clr>
                <a:schemeClr val="tx1"/>
              </a:buClr>
              <a:buFont typeface="+mj-lt"/>
              <a:buAutoNum type="arabicPeriod" startAt="3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부지를 자기 정원 분수대 타일 근처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빈 영역에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면 그대로 배치</a:t>
            </a:r>
            <a:r>
              <a:rPr lang="en-US" altLang="ko-KR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만약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타일이 그려져 있을 경우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놓는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방향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자유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롭게 정해도 되지만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  <a:buClr>
                <a:schemeClr val="tx1"/>
              </a:buClr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</a:t>
            </a:r>
            <a:r>
              <a:rPr lang="ko-KR" altLang="en-US" sz="2800" b="1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배치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규칙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지켜야 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endParaRPr lang="en-US" altLang="ko-KR" sz="2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EDB4FC5-F93A-BCD2-6D0A-CFBD8C6F7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976" y="1911893"/>
            <a:ext cx="3285812" cy="408218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CCC4013-AA4B-2ADF-8AD5-F897E00E12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77"/>
          <a:stretch/>
        </p:blipFill>
        <p:spPr>
          <a:xfrm>
            <a:off x="3853226" y="591866"/>
            <a:ext cx="8118218" cy="142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2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C147801E-4828-4A8D-830B-A3576B94E049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패스하기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2033552"/>
            <a:ext cx="6942242" cy="366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더 이상 타일이나 정원 부지를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가져오거나 배치하고 싶지 않다면 패스 가능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20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또는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앞의 행동 중 어떤 것도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수행할 수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없다면 반드시 패스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4C7C2BA-6B3D-4009-8B89-73A473954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431" y="1788421"/>
            <a:ext cx="3741938" cy="249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40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C147801E-4828-4A8D-830B-A3576B94E049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패스하기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8" y="2090854"/>
            <a:ext cx="7313717" cy="397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30000"/>
              </a:lnSpc>
              <a:buClr>
                <a:schemeClr val="tx1"/>
              </a:buClr>
              <a:buAutoNum type="arabicPeriod" startAt="3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패스할 때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보관소의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육각형을 원하는 만큼 </a:t>
            </a:r>
            <a:b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버릴 수 있고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그럴 경우 각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육각형에 해당하는    점수 만큼의 벌점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받음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Clr>
                <a:schemeClr val="tx1"/>
              </a:buClr>
              <a:buAutoNum type="arabicPeriod" startAt="3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먼저 패스한 플레이어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       마커를 가져오고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점을 잃음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Clr>
                <a:schemeClr val="tx1"/>
              </a:buClr>
              <a:buAutoNum type="arabicPeriod" startAt="3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번 패스한 플레이어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이번 라운드 동안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차례가 돌아오지 않음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A528AA5-C112-433B-A381-60F68FD8B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431" y="1788421"/>
            <a:ext cx="3741938" cy="249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1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D26137B-BFA1-47D3-ACE9-0B6A6E0A85D8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얻기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8" y="1938454"/>
            <a:ext cx="6517593" cy="366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플레이어부터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이번 라운드에 얻는 점수를 계산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200000"/>
              </a:lnSpc>
              <a:buClr>
                <a:schemeClr val="tx1"/>
              </a:buClr>
              <a:buAutoNum type="arabicPeriod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톱니바퀴 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에는 이번 라운드에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점수를 제공하는 문양이나 색깔이 </a:t>
            </a: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표시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668C520-096D-4C35-BFD8-AF461497D12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BF1E8"/>
              </a:clrFrom>
              <a:clrTo>
                <a:srgbClr val="FBF1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871" y="1898170"/>
            <a:ext cx="5115571" cy="308725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4A9A2CA9-2BC0-44FF-89C7-BE69CBFE4F5A}"/>
              </a:ext>
            </a:extLst>
          </p:cNvPr>
          <p:cNvSpPr/>
          <p:nvPr/>
        </p:nvSpPr>
        <p:spPr>
          <a:xfrm rot="18931555">
            <a:off x="8279148" y="1426794"/>
            <a:ext cx="107990" cy="1698098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D887EEB-526E-48D6-BFA0-91B7C7FB9123}"/>
              </a:ext>
            </a:extLst>
          </p:cNvPr>
          <p:cNvSpPr/>
          <p:nvPr/>
        </p:nvSpPr>
        <p:spPr>
          <a:xfrm rot="2668445" flipH="1">
            <a:off x="10617080" y="1426794"/>
            <a:ext cx="107990" cy="1698098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02C0FD0-43A2-4048-AB77-5C0B37216652}"/>
              </a:ext>
            </a:extLst>
          </p:cNvPr>
          <p:cNvSpPr/>
          <p:nvPr/>
        </p:nvSpPr>
        <p:spPr>
          <a:xfrm>
            <a:off x="8726982" y="1632161"/>
            <a:ext cx="15502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영역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8AEF2C95-21B4-BC15-AC2B-BE50102B257F}"/>
              </a:ext>
            </a:extLst>
          </p:cNvPr>
          <p:cNvSpPr/>
          <p:nvPr/>
        </p:nvSpPr>
        <p:spPr>
          <a:xfrm>
            <a:off x="8682124" y="2298936"/>
            <a:ext cx="568761" cy="5232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0D2FFBC0-BE4D-C677-56D4-5F849E205383}"/>
              </a:ext>
            </a:extLst>
          </p:cNvPr>
          <p:cNvSpPr/>
          <p:nvPr/>
        </p:nvSpPr>
        <p:spPr>
          <a:xfrm>
            <a:off x="9184572" y="2176471"/>
            <a:ext cx="568761" cy="5232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BEB5FD2-045E-8654-F9C4-1BA023183F28}"/>
              </a:ext>
            </a:extLst>
          </p:cNvPr>
          <p:cNvSpPr/>
          <p:nvPr/>
        </p:nvSpPr>
        <p:spPr>
          <a:xfrm>
            <a:off x="9673992" y="2335174"/>
            <a:ext cx="568761" cy="5232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324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D26137B-BFA1-47D3-ACE9-0B6A6E0A85D8}"/>
              </a:ext>
            </a:extLst>
          </p:cNvPr>
          <p:cNvSpPr/>
          <p:nvPr/>
        </p:nvSpPr>
        <p:spPr>
          <a:xfrm>
            <a:off x="695325" y="127737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얻기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8" y="1986950"/>
            <a:ext cx="6517593" cy="397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30000"/>
              </a:lnSpc>
              <a:buClr>
                <a:schemeClr val="tx1"/>
              </a:buClr>
              <a:buAutoNum type="arabicPeriod" startAt="3"/>
            </a:pP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정원에 있는 육각형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중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톱니바퀴 안의 조건을 만족하는 육각형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개당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그만큼의 </a:t>
            </a:r>
            <a:b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얻음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과정에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육각형의 점수가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번 계산될 수 있음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한번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800" spc="-150" dirty="0">
                <a:solidFill>
                  <a:schemeClr val="accent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한번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!)</a:t>
            </a:r>
          </a:p>
          <a:p>
            <a:pPr marL="514350" indent="-514350" algn="just">
              <a:lnSpc>
                <a:spcPct val="130000"/>
              </a:lnSpc>
              <a:buAutoNum type="arabicPeriod" startAt="3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이후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정원에 있는 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정자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개당 추가로 </a:t>
            </a:r>
            <a:r>
              <a:rPr lang="en-US" altLang="ko-KR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ko-KR" altLang="en-US" sz="28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얻음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668C520-096D-4C35-BFD8-AF461497D12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BF1E8"/>
              </a:clrFrom>
              <a:clrTo>
                <a:srgbClr val="FBF1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871" y="1898170"/>
            <a:ext cx="5115571" cy="308725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4A9A2CA9-2BC0-44FF-89C7-BE69CBFE4F5A}"/>
              </a:ext>
            </a:extLst>
          </p:cNvPr>
          <p:cNvSpPr/>
          <p:nvPr/>
        </p:nvSpPr>
        <p:spPr>
          <a:xfrm rot="18931555">
            <a:off x="8279148" y="1426794"/>
            <a:ext cx="107990" cy="1698098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D887EEB-526E-48D6-BFA0-91B7C7FB9123}"/>
              </a:ext>
            </a:extLst>
          </p:cNvPr>
          <p:cNvSpPr/>
          <p:nvPr/>
        </p:nvSpPr>
        <p:spPr>
          <a:xfrm rot="2668445" flipH="1">
            <a:off x="10617080" y="1426794"/>
            <a:ext cx="107990" cy="1698098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02C0FD0-43A2-4048-AB77-5C0B37216652}"/>
              </a:ext>
            </a:extLst>
          </p:cNvPr>
          <p:cNvSpPr/>
          <p:nvPr/>
        </p:nvSpPr>
        <p:spPr>
          <a:xfrm>
            <a:off x="8726982" y="1632161"/>
            <a:ext cx="15502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영역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3E9FC4F8-08F1-4F37-8137-74037A375514}"/>
              </a:ext>
            </a:extLst>
          </p:cNvPr>
          <p:cNvSpPr/>
          <p:nvPr/>
        </p:nvSpPr>
        <p:spPr>
          <a:xfrm>
            <a:off x="9188387" y="2627790"/>
            <a:ext cx="568761" cy="5232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F716B02-3BAC-4747-B370-C6192DCA4405}"/>
              </a:ext>
            </a:extLst>
          </p:cNvPr>
          <p:cNvSpPr/>
          <p:nvPr/>
        </p:nvSpPr>
        <p:spPr>
          <a:xfrm>
            <a:off x="7689806" y="5225839"/>
            <a:ext cx="41346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600" b="1" i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참고</a:t>
            </a:r>
            <a:r>
              <a:rPr lang="en-US" altLang="ko-KR" sz="2600" b="1" i="1" spc="-15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en-US" altLang="ko-KR" sz="2600" b="1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600" b="1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정자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앞면으로 뒤집힌 </a:t>
            </a:r>
            <a:r>
              <a:rPr lang="ko-KR" altLang="en-US" sz="2600" b="1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확인할 수 있다 </a:t>
            </a:r>
            <a:r>
              <a:rPr lang="en-US" altLang="ko-KR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r>
              <a:rPr lang="ko-KR" altLang="en-US" sz="2600" i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ko-KR" alt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15890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8" y="2092364"/>
            <a:ext cx="6596167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Clr>
                <a:schemeClr val="tx1"/>
              </a:buClr>
              <a:buAutoNum type="arabicPeriod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톱니바퀴를 시계 방향으로 회전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시켜 선을 따라 구분된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구역을 표시하도록 설정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457200" indent="-457200" algn="just">
              <a:lnSpc>
                <a:spcPct val="150000"/>
              </a:lnSpc>
              <a:buClr>
                <a:schemeClr val="tx1"/>
              </a:buClr>
              <a:buAutoNum type="arabicPeriod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영역의 남은 모든 타일을 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넣고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정원 부지는 모두 뒷면으로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뒤집어 공급처 더미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놓음</a:t>
            </a:r>
            <a:endParaRPr lang="en-US" altLang="ko-KR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D26137B-BFA1-47D3-ACE9-0B6A6E0A85D8}"/>
              </a:ext>
            </a:extLst>
          </p:cNvPr>
          <p:cNvSpPr/>
          <p:nvPr/>
        </p:nvSpPr>
        <p:spPr>
          <a:xfrm>
            <a:off x="695324" y="1277373"/>
            <a:ext cx="2687067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라운드 준비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5C8F82B-8EAA-4DDE-ABA5-F1878AB74A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1E8"/>
              </a:clrFrom>
              <a:clrTo>
                <a:srgbClr val="FAF1E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5871" y="1881827"/>
            <a:ext cx="5115571" cy="308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4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8" y="1938454"/>
            <a:ext cx="6596167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Clr>
                <a:schemeClr val="tx1"/>
              </a:buClr>
              <a:buAutoNum type="arabicPeriod" startAt="3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라운드의 라운드 더미를 진열대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영역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주머니에서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</a:t>
            </a: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무작위로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올려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Clr>
                <a:schemeClr val="tx1"/>
              </a:buClr>
              <a:buAutoNum type="arabicPeriod" startAt="3"/>
            </a:pP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 마커를 가진 플레이어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 마커를 진열대 영역에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돌려 놓고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새로운 라운드를 시작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2DB038C-211A-4E73-A2EE-CAA10B489D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ECE9"/>
              </a:clrFrom>
              <a:clrTo>
                <a:srgbClr val="F0EC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74" y="2031195"/>
            <a:ext cx="3377401" cy="198792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8DCA20E2-C158-4D46-BC77-7E2D4CA36007}"/>
              </a:ext>
            </a:extLst>
          </p:cNvPr>
          <p:cNvSpPr/>
          <p:nvPr/>
        </p:nvSpPr>
        <p:spPr>
          <a:xfrm>
            <a:off x="695324" y="1277373"/>
            <a:ext cx="2687067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라운드 준비</a:t>
            </a:r>
          </a:p>
        </p:txBody>
      </p:sp>
    </p:spTree>
    <p:extLst>
      <p:ext uri="{BB962C8B-B14F-4D97-AF65-F5344CB8AC3E}">
        <p14:creationId xmlns:p14="http://schemas.microsoft.com/office/powerpoint/2010/main" val="427221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2928DE-1EE3-E25A-C2AD-699E4498D072}"/>
              </a:ext>
            </a:extLst>
          </p:cNvPr>
          <p:cNvSpPr txBox="1"/>
          <p:nvPr/>
        </p:nvSpPr>
        <p:spPr>
          <a:xfrm>
            <a:off x="596679" y="1303792"/>
            <a:ext cx="5120727" cy="443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4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4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4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플레이어가 패스</a:t>
            </a:r>
            <a:r>
              <a: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하고 나서</a:t>
            </a:r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>
              <a:lnSpc>
                <a:spcPct val="170000"/>
              </a:lnSpc>
            </a:pPr>
            <a:r>
              <a:rPr lang="en-US" altLang="ko-KR" sz="34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4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라운드의 점수 계산</a:t>
            </a:r>
            <a:r>
              <a: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</a:t>
            </a:r>
            <a:b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마친 후 </a:t>
            </a:r>
            <a:r>
              <a:rPr lang="ko-KR" altLang="en-US" sz="34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이후 </a:t>
            </a:r>
            <a:r>
              <a:rPr lang="ko-KR" altLang="en-US" sz="34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최종 점수 계산</a:t>
            </a:r>
            <a:r>
              <a:rPr lang="en-US" altLang="ko-KR" sz="34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97D7A55-0875-406D-8E9D-F9117C7539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7"/>
          <a:stretch/>
        </p:blipFill>
        <p:spPr>
          <a:xfrm>
            <a:off x="6407338" y="1621023"/>
            <a:ext cx="5464208" cy="35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최종 점수 계산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2928DE-1EE3-E25A-C2AD-699E4498D072}"/>
              </a:ext>
            </a:extLst>
          </p:cNvPr>
          <p:cNvSpPr txBox="1"/>
          <p:nvPr/>
        </p:nvSpPr>
        <p:spPr>
          <a:xfrm>
            <a:off x="210917" y="1245871"/>
            <a:ext cx="7210762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보관소에 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남아 있는 조커 타일 </a:t>
            </a:r>
            <a: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개당 </a:t>
            </a:r>
            <a: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보관소에 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남아 있는 타일이나 정원 부지에   </a:t>
            </a:r>
            <a:b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대해</a:t>
            </a:r>
            <a: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문양에 배정된 점수만큼 벌점</a:t>
            </a:r>
            <a:endParaRPr lang="en-US" altLang="ko-KR" sz="3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Clr>
                <a:schemeClr val="tx1"/>
              </a:buClr>
              <a:buAutoNum type="arabicPeriod"/>
            </a:pP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평가 마커</a:t>
            </a: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따라 파란색 육각형부터 시작</a:t>
            </a:r>
            <a:br>
              <a:rPr lang="en-US" altLang="ko-KR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</a:t>
            </a:r>
            <a: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개의 색깔과 </a:t>
            </a:r>
            <a: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개의 문양에 대한 </a:t>
            </a:r>
            <a:b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평가 점수</a:t>
            </a: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획득</a:t>
            </a:r>
            <a:endParaRPr lang="en-US" altLang="ko-KR" sz="3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44840E8-6536-4BF8-B155-562F65041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083" y="1334904"/>
            <a:ext cx="478703" cy="65821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880BA85-360A-449A-94FD-0AA888AA4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786" y="1334904"/>
            <a:ext cx="478703" cy="65821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6DD97FE-4058-4578-A812-73269E97E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1241" y="1334903"/>
            <a:ext cx="478703" cy="658217"/>
          </a:xfrm>
          <a:prstGeom prst="rect">
            <a:avLst/>
          </a:prstGeom>
        </p:spPr>
      </p:pic>
      <p:sp>
        <p:nvSpPr>
          <p:cNvPr id="10" name="같음 기호 9">
            <a:extLst>
              <a:ext uri="{FF2B5EF4-FFF2-40B4-BE49-F238E27FC236}">
                <a16:creationId xmlns:a16="http://schemas.microsoft.com/office/drawing/2014/main" id="{BAE69D16-E5E4-4C23-AB04-BDF316F33F0A}"/>
              </a:ext>
            </a:extLst>
          </p:cNvPr>
          <p:cNvSpPr/>
          <p:nvPr/>
        </p:nvSpPr>
        <p:spPr>
          <a:xfrm>
            <a:off x="9241313" y="1493005"/>
            <a:ext cx="369770" cy="345420"/>
          </a:xfrm>
          <a:prstGeom prst="mathEqual">
            <a:avLst/>
          </a:prstGeom>
          <a:solidFill>
            <a:schemeClr val="tx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D946FD0-0C65-4EF8-BF9D-121E01D59F55}"/>
              </a:ext>
            </a:extLst>
          </p:cNvPr>
          <p:cNvSpPr/>
          <p:nvPr/>
        </p:nvSpPr>
        <p:spPr>
          <a:xfrm>
            <a:off x="9611083" y="1346789"/>
            <a:ext cx="881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6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ko-KR" altLang="en-US" sz="3600" b="1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981B986-1040-4AFF-928E-E36C273B8D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E4C9"/>
              </a:clrFrom>
              <a:clrTo>
                <a:srgbClr val="FFE4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8829" y="2336484"/>
            <a:ext cx="457200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최종 점수 계산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2928DE-1EE3-E25A-C2AD-699E4498D072}"/>
              </a:ext>
            </a:extLst>
          </p:cNvPr>
          <p:cNvSpPr txBox="1"/>
          <p:nvPr/>
        </p:nvSpPr>
        <p:spPr>
          <a:xfrm>
            <a:off x="268067" y="1245871"/>
            <a:ext cx="7056011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 startAt="4"/>
            </a:pP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현재 평가 기준인 색깔이나 문양을 통해    </a:t>
            </a:r>
            <a:r>
              <a:rPr lang="en-US" altLang="ko-KR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이어진</a:t>
            </a:r>
            <a:r>
              <a:rPr lang="en-US" altLang="ko-KR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b="1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 이상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구성된 </a:t>
            </a:r>
            <a:b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그룹들에 대해 점수 획득</a:t>
            </a:r>
            <a:endParaRPr lang="en-US" altLang="ko-KR" sz="3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Clr>
                <a:schemeClr val="tx1"/>
              </a:buClr>
              <a:buFont typeface="+mj-lt"/>
              <a:buAutoNum type="arabicPeriod" startAt="4"/>
            </a:pP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획득하는 점수</a:t>
            </a: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그 그룹을 구성하는 </a:t>
            </a:r>
            <a:br>
              <a:rPr lang="en-US" altLang="ko-KR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타일들</a:t>
            </a:r>
            <a:r>
              <a:rPr lang="en-US" altLang="ko-KR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각각의 </a:t>
            </a:r>
            <a:r>
              <a:rPr lang="ko-KR" altLang="en-US" sz="3000" dirty="0" err="1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문양별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점수를 합산</a:t>
            </a:r>
            <a:endParaRPr lang="en-US" altLang="ko-KR" sz="3000" dirty="0">
              <a:solidFill>
                <a:schemeClr val="accent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eriod" startAt="4"/>
            </a:pP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추가로 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 </a:t>
            </a:r>
            <a: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개로 구성된 그룹 </a:t>
            </a:r>
            <a: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개당 </a:t>
            </a:r>
            <a:b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점수 </a:t>
            </a:r>
            <a:r>
              <a:rPr lang="en-US" altLang="ko-KR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300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en-US" altLang="ko-KR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획득</a:t>
            </a:r>
            <a:endParaRPr lang="en-US" altLang="ko-KR" sz="3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7CDFC93-637D-4455-A2CC-796A7C1BE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5805" y="557496"/>
            <a:ext cx="4148128" cy="556163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674C7EC-0388-B3FE-E029-CBB465C91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078" y="2356344"/>
            <a:ext cx="485714" cy="3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4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최종 점수 계산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D7E4D6-DC96-420E-995C-040D84524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78" y="1309037"/>
            <a:ext cx="11956162" cy="423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5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113383"/>
            <a:ext cx="5949234" cy="392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 과정에서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점수판을 뒤집고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이에 맞추어 톱니바퀴를 조립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문양에 따라 얻는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달라짐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3000" b="1" spc="-150" dirty="0">
              <a:solidFill>
                <a:srgbClr val="971A2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최종 점수 계산 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그룹을 구성하는 </a:t>
            </a:r>
            <a:b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000" spc="-150" dirty="0">
                <a:solidFill>
                  <a:schemeClr val="accent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육각형 개수에 따라 추가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획득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응용 규칙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7E51D53-78DB-4380-A357-BD5B380F02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E4C9"/>
              </a:clrFrom>
              <a:clrTo>
                <a:srgbClr val="FFE4C9">
                  <a:alpha val="0"/>
                </a:srgbClr>
              </a:clrTo>
            </a:clrChange>
          </a:blip>
          <a:srcRect r="1542" b="2669"/>
          <a:stretch/>
        </p:blipFill>
        <p:spPr>
          <a:xfrm>
            <a:off x="7636879" y="1304582"/>
            <a:ext cx="2693522" cy="241252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BAB3102-FBCA-476D-9DB6-99F4F0364B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84"/>
          <a:stretch/>
        </p:blipFill>
        <p:spPr>
          <a:xfrm>
            <a:off x="6617599" y="4052236"/>
            <a:ext cx="4561446" cy="8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2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888804B8-A1B3-4590-9407-0A9B0F0D7CBD}"/>
              </a:ext>
            </a:extLst>
          </p:cNvPr>
          <p:cNvSpPr/>
          <p:nvPr/>
        </p:nvSpPr>
        <p:spPr>
          <a:xfrm>
            <a:off x="1046207" y="3552801"/>
            <a:ext cx="1009959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얻기</a:t>
            </a:r>
            <a:endParaRPr lang="ko-KR" altLang="en-US" sz="3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F421F73-4ADC-4BEF-8ACA-2D9FFB87FD5B}"/>
              </a:ext>
            </a:extLst>
          </p:cNvPr>
          <p:cNvSpPr/>
          <p:nvPr/>
        </p:nvSpPr>
        <p:spPr>
          <a:xfrm>
            <a:off x="1046207" y="4353578"/>
            <a:ext cx="1009959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라운드 준비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라운드 생략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30940DC-DCA8-41A7-8C7B-B9B6971FCF96}"/>
              </a:ext>
            </a:extLst>
          </p:cNvPr>
          <p:cNvSpPr/>
          <p:nvPr/>
        </p:nvSpPr>
        <p:spPr>
          <a:xfrm>
            <a:off x="1046205" y="1945785"/>
            <a:ext cx="1009959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행동</a:t>
            </a:r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(</a:t>
            </a:r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모두가 패스할 때까지</a:t>
            </a:r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3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C7DA216-56D8-4F0C-91AA-F2DAD64A4F19}"/>
              </a:ext>
            </a:extLst>
          </p:cNvPr>
          <p:cNvSpPr/>
          <p:nvPr/>
        </p:nvSpPr>
        <p:spPr>
          <a:xfrm>
            <a:off x="8841795" y="2752024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D.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패스하기</a:t>
            </a:r>
            <a:endParaRPr lang="ko-KR" altLang="en-US" sz="3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F8A5FF-1F3F-40FF-8490-2561CF01CC78}"/>
              </a:ext>
            </a:extLst>
          </p:cNvPr>
          <p:cNvSpPr/>
          <p:nvPr/>
        </p:nvSpPr>
        <p:spPr>
          <a:xfrm>
            <a:off x="1046205" y="2752023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A.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타일과 정원 부지 가져오기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D1DE822-D27A-43FA-A830-00A5A64FBC43}"/>
              </a:ext>
            </a:extLst>
          </p:cNvPr>
          <p:cNvSpPr/>
          <p:nvPr/>
        </p:nvSpPr>
        <p:spPr>
          <a:xfrm>
            <a:off x="6264700" y="2752021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C.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정원 부지 놓기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6C28F3A-5D5B-409C-818A-2A79A6F30B24}"/>
              </a:ext>
            </a:extLst>
          </p:cNvPr>
          <p:cNvSpPr/>
          <p:nvPr/>
        </p:nvSpPr>
        <p:spPr>
          <a:xfrm>
            <a:off x="3623300" y="2752021"/>
            <a:ext cx="230400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B.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놓기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49D1387-13C8-72A3-77AF-7F4E82AFAEDE}"/>
              </a:ext>
            </a:extLst>
          </p:cNvPr>
          <p:cNvSpPr/>
          <p:nvPr/>
        </p:nvSpPr>
        <p:spPr>
          <a:xfrm>
            <a:off x="1046205" y="1139547"/>
            <a:ext cx="10099590" cy="7095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게임준비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개인 구성물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점수판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더미 및 진열대 영역</a:t>
            </a:r>
            <a:endParaRPr lang="ko-KR" altLang="en-US" sz="3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33E89EA-494B-23F0-EB3D-BA1DAC1B0D21}"/>
              </a:ext>
            </a:extLst>
          </p:cNvPr>
          <p:cNvSpPr/>
          <p:nvPr/>
        </p:nvSpPr>
        <p:spPr>
          <a:xfrm>
            <a:off x="1046205" y="5165275"/>
            <a:ext cx="10099590" cy="10790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4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라운드까지 진행한 뒤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최종 점수 계산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          (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점수를 많이 얻은 플레이어의 승리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684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4A9DB92-8B78-6F0D-3BA4-295DCA03F3D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endParaRPr lang="en-US" altLang="ko-KR" sz="20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2018 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독일 올해의 게임상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ctr"/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2018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2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멘사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2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셀렉트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게임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2018 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골든 </a:t>
            </a:r>
            <a:r>
              <a:rPr lang="ko-KR" altLang="en-US" sz="22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긱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최고 가족 게임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2018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황금 에이스 상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등 세계 각지의 주목받는 상을 모두 휩쓴 게임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!</a:t>
            </a:r>
          </a:p>
          <a:p>
            <a:pPr algn="ctr">
              <a:lnSpc>
                <a:spcPct val="130000"/>
              </a:lnSpc>
            </a:pP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CB19F6C-0A2A-9E66-1A57-0F7E3E1BD4EB}"/>
              </a:ext>
            </a:extLst>
          </p:cNvPr>
          <p:cNvSpPr/>
          <p:nvPr/>
        </p:nvSpPr>
        <p:spPr>
          <a:xfrm>
            <a:off x="695325" y="1273634"/>
            <a:ext cx="4686300" cy="6428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각양각색 타일을 꾸미는 또다른 선택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5B7D85B-D171-8D83-938B-21B0D11653CD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하면 할수록 빠져드는 재미있는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도형 보드게임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ED611DF-530C-5BA7-E0C8-F3376459AD03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이미 놓여있는 타일에 모양이나 색깔 둘 중 한 속성만 같게 새로운 타일을 연결하면 점수를 얻습니다</a:t>
            </a:r>
            <a:r>
              <a:rPr lang="en-US" altLang="ko-KR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연결하면 연결할수록 점수가 늘어나며</a:t>
            </a:r>
            <a:r>
              <a:rPr lang="en-US" altLang="ko-KR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타일이 사용되었을 때 가장 높은 점수를 얻은 사람이 승리합니다</a:t>
            </a:r>
            <a:r>
              <a:rPr lang="en-US" altLang="ko-KR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  <p:pic>
        <p:nvPicPr>
          <p:cNvPr id="12" name="Picture 2" descr="https://divedice1.wisacdn.com/_data/product/auto_thumb/Qwirkle_M.jpg">
            <a:extLst>
              <a:ext uri="{FF2B5EF4-FFF2-40B4-BE49-F238E27FC236}">
                <a16:creationId xmlns:a16="http://schemas.microsoft.com/office/drawing/2014/main" id="{FA0A87FF-B452-40FC-BDE3-81179071D4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8" t="10902" r="10954" b="11217"/>
          <a:stretch/>
        </p:blipFill>
        <p:spPr bwMode="auto">
          <a:xfrm>
            <a:off x="7753281" y="1929460"/>
            <a:ext cx="2795980" cy="279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D4E429F6-C138-4392-87CF-45A1F16E8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84" y="1916466"/>
            <a:ext cx="2795981" cy="279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13408</TotalTime>
  <Words>1883</Words>
  <Application>Microsoft Office PowerPoint</Application>
  <PresentationFormat>와이드스크린</PresentationFormat>
  <Paragraphs>229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4" baseType="lpstr">
      <vt:lpstr>맑은 고딕</vt:lpstr>
      <vt:lpstr>나눔스퀘어 Bold</vt:lpstr>
      <vt:lpstr>나눔스퀘어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470</cp:revision>
  <dcterms:created xsi:type="dcterms:W3CDTF">2021-02-23T06:25:54Z</dcterms:created>
  <dcterms:modified xsi:type="dcterms:W3CDTF">2022-10-18T04:42:35Z</dcterms:modified>
</cp:coreProperties>
</file>