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7"/>
  </p:notesMasterIdLst>
  <p:sldIdLst>
    <p:sldId id="257" r:id="rId2"/>
    <p:sldId id="260" r:id="rId3"/>
    <p:sldId id="258" r:id="rId4"/>
    <p:sldId id="751" r:id="rId5"/>
    <p:sldId id="726" r:id="rId6"/>
    <p:sldId id="809" r:id="rId7"/>
    <p:sldId id="793" r:id="rId8"/>
    <p:sldId id="810" r:id="rId9"/>
    <p:sldId id="794" r:id="rId10"/>
    <p:sldId id="551" r:id="rId11"/>
    <p:sldId id="552" r:id="rId12"/>
    <p:sldId id="752" r:id="rId13"/>
    <p:sldId id="800" r:id="rId14"/>
    <p:sldId id="795" r:id="rId15"/>
    <p:sldId id="801" r:id="rId16"/>
    <p:sldId id="792" r:id="rId17"/>
    <p:sldId id="806" r:id="rId18"/>
    <p:sldId id="807" r:id="rId19"/>
    <p:sldId id="791" r:id="rId20"/>
    <p:sldId id="802" r:id="rId21"/>
    <p:sldId id="796" r:id="rId22"/>
    <p:sldId id="803" r:id="rId23"/>
    <p:sldId id="776" r:id="rId24"/>
    <p:sldId id="804" r:id="rId25"/>
    <p:sldId id="777" r:id="rId26"/>
    <p:sldId id="797" r:id="rId27"/>
    <p:sldId id="805" r:id="rId28"/>
    <p:sldId id="626" r:id="rId29"/>
    <p:sldId id="762" r:id="rId30"/>
    <p:sldId id="799" r:id="rId31"/>
    <p:sldId id="798" r:id="rId32"/>
    <p:sldId id="775" r:id="rId33"/>
    <p:sldId id="782" r:id="rId34"/>
    <p:sldId id="783" r:id="rId35"/>
    <p:sldId id="781" r:id="rId36"/>
    <p:sldId id="784" r:id="rId37"/>
    <p:sldId id="785" r:id="rId38"/>
    <p:sldId id="786" r:id="rId39"/>
    <p:sldId id="787" r:id="rId40"/>
    <p:sldId id="788" r:id="rId41"/>
    <p:sldId id="789" r:id="rId42"/>
    <p:sldId id="790" r:id="rId43"/>
    <p:sldId id="259" r:id="rId44"/>
    <p:sldId id="264" r:id="rId45"/>
    <p:sldId id="263" r:id="rId46"/>
  </p:sldIdLst>
  <p:sldSz cx="12192000" cy="6858000"/>
  <p:notesSz cx="6858000" cy="9144000"/>
  <p:embeddedFontLst>
    <p:embeddedFont>
      <p:font typeface="나눔스퀘어" panose="020B0600000101010101" pitchFamily="50" charset="-127"/>
      <p:regular r:id="rId48"/>
    </p:embeddedFont>
    <p:embeddedFont>
      <p:font typeface="나눔스퀘어 Bold" panose="020B0600000101010101" pitchFamily="50" charset="-127"/>
      <p:bold r:id="rId49"/>
    </p:embeddedFont>
    <p:embeddedFont>
      <p:font typeface="맑은 고딕" panose="020B0503020000020004" pitchFamily="50" charset="-127"/>
      <p:regular r:id="rId50"/>
      <p:bold r:id="rId5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4" pos="438" userDrawn="1">
          <p15:clr>
            <a:srgbClr val="A4A3A4"/>
          </p15:clr>
        </p15:guide>
        <p15:guide id="5" pos="211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1A23"/>
    <a:srgbClr val="005E27"/>
    <a:srgbClr val="E8DBCE"/>
    <a:srgbClr val="E8DBCD"/>
    <a:srgbClr val="992415"/>
    <a:srgbClr val="005AA8"/>
    <a:srgbClr val="910A83"/>
    <a:srgbClr val="DFD4DF"/>
    <a:srgbClr val="6C614C"/>
    <a:srgbClr val="978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396" y="138"/>
      </p:cViewPr>
      <p:guideLst>
        <p:guide orient="horz" pos="2183"/>
        <p:guide pos="3840"/>
        <p:guide pos="438"/>
        <p:guide pos="211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DFD2-1982-4DF9-AB99-06ACC247F4DE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7F22-0255-47F7-9589-85F316146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2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58A392A-1FB2-43CF-88F8-E517C20AE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002" y="5778218"/>
            <a:ext cx="1485900" cy="3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" name="그림 19" descr="아콩다콩로고_150325_web.gif">
            <a:extLst>
              <a:ext uri="{FF2B5EF4-FFF2-40B4-BE49-F238E27FC236}">
                <a16:creationId xmlns:a16="http://schemas.microsoft.com/office/drawing/2014/main" id="{74DF40A5-574A-489D-B2BD-BD7B57577B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774" y="6461180"/>
            <a:ext cx="732360" cy="327634"/>
          </a:xfrm>
          <a:prstGeom prst="rect">
            <a:avLst/>
          </a:prstGeom>
        </p:spPr>
      </p:pic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 userDrawn="1"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 userDrawn="1"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E8AF8E-9C77-4ABE-BC8A-21583FBAA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829" y="6444998"/>
            <a:ext cx="142537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9C42362-388F-4EBE-825F-5BD5131688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497" y="6120636"/>
            <a:ext cx="1994809" cy="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6562740-2756-49F9-8C96-218ACB0FA7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142" y="4050753"/>
            <a:ext cx="2007337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7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2023-02-23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2A956C0-5A9B-4089-A679-E603C59BB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51" y="578951"/>
            <a:ext cx="5711506" cy="570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659251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쿼키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서킷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좀 더 </a:t>
            </a:r>
            <a:r>
              <a:rPr lang="ko-KR" altLang="en-US" sz="30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간단하게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만든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쿼키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서킷 미니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귀여운 로봇들을 </a:t>
            </a:r>
            <a:r>
              <a:rPr lang="ko-KR" altLang="en-US" sz="30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사용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</a:t>
            </a:r>
            <a:b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올바르게 움직일 수 있도록 </a:t>
            </a:r>
            <a:r>
              <a:rPr lang="ko-KR" altLang="en-US" sz="30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프로그래밍</a:t>
            </a:r>
            <a:endParaRPr lang="en-US" altLang="ko-KR" sz="30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웃음이 절로 나오는 재미있는 </a:t>
            </a:r>
            <a:r>
              <a:rPr lang="ko-KR" altLang="en-US" sz="30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협력 게임</a:t>
            </a:r>
            <a:endParaRPr lang="en-US" altLang="ko-KR" sz="30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801434" y="1289566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15~30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C74F9A4-923C-8231-3A28-123BDFE20C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43DF2BC-4873-F736-FE37-82829B6D27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8901ADD-0E9E-BAA6-CBDF-5A279ABD70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8CAB0E3-702B-48ED-BDD1-635F50BCFE5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6462" y="2225625"/>
            <a:ext cx="5008855" cy="270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6" y="1192700"/>
            <a:ext cx="4638676" cy="473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spc="-150" dirty="0" err="1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쿼키</a:t>
            </a:r>
            <a:r>
              <a:rPr lang="ko-KR" altLang="en-US" sz="36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서킷 미니</a:t>
            </a:r>
            <a:endParaRPr lang="en-US" altLang="ko-KR" sz="36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청소기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기즈모와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펭귄 로봇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페니가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찾아왔어요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머리를 맞대어 두 친구가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눈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오는날을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즐겁게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보낼 수 있도록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회로를 프로그래밍해 봐요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908F9D6-E602-4D86-9601-19CBD3A60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744" y="700571"/>
            <a:ext cx="5048872" cy="527601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5CE6D3B-3566-469F-BF52-7503910EA6C9}"/>
              </a:ext>
            </a:extLst>
          </p:cNvPr>
          <p:cNvSpPr/>
          <p:nvPr/>
        </p:nvSpPr>
        <p:spPr>
          <a:xfrm>
            <a:off x="8072241" y="1532726"/>
            <a:ext cx="3552329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기즈모는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먼지 토끼들을 청소하고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벽에 부딪히면 방향을 바꿔요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화분을 깨뜨리지 않도록 조심하세요 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0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B4378C7-8716-4F5D-B5AE-8FC6E1F7B281}"/>
              </a:ext>
            </a:extLst>
          </p:cNvPr>
          <p:cNvSpPr/>
          <p:nvPr/>
        </p:nvSpPr>
        <p:spPr>
          <a:xfrm>
            <a:off x="5891338" y="3866986"/>
            <a:ext cx="3416320" cy="1891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페니는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눈 속에서 미끄러지는 것을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제일 좋아해요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페니를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도와서 눈밭을 누비며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멋지게 깃발을 모아 보아요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0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BE7E978-B971-41BE-97DB-F0DDB4CACC0B}"/>
              </a:ext>
            </a:extLst>
          </p:cNvPr>
          <p:cNvSpPr/>
          <p:nvPr/>
        </p:nvSpPr>
        <p:spPr>
          <a:xfrm>
            <a:off x="5547305" y="644637"/>
            <a:ext cx="6222200" cy="5512791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17DDE1CB-5597-4A89-B145-8F0D0166E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268" y="4152556"/>
            <a:ext cx="535196" cy="51820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3E45A03-7A4F-401C-BF23-06BE7AC4C0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01263" y="2935875"/>
            <a:ext cx="533446" cy="51820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52A45D9-A6F0-44DA-9E5E-C21EF6428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56378" y="3026294"/>
            <a:ext cx="533446" cy="51820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63B2F6E-B188-4A6C-BF8D-0B59C4847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905" y="4411659"/>
            <a:ext cx="679791" cy="65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225028" y="1329822"/>
            <a:ext cx="6167285" cy="4850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 책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말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명령어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38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참조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먼지 토끼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깃발 토큰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화분 토큰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보관함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상자 및 트레이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9D9D66-DB9C-483B-A82A-2D154A208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060" y="1558968"/>
            <a:ext cx="5703544" cy="35608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7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6239312" cy="510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 책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원하는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해당 쪽을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펼쳐놓음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처음 할 때는 첫 번째 시나리오부터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순서대로 진행할 것을 추천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!)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시나리오에 표시된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파란색 기본 명령어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가져옴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로봇 말을 시나리오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지도의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표시된 방향을 보도록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FD1DE0-85FB-48AE-99D6-EFFCBFA9B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041" y="5145647"/>
            <a:ext cx="384851" cy="41362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8CA2324-6DF4-4BD6-9148-08898CBB0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370" y="704850"/>
            <a:ext cx="41529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1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6239312" cy="510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 책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원하는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해당 쪽을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펼쳐놓음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처음 할 때는 첫 번째 시나리오부터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순서대로 진행할 것을 추천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!)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시나리오에 표시된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파란색 기본 명령어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가져옴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로봇 말을 시나리오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지도의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표시된 방향을 보도록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FD1DE0-85FB-48AE-99D6-EFFCBFA9B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041" y="5145647"/>
            <a:ext cx="384851" cy="41362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8CA2324-6DF4-4BD6-9148-08898CBB0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370" y="704850"/>
            <a:ext cx="4152900" cy="54483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1D02910-3E9D-4558-AC9A-53B92E407F69}"/>
              </a:ext>
            </a:extLst>
          </p:cNvPr>
          <p:cNvSpPr/>
          <p:nvPr/>
        </p:nvSpPr>
        <p:spPr>
          <a:xfrm>
            <a:off x="6652281" y="2508583"/>
            <a:ext cx="2779928" cy="70788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번째 시나리오에서는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청소기 </a:t>
            </a:r>
            <a:r>
              <a:rPr lang="ko-KR" altLang="en-US" sz="2000" b="1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기즈모</a:t>
            </a:r>
            <a:r>
              <a:rPr lang="ko-KR" altLang="en-US" sz="2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준비 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7531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6598087" cy="4554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시나리오의 배터리 트랙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위 칸에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이번 시나리오에 있는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게임 준비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따라 나머지 준비를 마치고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시나리오의 규칙을 확인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명령어 카드를 잘 섞은 후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만들어 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 쌓아 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5081D1-F0ED-455C-89E4-793EF1F8A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370" y="704850"/>
            <a:ext cx="41529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6598087" cy="4554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시나리오의 배터리 트랙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위 칸에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이번 시나리오에 있는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게임 준비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따라 나머지 준비를 마치고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시나리오의 규칙을 확인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명령어 카드를 잘 섞은 후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만들어 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 쌓아 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5081D1-F0ED-455C-89E4-793EF1F8A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370" y="704850"/>
            <a:ext cx="4152900" cy="54483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2386434-F2C5-40AD-B8B2-B0B3C8DD8ED7}"/>
              </a:ext>
            </a:extLst>
          </p:cNvPr>
          <p:cNvSpPr/>
          <p:nvPr/>
        </p:nvSpPr>
        <p:spPr>
          <a:xfrm>
            <a:off x="7706140" y="2626534"/>
            <a:ext cx="2467342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번째 시나리오에서는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먼지 토끼 그림 칸에 </a:t>
            </a:r>
            <a:b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먼지 토끼 토큰</a:t>
            </a:r>
            <a:r>
              <a:rPr lang="ko-KR" altLang="en-US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배치 </a:t>
            </a:r>
            <a:r>
              <a:rPr lang="en-US" altLang="ko-KR" sz="2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000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C650B4F-72F7-46A0-8757-910CCB23687E}"/>
              </a:ext>
            </a:extLst>
          </p:cNvPr>
          <p:cNvSpPr/>
          <p:nvPr/>
        </p:nvSpPr>
        <p:spPr>
          <a:xfrm>
            <a:off x="9529894" y="1082179"/>
            <a:ext cx="1300293" cy="1526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99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6598087" cy="520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tx1"/>
              </a:buClr>
              <a:buFont typeface="+mj-lt"/>
              <a:buAutoNum type="arabicPeriod" startAt="4"/>
            </a:pPr>
            <a:r>
              <a:rPr lang="ko-KR" altLang="en-US" sz="2800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시나리오의 배터리 트랙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위 칸에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이번 시나리오에 있는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게임 준비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따라 나머지 준비를 마치고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시나리오의 규칙을 확인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명령어 카드를 잘 섞은 후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만들어 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 쌓아 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각자에게 인원 수에 따라 카드를 나누어 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769885A-34D3-4DD1-A7B7-1DEDC2DB1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729" y="3436750"/>
            <a:ext cx="456247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80" y="1174223"/>
            <a:ext cx="6220046" cy="5019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플레이어들은 함께 </a:t>
            </a:r>
            <a:r>
              <a:rPr lang="ko-KR" altLang="en-US" sz="3200" b="1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협력</a:t>
            </a: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해서 </a:t>
            </a:r>
            <a:br>
              <a:rPr lang="en-US" altLang="ko-KR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친구들을 움직여 </a:t>
            </a:r>
            <a:br>
              <a:rPr lang="en-US" altLang="ko-KR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시나리오마다 </a:t>
            </a:r>
            <a:r>
              <a:rPr lang="ko-KR" altLang="en-US" sz="3200" b="1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정해진 목표를 </a:t>
            </a:r>
            <a:br>
              <a:rPr lang="en-US" altLang="ko-KR" sz="3200" b="1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b="1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달성</a:t>
            </a: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해야 합니다</a:t>
            </a:r>
            <a:r>
              <a:rPr lang="en-US" altLang="ko-KR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br>
              <a:rPr lang="en-US" altLang="ko-KR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b="1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배터리가 떨어지지 않도록</a:t>
            </a: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br>
              <a:rPr lang="en-US" altLang="ko-KR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서두르세요</a:t>
            </a:r>
            <a:r>
              <a:rPr lang="en-US" altLang="ko-KR" sz="3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673D50-F47B-4CD7-B45E-27F537286F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9425" y="1593673"/>
            <a:ext cx="6141296" cy="394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진행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FECB33D-EBDE-A6BA-6F26-47D74DBE6201}"/>
              </a:ext>
            </a:extLst>
          </p:cNvPr>
          <p:cNvSpPr/>
          <p:nvPr/>
        </p:nvSpPr>
        <p:spPr>
          <a:xfrm>
            <a:off x="1046207" y="2949665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실행</a:t>
            </a:r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3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FCE185-2C6E-A6B1-6AE9-B23A0F9885FC}"/>
              </a:ext>
            </a:extLst>
          </p:cNvPr>
          <p:cNvSpPr txBox="1"/>
          <p:nvPr/>
        </p:nvSpPr>
        <p:spPr>
          <a:xfrm>
            <a:off x="334963" y="4613301"/>
            <a:ext cx="11522074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*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마커가 배터리 트랙의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칸에 도달하거나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목표를 달성할 때까지 반복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7ABC548-D3D3-EFE4-85B3-48AB4D6C4FCA}"/>
              </a:ext>
            </a:extLst>
          </p:cNvPr>
          <p:cNvSpPr/>
          <p:nvPr/>
        </p:nvSpPr>
        <p:spPr>
          <a:xfrm>
            <a:off x="1046207" y="3825753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초기화</a:t>
            </a:r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3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2516658-F60D-4D5D-9CEB-7FADE9D369F9}"/>
              </a:ext>
            </a:extLst>
          </p:cNvPr>
          <p:cNvSpPr/>
          <p:nvPr/>
        </p:nvSpPr>
        <p:spPr>
          <a:xfrm>
            <a:off x="1046207" y="2073577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</a:t>
            </a:r>
            <a:r>
              <a:rPr lang="en-US" altLang="ko-KR" sz="3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3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6596166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명령어 카드를 뒷면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내려놓음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때 플레이어들은 반드시 명령어 카드를 대기열에 합쳐서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줄로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내려놓아야 함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최소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이상의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내려 놓아야 하며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플레이어들이 내려놓은 카드의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총합은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이상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이어야 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3D48792-53C1-4C48-A8C7-4AC0CF695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594" y="2549685"/>
            <a:ext cx="4362450" cy="229552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6D5593D-2EB4-46AF-A76E-945686BF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6" y="4998022"/>
            <a:ext cx="1304657" cy="137781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16EF3FF-D700-4E0B-AC98-AAC2753F1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4" y="4930910"/>
            <a:ext cx="1304657" cy="1377815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6AC57FF1-4FC8-431A-B860-36BE9F4CA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5" y="1134407"/>
            <a:ext cx="1304657" cy="137781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B11A826-372A-4904-BD63-9EFCA1200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3" y="1134407"/>
            <a:ext cx="1304657" cy="1377815"/>
          </a:xfrm>
          <a:prstGeom prst="rect">
            <a:avLst/>
          </a:prstGeom>
        </p:spPr>
      </p:pic>
      <p:sp>
        <p:nvSpPr>
          <p:cNvPr id="30" name="화살표: 원형 29">
            <a:extLst>
              <a:ext uri="{FF2B5EF4-FFF2-40B4-BE49-F238E27FC236}">
                <a16:creationId xmlns:a16="http://schemas.microsoft.com/office/drawing/2014/main" id="{003B367D-75C6-4A92-A263-21B1D64DF8A9}"/>
              </a:ext>
            </a:extLst>
          </p:cNvPr>
          <p:cNvSpPr/>
          <p:nvPr/>
        </p:nvSpPr>
        <p:spPr>
          <a:xfrm rot="14651747" flipH="1">
            <a:off x="6789238" y="1819336"/>
            <a:ext cx="1477404" cy="1332293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2323157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5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CAF2846-343D-4ACC-8568-8430370DE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594" y="2549685"/>
            <a:ext cx="4362450" cy="22955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36F5E04-4207-4607-82C9-30510EB3B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6" y="4998022"/>
            <a:ext cx="1304657" cy="137781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08CAB4F-8447-401B-9B95-458F62A53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4" y="4930910"/>
            <a:ext cx="1304657" cy="137781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B66395E-DB04-43D1-9F35-8F8C3F9F7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5" y="1134407"/>
            <a:ext cx="1304657" cy="137781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F55719-BF73-4A26-A5F0-22558FE0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3" y="1134407"/>
            <a:ext cx="1304657" cy="1377815"/>
          </a:xfrm>
          <a:prstGeom prst="rect">
            <a:avLst/>
          </a:prstGeom>
        </p:spPr>
      </p:pic>
      <p:sp>
        <p:nvSpPr>
          <p:cNvPr id="14" name="화살표: 원형 13">
            <a:extLst>
              <a:ext uri="{FF2B5EF4-FFF2-40B4-BE49-F238E27FC236}">
                <a16:creationId xmlns:a16="http://schemas.microsoft.com/office/drawing/2014/main" id="{8FD994D8-553D-41B1-A292-F3DDE2BBD8E9}"/>
              </a:ext>
            </a:extLst>
          </p:cNvPr>
          <p:cNvSpPr/>
          <p:nvPr/>
        </p:nvSpPr>
        <p:spPr>
          <a:xfrm rot="14651747" flipH="1">
            <a:off x="6789238" y="1819336"/>
            <a:ext cx="1477404" cy="1332293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2323157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화살표: 원형 14">
            <a:extLst>
              <a:ext uri="{FF2B5EF4-FFF2-40B4-BE49-F238E27FC236}">
                <a16:creationId xmlns:a16="http://schemas.microsoft.com/office/drawing/2014/main" id="{EC96E8A6-0265-4A03-A597-0BB7C4C6AF57}"/>
              </a:ext>
            </a:extLst>
          </p:cNvPr>
          <p:cNvSpPr/>
          <p:nvPr/>
        </p:nvSpPr>
        <p:spPr>
          <a:xfrm rot="7268316" flipH="1">
            <a:off x="6767651" y="3781695"/>
            <a:ext cx="2091402" cy="1862491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3261936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526AB1-5EF2-4B8B-B599-C57479125E3C}"/>
              </a:ext>
            </a:extLst>
          </p:cNvPr>
          <p:cNvSpPr txBox="1"/>
          <p:nvPr/>
        </p:nvSpPr>
        <p:spPr>
          <a:xfrm>
            <a:off x="220559" y="1938454"/>
            <a:ext cx="6596166" cy="117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순서에 상관 없이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아무 순서대로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카드를 내려놓을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448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CAF2846-343D-4ACC-8568-8430370DE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594" y="2549685"/>
            <a:ext cx="4362450" cy="22955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36F5E04-4207-4607-82C9-30510EB3B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6" y="4998022"/>
            <a:ext cx="1304657" cy="137781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08CAB4F-8447-401B-9B95-458F62A53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4" y="4930910"/>
            <a:ext cx="1304657" cy="137781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B66395E-DB04-43D1-9F35-8F8C3F9F7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5" y="1134407"/>
            <a:ext cx="1304657" cy="137781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F55719-BF73-4A26-A5F0-22558FE0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3" y="1134407"/>
            <a:ext cx="1304657" cy="1377815"/>
          </a:xfrm>
          <a:prstGeom prst="rect">
            <a:avLst/>
          </a:prstGeom>
        </p:spPr>
      </p:pic>
      <p:sp>
        <p:nvSpPr>
          <p:cNvPr id="13" name="화살표: 원형 12">
            <a:extLst>
              <a:ext uri="{FF2B5EF4-FFF2-40B4-BE49-F238E27FC236}">
                <a16:creationId xmlns:a16="http://schemas.microsoft.com/office/drawing/2014/main" id="{88C66D56-FD0C-4255-8284-1E10E0EF7FE3}"/>
              </a:ext>
            </a:extLst>
          </p:cNvPr>
          <p:cNvSpPr/>
          <p:nvPr/>
        </p:nvSpPr>
        <p:spPr>
          <a:xfrm rot="14651747" flipH="1">
            <a:off x="6789238" y="1819336"/>
            <a:ext cx="1477404" cy="1332293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2323157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화살표: 원형 13">
            <a:extLst>
              <a:ext uri="{FF2B5EF4-FFF2-40B4-BE49-F238E27FC236}">
                <a16:creationId xmlns:a16="http://schemas.microsoft.com/office/drawing/2014/main" id="{FDF5FBCF-28E1-4F20-A0C8-A26566103B18}"/>
              </a:ext>
            </a:extLst>
          </p:cNvPr>
          <p:cNvSpPr/>
          <p:nvPr/>
        </p:nvSpPr>
        <p:spPr>
          <a:xfrm rot="7268316" flipH="1">
            <a:off x="6767651" y="3781695"/>
            <a:ext cx="2091402" cy="1862491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3261936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화살표: 원형 16">
            <a:extLst>
              <a:ext uri="{FF2B5EF4-FFF2-40B4-BE49-F238E27FC236}">
                <a16:creationId xmlns:a16="http://schemas.microsoft.com/office/drawing/2014/main" id="{065E7DA5-6011-40C2-BE5E-6829030360D7}"/>
              </a:ext>
            </a:extLst>
          </p:cNvPr>
          <p:cNvSpPr/>
          <p:nvPr/>
        </p:nvSpPr>
        <p:spPr>
          <a:xfrm rot="18263062" flipH="1">
            <a:off x="8976347" y="1492165"/>
            <a:ext cx="2313547" cy="2084423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0345030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화살표: 원형 17">
            <a:extLst>
              <a:ext uri="{FF2B5EF4-FFF2-40B4-BE49-F238E27FC236}">
                <a16:creationId xmlns:a16="http://schemas.microsoft.com/office/drawing/2014/main" id="{8543601D-7AF9-4E99-87CB-99550DE95893}"/>
              </a:ext>
            </a:extLst>
          </p:cNvPr>
          <p:cNvSpPr/>
          <p:nvPr/>
        </p:nvSpPr>
        <p:spPr>
          <a:xfrm rot="17124731" flipH="1">
            <a:off x="9638541" y="1577865"/>
            <a:ext cx="1654653" cy="1682872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0345030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DA532D-FD77-4595-878C-3BEE327B5EA5}"/>
              </a:ext>
            </a:extLst>
          </p:cNvPr>
          <p:cNvSpPr txBox="1"/>
          <p:nvPr/>
        </p:nvSpPr>
        <p:spPr>
          <a:xfrm>
            <a:off x="220559" y="1938454"/>
            <a:ext cx="6596166" cy="2292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순서에 상관 없이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아무 순서대로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카드를 내려놓을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플레이어가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연속으로 여러 번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내려놓을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531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6596166" cy="397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순서에 상관 없이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아무 순서대로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카드를 내려놓을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플레이어가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연속으로 여러 번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내려놓을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카드는 반드시 마지막으로 내려놓은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카드의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놓여야 하며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한번 놓인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카드의 순서는 절대로 바꿀 수 없음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CAF2846-343D-4ACC-8568-8430370DE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594" y="2549685"/>
            <a:ext cx="4362450" cy="22955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36F5E04-4207-4607-82C9-30510EB3B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6" y="4998022"/>
            <a:ext cx="1304657" cy="137781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08CAB4F-8447-401B-9B95-458F62A53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4" y="4930910"/>
            <a:ext cx="1304657" cy="137781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B66395E-DB04-43D1-9F35-8F8C3F9F7B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5" y="1134407"/>
            <a:ext cx="1304657" cy="137781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5F55719-BF73-4A26-A5F0-22558FE0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3" y="1134407"/>
            <a:ext cx="1304657" cy="1377815"/>
          </a:xfrm>
          <a:prstGeom prst="rect">
            <a:avLst/>
          </a:prstGeom>
        </p:spPr>
      </p:pic>
      <p:sp>
        <p:nvSpPr>
          <p:cNvPr id="14" name="화살표: 원형 13">
            <a:extLst>
              <a:ext uri="{FF2B5EF4-FFF2-40B4-BE49-F238E27FC236}">
                <a16:creationId xmlns:a16="http://schemas.microsoft.com/office/drawing/2014/main" id="{0F6663F6-4AD1-4289-BDB8-723E2FB1CB45}"/>
              </a:ext>
            </a:extLst>
          </p:cNvPr>
          <p:cNvSpPr/>
          <p:nvPr/>
        </p:nvSpPr>
        <p:spPr>
          <a:xfrm rot="14651747" flipH="1">
            <a:off x="6789238" y="1819336"/>
            <a:ext cx="1477404" cy="1332293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2323157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화살표: 원형 14">
            <a:extLst>
              <a:ext uri="{FF2B5EF4-FFF2-40B4-BE49-F238E27FC236}">
                <a16:creationId xmlns:a16="http://schemas.microsoft.com/office/drawing/2014/main" id="{070116B4-6D3A-4E58-9254-31F508FE9425}"/>
              </a:ext>
            </a:extLst>
          </p:cNvPr>
          <p:cNvSpPr/>
          <p:nvPr/>
        </p:nvSpPr>
        <p:spPr>
          <a:xfrm rot="7268316" flipH="1">
            <a:off x="6767651" y="3781695"/>
            <a:ext cx="2091402" cy="1862491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3261936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화살표: 원형 15">
            <a:extLst>
              <a:ext uri="{FF2B5EF4-FFF2-40B4-BE49-F238E27FC236}">
                <a16:creationId xmlns:a16="http://schemas.microsoft.com/office/drawing/2014/main" id="{99BCE7F4-3449-4B0A-810E-178C13581046}"/>
              </a:ext>
            </a:extLst>
          </p:cNvPr>
          <p:cNvSpPr/>
          <p:nvPr/>
        </p:nvSpPr>
        <p:spPr>
          <a:xfrm rot="18263062" flipH="1">
            <a:off x="8976347" y="1492165"/>
            <a:ext cx="2313547" cy="2084423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0345030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화살표: 원형 16">
            <a:extLst>
              <a:ext uri="{FF2B5EF4-FFF2-40B4-BE49-F238E27FC236}">
                <a16:creationId xmlns:a16="http://schemas.microsoft.com/office/drawing/2014/main" id="{AF5C8E63-3F77-4D0A-8591-FDF2CC4FC8A3}"/>
              </a:ext>
            </a:extLst>
          </p:cNvPr>
          <p:cNvSpPr/>
          <p:nvPr/>
        </p:nvSpPr>
        <p:spPr>
          <a:xfrm rot="17124731" flipH="1">
            <a:off x="9638541" y="1577865"/>
            <a:ext cx="1654653" cy="1682872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0345030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화살표: 원형 17">
            <a:extLst>
              <a:ext uri="{FF2B5EF4-FFF2-40B4-BE49-F238E27FC236}">
                <a16:creationId xmlns:a16="http://schemas.microsoft.com/office/drawing/2014/main" id="{02A7C31A-2DBE-4152-A55F-3D8BF2558C16}"/>
              </a:ext>
            </a:extLst>
          </p:cNvPr>
          <p:cNvSpPr/>
          <p:nvPr/>
        </p:nvSpPr>
        <p:spPr>
          <a:xfrm rot="15852714">
            <a:off x="10242444" y="4386801"/>
            <a:ext cx="1233026" cy="1157471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1113773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기호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68067" y="1996264"/>
            <a:ext cx="4670223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카드에 적혀 있는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기호는 로봇의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움직임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나타냄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방향은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로봇이 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바라보는 방향 기준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9638C5D-4AAE-480A-BC4F-5B08762F2C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9307" y="1723929"/>
            <a:ext cx="907793" cy="41615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378FD0-3726-4025-A446-89132B481C15}"/>
              </a:ext>
            </a:extLst>
          </p:cNvPr>
          <p:cNvSpPr txBox="1"/>
          <p:nvPr/>
        </p:nvSpPr>
        <p:spPr>
          <a:xfrm>
            <a:off x="4789080" y="2156568"/>
            <a:ext cx="3448909" cy="3664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50000"/>
              </a:lnSpc>
            </a:pP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앞으로 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앞으로 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앞으로 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50000"/>
              </a:lnSpc>
            </a:pP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뒤로 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170A9A4-468F-4308-B0EC-55CCEFCECC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1150" y="1723928"/>
            <a:ext cx="926725" cy="41615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D19522-D408-4AFE-855F-9E83F27809D3}"/>
              </a:ext>
            </a:extLst>
          </p:cNvPr>
          <p:cNvSpPr txBox="1"/>
          <p:nvPr/>
        </p:nvSpPr>
        <p:spPr>
          <a:xfrm>
            <a:off x="8230356" y="2206109"/>
            <a:ext cx="3598121" cy="364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"/>
              </a:lnSpc>
            </a:pP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로봇이 벽이나 장애물에 충돌할</a:t>
            </a: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때까지 로봇을 앞으로 쭉 미끄러뜨림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시계 반대 방향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왼쪽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90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회전 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시계 방향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90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회전 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b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30000"/>
              </a:lnSpc>
            </a:pP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로봇을 </a:t>
            </a:r>
            <a:r>
              <a:rPr lang="en-US" altLang="ko-KR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180</a:t>
            </a:r>
            <a:r>
              <a:rPr lang="ko-KR" altLang="en-US" sz="2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회전시킴</a:t>
            </a:r>
            <a:endParaRPr lang="en-US" altLang="ko-KR" sz="20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16E2230-3A12-4269-9576-F92621AC09B2}"/>
              </a:ext>
            </a:extLst>
          </p:cNvPr>
          <p:cNvSpPr/>
          <p:nvPr/>
        </p:nvSpPr>
        <p:spPr>
          <a:xfrm>
            <a:off x="4189307" y="1598789"/>
            <a:ext cx="7717871" cy="4446989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9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기즈모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15E2B8D-B0CB-4F56-A94E-02DD06AD7C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1952209"/>
            <a:ext cx="2649080" cy="302660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6297CB3-EF90-4C20-9930-AB5D2BA64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519" y="2165064"/>
            <a:ext cx="4384430" cy="291119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722927E-B3AB-480E-9EA9-EE3F3D727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0" y="205971"/>
            <a:ext cx="4614278" cy="6102754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D379638C-900F-4DFF-9E05-7FA6E25AB18A}"/>
              </a:ext>
            </a:extLst>
          </p:cNvPr>
          <p:cNvSpPr/>
          <p:nvPr/>
        </p:nvSpPr>
        <p:spPr>
          <a:xfrm>
            <a:off x="4160595" y="5117142"/>
            <a:ext cx="31101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엉뚱한 명령어 카드는 </a:t>
            </a:r>
            <a:br>
              <a:rPr lang="en-US" altLang="ko-KR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시나리오에서 사용됩니다</a:t>
            </a:r>
            <a:r>
              <a:rPr lang="en-US" altLang="ko-KR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40789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DBE69524-9A2B-4D5E-AD19-2571ABC41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568" y="2217222"/>
            <a:ext cx="4362306" cy="286946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페니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15E2B8D-B0CB-4F56-A94E-02DD06AD7C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5292" y="2273369"/>
            <a:ext cx="2237126" cy="255719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BC1F57A-C230-457B-BC89-3BA3BE6A4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24" y="368300"/>
            <a:ext cx="4524402" cy="5481105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8A1A564E-27D1-4258-9DD4-767864DD4385}"/>
              </a:ext>
            </a:extLst>
          </p:cNvPr>
          <p:cNvSpPr/>
          <p:nvPr/>
        </p:nvSpPr>
        <p:spPr>
          <a:xfrm>
            <a:off x="4160595" y="5117142"/>
            <a:ext cx="31101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엉뚱한 명령어 카드는 </a:t>
            </a:r>
            <a:br>
              <a:rPr lang="en-US" altLang="ko-KR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시나리오에서 사용됩니다</a:t>
            </a:r>
            <a:r>
              <a:rPr lang="en-US" altLang="ko-KR" sz="2000" i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11360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의사소통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6596166" cy="285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플레이어들은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카드 앞면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플레이어에게 보여줄 수 없음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뒷면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 해당 카드가 로봇을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이동시키는지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회전시키는지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대한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약간의 정보만이 담겨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101FC81-C088-4B78-B703-F7E207D32A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5" b="49891"/>
          <a:stretch/>
        </p:blipFill>
        <p:spPr>
          <a:xfrm>
            <a:off x="6932049" y="1839702"/>
            <a:ext cx="4766666" cy="2413515"/>
          </a:xfrm>
          <a:prstGeom prst="rect">
            <a:avLst/>
          </a:prstGeom>
        </p:spPr>
      </p:pic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D34C9C52-5A66-4CD0-AEC7-7AC92F389C58}"/>
              </a:ext>
            </a:extLst>
          </p:cNvPr>
          <p:cNvSpPr/>
          <p:nvPr/>
        </p:nvSpPr>
        <p:spPr>
          <a:xfrm>
            <a:off x="6791558" y="2086110"/>
            <a:ext cx="2172749" cy="1971413"/>
          </a:xfrm>
          <a:prstGeom prst="mathMultiply">
            <a:avLst>
              <a:gd name="adj1" fmla="val 10754"/>
            </a:avLst>
          </a:prstGeom>
          <a:solidFill>
            <a:srgbClr val="FF0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93929B3-045F-4719-89A7-D6D628EDAA17}"/>
              </a:ext>
            </a:extLst>
          </p:cNvPr>
          <p:cNvSpPr/>
          <p:nvPr/>
        </p:nvSpPr>
        <p:spPr>
          <a:xfrm>
            <a:off x="8687606" y="4129858"/>
            <a:ext cx="155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이동</a:t>
            </a:r>
            <a:endParaRPr lang="ko-KR" altLang="en-US" sz="1600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AE83C91-7216-4D0E-ACB5-9CAC602D02BC}"/>
              </a:ext>
            </a:extLst>
          </p:cNvPr>
          <p:cNvSpPr/>
          <p:nvPr/>
        </p:nvSpPr>
        <p:spPr>
          <a:xfrm>
            <a:off x="10205744" y="4140724"/>
            <a:ext cx="1557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회전</a:t>
            </a:r>
            <a:endParaRPr lang="ko-KR" altLang="en-US" sz="1600" b="1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A93FA954-0CFE-40BC-A6D8-65A8C4326097}"/>
              </a:ext>
            </a:extLst>
          </p:cNvPr>
          <p:cNvSpPr/>
          <p:nvPr/>
        </p:nvSpPr>
        <p:spPr>
          <a:xfrm>
            <a:off x="8983642" y="2719753"/>
            <a:ext cx="721453" cy="70085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DBA69DC-DD1B-4D4E-BB89-78EB858CAD74}"/>
              </a:ext>
            </a:extLst>
          </p:cNvPr>
          <p:cNvSpPr/>
          <p:nvPr/>
        </p:nvSpPr>
        <p:spPr>
          <a:xfrm>
            <a:off x="10461503" y="2711364"/>
            <a:ext cx="721453" cy="70085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98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의사소통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6596166" cy="397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플레이어들은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카드 앞면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플레이어에게 보여줄 수 없음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뒷면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 해당 카드가 로봇을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이동시키는지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회전시키는지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대한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약간의 정보만이 담겨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플레이어들은 카드에 대한 정보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전략이나  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의도에 대한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정보를 공유해서는 안됨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CCCD799-76E1-4612-B01B-856F85506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582" y="2782006"/>
            <a:ext cx="2285714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6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81B2C7A-5C86-4301-B46D-3AA07BB94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582" y="2782006"/>
            <a:ext cx="2286000" cy="2286000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의사소통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04898"/>
            <a:ext cx="6596166" cy="1577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lnSpc>
                <a:spcPct val="130000"/>
              </a:lnSpc>
              <a:buFont typeface="+mj-lt"/>
              <a:buAutoNum type="arabicPeriod" startAt="4"/>
            </a:pPr>
            <a:r>
              <a:rPr lang="ko-KR" altLang="en-US" sz="28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의사소통</a:t>
            </a:r>
            <a:r>
              <a:rPr lang="ko-KR" altLang="en-US" sz="28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은 다음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방법</a:t>
            </a:r>
            <a:r>
              <a:rPr lang="ko-KR" altLang="en-US" sz="28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으로만 가능</a:t>
            </a:r>
            <a:endParaRPr lang="en-US" altLang="ko-KR" sz="2800" spc="-150" dirty="0">
              <a:solidFill>
                <a:prstClr val="black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lvl="0" indent="-5143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만약 플레이어가 무언가를 말하고 싶다면</a:t>
            </a:r>
            <a: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대신 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삐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400" b="1" spc="-150" dirty="0" err="1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뽀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라고 소리를 내어 표현</a:t>
            </a:r>
            <a:endParaRPr lang="en-US" altLang="ko-KR" sz="2400" spc="-150" dirty="0">
              <a:solidFill>
                <a:prstClr val="black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생각 풍선: 구름 모양 7">
            <a:extLst>
              <a:ext uri="{FF2B5EF4-FFF2-40B4-BE49-F238E27FC236}">
                <a16:creationId xmlns:a16="http://schemas.microsoft.com/office/drawing/2014/main" id="{B7AF43B1-80C5-4903-8C17-9B452FCD9CFD}"/>
              </a:ext>
            </a:extLst>
          </p:cNvPr>
          <p:cNvSpPr/>
          <p:nvPr/>
        </p:nvSpPr>
        <p:spPr>
          <a:xfrm>
            <a:off x="6210919" y="875734"/>
            <a:ext cx="3433893" cy="1597960"/>
          </a:xfrm>
          <a:prstGeom prst="cloudCallout">
            <a:avLst>
              <a:gd name="adj1" fmla="val 13753"/>
              <a:gd name="adj2" fmla="val 93230"/>
            </a:avLst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나는 이동 카드 밖에 없으니 회전 카드를 </a:t>
            </a:r>
            <a:br>
              <a:rPr lang="en-US" altLang="ko-KR" sz="20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부탁해야겠다</a:t>
            </a:r>
            <a:endParaRPr lang="ko-KR" altLang="en-US" sz="20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말풍선: 타원형 9">
            <a:extLst>
              <a:ext uri="{FF2B5EF4-FFF2-40B4-BE49-F238E27FC236}">
                <a16:creationId xmlns:a16="http://schemas.microsoft.com/office/drawing/2014/main" id="{259F4196-4CA3-4968-A859-BC51DBF84E61}"/>
              </a:ext>
            </a:extLst>
          </p:cNvPr>
          <p:cNvSpPr/>
          <p:nvPr/>
        </p:nvSpPr>
        <p:spPr>
          <a:xfrm>
            <a:off x="10304581" y="1824059"/>
            <a:ext cx="1610175" cy="1299270"/>
          </a:xfrm>
          <a:prstGeom prst="wedgeEllipseCallout">
            <a:avLst>
              <a:gd name="adj1" fmla="val -41201"/>
              <a:gd name="adj2" fmla="val 53815"/>
            </a:avLst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삐</a:t>
            </a:r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8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뽀</a:t>
            </a:r>
            <a:endParaRPr lang="ko-KR" altLang="en-US" sz="2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말풍선: 타원형 11">
            <a:extLst>
              <a:ext uri="{FF2B5EF4-FFF2-40B4-BE49-F238E27FC236}">
                <a16:creationId xmlns:a16="http://schemas.microsoft.com/office/drawing/2014/main" id="{C8687669-FCE2-4475-A0D4-60F402EDD216}"/>
              </a:ext>
            </a:extLst>
          </p:cNvPr>
          <p:cNvSpPr/>
          <p:nvPr/>
        </p:nvSpPr>
        <p:spPr>
          <a:xfrm>
            <a:off x="10361266" y="4609275"/>
            <a:ext cx="1421160" cy="1067625"/>
          </a:xfrm>
          <a:prstGeom prst="wedgeEllipseCallout">
            <a:avLst>
              <a:gd name="adj1" fmla="val -53587"/>
              <a:gd name="adj2" fmla="val -26779"/>
            </a:avLst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삐</a:t>
            </a:r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8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뽀</a:t>
            </a:r>
            <a:endParaRPr lang="ko-KR" altLang="en-US" sz="2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7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의사소통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04898"/>
            <a:ext cx="6596166" cy="3978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의사소통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다음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방법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으로만 가능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만약 플레이어가 무언가를 말하고 싶다면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대신 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삐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</a:t>
            </a:r>
            <a:r>
              <a:rPr lang="ko-KR" altLang="en-US" sz="2400" b="1" spc="-150" dirty="0" err="1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뽀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라고 소리를 내어 표현</a:t>
            </a:r>
            <a:endParaRPr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자신의 </a:t>
            </a:r>
            <a:r>
              <a:rPr lang="ko-KR" altLang="en-US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손에 있는 카드를 자기 앞에 뒷면으로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내려놓아서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이번 라운드에 자신은 카드 사용을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마쳤다는 것을 표현</a:t>
            </a:r>
            <a:endParaRPr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자신의 </a:t>
            </a:r>
            <a:r>
              <a:rPr lang="ko-KR" altLang="en-US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손을 테이블에 얹어서</a:t>
            </a:r>
            <a:r>
              <a:rPr lang="en-US" altLang="ko-KR" sz="24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팀 전체가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사용을 멈추는 게 좋겠다는 의견을 표현</a:t>
            </a:r>
            <a:endParaRPr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C4F3831-7D7F-4D6B-95A4-A35D4DE45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793" y="3960407"/>
            <a:ext cx="3152826" cy="204491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1154635-8057-47DF-9904-C683B10E5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498"/>
          <a:stretch/>
        </p:blipFill>
        <p:spPr>
          <a:xfrm>
            <a:off x="6952793" y="1598789"/>
            <a:ext cx="3152825" cy="2044916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F3359BBB-61E3-40F4-BE17-D8053496CECB}"/>
              </a:ext>
            </a:extLst>
          </p:cNvPr>
          <p:cNvSpPr/>
          <p:nvPr/>
        </p:nvSpPr>
        <p:spPr>
          <a:xfrm>
            <a:off x="10169997" y="1836417"/>
            <a:ext cx="160653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카드를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앞에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내려놓아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그만 </a:t>
            </a:r>
            <a:r>
              <a:rPr lang="ko-KR" altLang="en-US" sz="2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낼래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endParaRPr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42AD9D2-8F3B-446F-B9DE-160745297CAA}"/>
              </a:ext>
            </a:extLst>
          </p:cNvPr>
          <p:cNvSpPr/>
          <p:nvPr/>
        </p:nvSpPr>
        <p:spPr>
          <a:xfrm>
            <a:off x="10169997" y="4382700"/>
            <a:ext cx="18678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손을 테이블에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얹어서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그만 내자“</a:t>
            </a:r>
            <a:endParaRPr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083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실행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866798"/>
            <a:ext cx="6985584" cy="453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플레이어들이 대기열에 카드 놓기를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끝마치면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대기열에 있는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카드들을 놓인</a:t>
            </a:r>
            <a:b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순서대로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즉 왼쪽에서 오른쪽으로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앞면을 공개하고 해결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공개된 카드에 따라 로봇 말을 이동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3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어떤 이유로든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로봇이 정지하게 되면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카드의 해결을 멈추고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넘어감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4068" y="402392"/>
            <a:ext cx="8553332" cy="1090613"/>
          </a:xfrm>
        </p:spPr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B66C38D-2E16-47F0-9D6E-4E9EFBEC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431" y="1982033"/>
            <a:ext cx="3598136" cy="447357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5A154C1-2208-4BAB-B8DD-768418E54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25" y="319665"/>
            <a:ext cx="4848107" cy="172608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5D36E797-E8B9-4DBF-BD84-5063AA344ED1}"/>
              </a:ext>
            </a:extLst>
          </p:cNvPr>
          <p:cNvSpPr/>
          <p:nvPr/>
        </p:nvSpPr>
        <p:spPr>
          <a:xfrm>
            <a:off x="9449380" y="2169846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앞으로 </a:t>
            </a:r>
            <a: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</a:t>
            </a:r>
            <a:endParaRPr lang="ko-KR" altLang="en-US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050E970-6DFF-4236-BB0E-503BA0508C23}"/>
              </a:ext>
            </a:extLst>
          </p:cNvPr>
          <p:cNvSpPr/>
          <p:nvPr/>
        </p:nvSpPr>
        <p:spPr>
          <a:xfrm>
            <a:off x="9449380" y="3056299"/>
            <a:ext cx="1524776" cy="3847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앞으로 </a:t>
            </a:r>
            <a: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</a:t>
            </a:r>
            <a:endParaRPr lang="en-US" altLang="ko-KR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328A92-C049-4652-BB01-2E41538C6FAB}"/>
              </a:ext>
            </a:extLst>
          </p:cNvPr>
          <p:cNvSpPr/>
          <p:nvPr/>
        </p:nvSpPr>
        <p:spPr>
          <a:xfrm>
            <a:off x="9449380" y="3977255"/>
            <a:ext cx="1151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180</a:t>
            </a: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회전</a:t>
            </a:r>
            <a:endParaRPr lang="ko-KR" altLang="en-US" b="1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A3E684-F0BB-4D90-9D78-0F53DFD880C6}"/>
              </a:ext>
            </a:extLst>
          </p:cNvPr>
          <p:cNvSpPr/>
          <p:nvPr/>
        </p:nvSpPr>
        <p:spPr>
          <a:xfrm>
            <a:off x="9453184" y="5485435"/>
            <a:ext cx="1919666" cy="689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시계 방향으로 </a:t>
            </a:r>
            <a:b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90</a:t>
            </a: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회전</a:t>
            </a:r>
            <a:endParaRPr lang="en-US" altLang="ko-KR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406845B-9C9B-4980-966E-D67230C5F495}"/>
              </a:ext>
            </a:extLst>
          </p:cNvPr>
          <p:cNvSpPr/>
          <p:nvPr/>
        </p:nvSpPr>
        <p:spPr>
          <a:xfrm>
            <a:off x="9449380" y="4812246"/>
            <a:ext cx="1524776" cy="3847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앞으로 </a:t>
            </a:r>
            <a: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이동</a:t>
            </a:r>
            <a:endParaRPr lang="en-US" altLang="ko-KR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916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초기화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7488ECC-B5AA-4941-A30A-45CF8522AD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9" t="7344" r="9944" b="40979"/>
          <a:stretch/>
        </p:blipFill>
        <p:spPr>
          <a:xfrm>
            <a:off x="8596098" y="3462915"/>
            <a:ext cx="1538502" cy="186411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E9032BC-4D44-49ED-A084-EBF3C2D70F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46"/>
          <a:stretch/>
        </p:blipFill>
        <p:spPr>
          <a:xfrm>
            <a:off x="6816725" y="1407941"/>
            <a:ext cx="4848107" cy="1366260"/>
          </a:xfrm>
          <a:prstGeom prst="rect">
            <a:avLst/>
          </a:prstGeom>
        </p:spPr>
      </p:pic>
      <p:sp>
        <p:nvSpPr>
          <p:cNvPr id="8" name="순서도: 대체 처리 7">
            <a:extLst>
              <a:ext uri="{FF2B5EF4-FFF2-40B4-BE49-F238E27FC236}">
                <a16:creationId xmlns:a16="http://schemas.microsoft.com/office/drawing/2014/main" id="{3C95FF65-6256-48F9-B851-A1B1D1F844D1}"/>
              </a:ext>
            </a:extLst>
          </p:cNvPr>
          <p:cNvSpPr/>
          <p:nvPr/>
        </p:nvSpPr>
        <p:spPr>
          <a:xfrm>
            <a:off x="6762690" y="1200150"/>
            <a:ext cx="4956175" cy="1790700"/>
          </a:xfrm>
          <a:prstGeom prst="flowChartAlternateProcess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화살표: 원형 11">
            <a:extLst>
              <a:ext uri="{FF2B5EF4-FFF2-40B4-BE49-F238E27FC236}">
                <a16:creationId xmlns:a16="http://schemas.microsoft.com/office/drawing/2014/main" id="{B3A45552-8F69-4EEB-8EC0-43E879A14801}"/>
              </a:ext>
            </a:extLst>
          </p:cNvPr>
          <p:cNvSpPr/>
          <p:nvPr/>
        </p:nvSpPr>
        <p:spPr>
          <a:xfrm rot="14186127" flipH="1">
            <a:off x="7496365" y="2695845"/>
            <a:ext cx="2091402" cy="1862491"/>
          </a:xfrm>
          <a:prstGeom prst="circularArrow">
            <a:avLst>
              <a:gd name="adj1" fmla="val 6021"/>
              <a:gd name="adj2" fmla="val 1142319"/>
              <a:gd name="adj3" fmla="val 18980908"/>
              <a:gd name="adj4" fmla="val 11347967"/>
              <a:gd name="adj5" fmla="val 9328"/>
            </a:avLst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11A4D02-62EC-44E2-BC82-F19ECA7A280D}"/>
              </a:ext>
            </a:extLst>
          </p:cNvPr>
          <p:cNvSpPr/>
          <p:nvPr/>
        </p:nvSpPr>
        <p:spPr>
          <a:xfrm>
            <a:off x="9896182" y="4003246"/>
            <a:ext cx="21291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명령어 카드 더미</a:t>
            </a:r>
            <a:b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맨 밑에 넣기</a:t>
            </a:r>
            <a: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605C3E-F34A-4E6A-BE97-653B0AA58D8E}"/>
              </a:ext>
            </a:extLst>
          </p:cNvPr>
          <p:cNvSpPr txBox="1"/>
          <p:nvPr/>
        </p:nvSpPr>
        <p:spPr>
          <a:xfrm>
            <a:off x="220559" y="1938454"/>
            <a:ext cx="6596166" cy="26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대기열의 모든 카드가 해결된 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아래 순서에 따라 초기화를 시행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대기열에 있는 모든 명령어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모은 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잘 섞어 명령어 카드 더미 맨 밑에 넣음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904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초기화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6596166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대기열의 모든 카드가 해결된 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아래 순서에 따라 초기화를 시행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대기열에 있는 모든 명령어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모은 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잘 섞어 명령어 카드 더미 맨 밑에 넣음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배터리 트랙의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칸 아래로 내림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FF7F6B12-748A-413C-AF79-77CCB080C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5225" y="1155727"/>
            <a:ext cx="1123951" cy="4619572"/>
          </a:xfrm>
          <a:prstGeom prst="rect">
            <a:avLst/>
          </a:prstGeom>
        </p:spPr>
      </p:pic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F5916AFC-28DB-416C-9191-FDFB594322FD}"/>
              </a:ext>
            </a:extLst>
          </p:cNvPr>
          <p:cNvCxnSpPr>
            <a:cxnSpLocks/>
          </p:cNvCxnSpPr>
          <p:nvPr/>
        </p:nvCxnSpPr>
        <p:spPr>
          <a:xfrm>
            <a:off x="8886825" y="2551113"/>
            <a:ext cx="0" cy="914400"/>
          </a:xfrm>
          <a:prstGeom prst="straightConnector1">
            <a:avLst/>
          </a:prstGeom>
          <a:ln w="1174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94B0B11-CCC3-4242-966E-8DFD814432F8}"/>
              </a:ext>
            </a:extLst>
          </p:cNvPr>
          <p:cNvSpPr/>
          <p:nvPr/>
        </p:nvSpPr>
        <p:spPr>
          <a:xfrm>
            <a:off x="9011793" y="2746703"/>
            <a:ext cx="18646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칸 아래로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558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초기화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5EFB0EB-049E-42B7-91DA-133DAAA40B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9" t="7344" r="9944" b="40979"/>
          <a:stretch/>
        </p:blipFill>
        <p:spPr>
          <a:xfrm>
            <a:off x="7141858" y="2371386"/>
            <a:ext cx="1538502" cy="186411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9586B7C-9E35-420B-9F76-CE18E3B41A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4"/>
          <a:stretch/>
        </p:blipFill>
        <p:spPr>
          <a:xfrm>
            <a:off x="7532694" y="4202394"/>
            <a:ext cx="3965563" cy="186119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E58903F-1EED-4B39-B00B-6317121D8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678" y="740679"/>
            <a:ext cx="965926" cy="96592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84E37DB-E8F6-478F-B555-34FB83D20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247" y="515996"/>
            <a:ext cx="965926" cy="96592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A1945E1-A739-4550-AFE1-EC8128320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803" y="557496"/>
            <a:ext cx="965926" cy="96592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3EAA6C3-DD7A-4063-B362-8B6E59748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912" y="794410"/>
            <a:ext cx="965926" cy="965926"/>
          </a:xfrm>
          <a:prstGeom prst="rect">
            <a:avLst/>
          </a:prstGeom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2DC0B9A-BCFC-4BAA-B5D6-74A8E0CB0B68}"/>
              </a:ext>
            </a:extLst>
          </p:cNvPr>
          <p:cNvCxnSpPr>
            <a:cxnSpLocks/>
          </p:cNvCxnSpPr>
          <p:nvPr/>
        </p:nvCxnSpPr>
        <p:spPr>
          <a:xfrm flipV="1">
            <a:off x="8676011" y="1862859"/>
            <a:ext cx="2441960" cy="79944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977C8BAF-1FB9-48BD-B90A-57B4918D53C7}"/>
              </a:ext>
            </a:extLst>
          </p:cNvPr>
          <p:cNvCxnSpPr>
            <a:cxnSpLocks/>
          </p:cNvCxnSpPr>
          <p:nvPr/>
        </p:nvCxnSpPr>
        <p:spPr>
          <a:xfrm flipV="1">
            <a:off x="8623210" y="1595526"/>
            <a:ext cx="1595652" cy="86340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084057B1-F83A-4C86-9382-4FAEBF860E3F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8251405" y="1481922"/>
            <a:ext cx="371805" cy="878381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5B2EA07E-6C3A-44A8-8C77-0D176489FF8F}"/>
              </a:ext>
            </a:extLst>
          </p:cNvPr>
          <p:cNvCxnSpPr>
            <a:cxnSpLocks/>
            <a:stCxn id="7" idx="0"/>
            <a:endCxn id="10" idx="2"/>
          </p:cNvCxnSpPr>
          <p:nvPr/>
        </p:nvCxnSpPr>
        <p:spPr>
          <a:xfrm flipH="1" flipV="1">
            <a:off x="7715641" y="1706605"/>
            <a:ext cx="195468" cy="664781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B53872F-6923-4B9D-8D32-D875A6F3AA40}"/>
              </a:ext>
            </a:extLst>
          </p:cNvPr>
          <p:cNvSpPr/>
          <p:nvPr/>
        </p:nvSpPr>
        <p:spPr>
          <a:xfrm>
            <a:off x="8559738" y="2662308"/>
            <a:ext cx="17998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 패 한도가 찰 때까지 </a:t>
            </a:r>
            <a:b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나누어 주기</a:t>
            </a:r>
            <a:endParaRPr lang="ko-KR" altLang="en-US" sz="2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23AC13-2318-45C7-8604-04A41B8E62E5}"/>
              </a:ext>
            </a:extLst>
          </p:cNvPr>
          <p:cNvSpPr txBox="1"/>
          <p:nvPr/>
        </p:nvSpPr>
        <p:spPr>
          <a:xfrm>
            <a:off x="220559" y="1938454"/>
            <a:ext cx="6596166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플레이어들의 카드 손 패 한도가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찰 때까지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나누어 줌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92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1819275" cy="642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초기화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38454"/>
            <a:ext cx="6596166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플레이어들의 카드 손 패 한도가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찰 때까지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나누어 줌</a:t>
            </a:r>
            <a:endParaRPr lang="en-US" altLang="ko-KR" sz="2800" b="1" spc="-150" dirty="0">
              <a:solidFill>
                <a:srgbClr val="00B0F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트랙의 </a:t>
            </a:r>
            <a:r>
              <a:rPr lang="en-US" altLang="ko-KR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도달하지 않았다면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라운드를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 단계부터 시작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485D03C-77D5-4945-8D30-3EA8BE713D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7625" y="557496"/>
            <a:ext cx="819150" cy="5484813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60D3661-57E3-436F-B5B0-372BC5A58B91}"/>
              </a:ext>
            </a:extLst>
          </p:cNvPr>
          <p:cNvSpPr/>
          <p:nvPr/>
        </p:nvSpPr>
        <p:spPr>
          <a:xfrm>
            <a:off x="8629650" y="2369052"/>
            <a:ext cx="29690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마커가 </a:t>
            </a:r>
            <a: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칸에 </a:t>
            </a:r>
            <a:b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도달하지 않았기 때문에</a:t>
            </a:r>
            <a: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b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라운드를 시작</a:t>
            </a:r>
            <a:endParaRPr lang="ko-KR" altLang="en-US" sz="16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E54CD0AB-3C09-4FA0-AB21-936CF0C7368C}"/>
              </a:ext>
            </a:extLst>
          </p:cNvPr>
          <p:cNvSpPr/>
          <p:nvPr/>
        </p:nvSpPr>
        <p:spPr>
          <a:xfrm>
            <a:off x="7524750" y="1493005"/>
            <a:ext cx="1190625" cy="109061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13986-0C69-43D4-A1A6-98D21F60768E}"/>
              </a:ext>
            </a:extLst>
          </p:cNvPr>
          <p:cNvSpPr txBox="1"/>
          <p:nvPr/>
        </p:nvSpPr>
        <p:spPr>
          <a:xfrm>
            <a:off x="707122" y="1113383"/>
            <a:ext cx="6109603" cy="4453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진행 중인 시나리오의 </a:t>
            </a:r>
            <a:r>
              <a:rPr lang="ko-KR" altLang="en-US" sz="32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목표를 </a:t>
            </a:r>
            <a:br>
              <a:rPr lang="en-US" altLang="ko-KR" sz="32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달성하는 즉시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모든 플레이어가 </a:t>
            </a:r>
            <a:b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함께 </a:t>
            </a:r>
            <a:r>
              <a:rPr lang="ko-KR" altLang="en-US" sz="32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b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아직 대기열에 뒤집지 않고 </a:t>
            </a:r>
            <a:b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남아있는 카드가 있더라도 </a:t>
            </a:r>
            <a:b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무시하고 승리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EBE923-019B-4572-B500-8DFD78B3E2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3332" y="1213040"/>
            <a:ext cx="3742844" cy="375221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4759DA2-3849-4E21-A5DB-B77BC01D0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6726" y="2375090"/>
            <a:ext cx="3742844" cy="3752211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81C6229-1F64-4C45-835B-85C2832FF5B4}"/>
              </a:ext>
            </a:extLst>
          </p:cNvPr>
          <p:cNvSpPr/>
          <p:nvPr/>
        </p:nvSpPr>
        <p:spPr>
          <a:xfrm>
            <a:off x="8071573" y="2375090"/>
            <a:ext cx="2781300" cy="71101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26423B2-5883-4E24-AA0B-1E873B0DE32F}"/>
              </a:ext>
            </a:extLst>
          </p:cNvPr>
          <p:cNvSpPr/>
          <p:nvPr/>
        </p:nvSpPr>
        <p:spPr>
          <a:xfrm>
            <a:off x="6133332" y="1213040"/>
            <a:ext cx="2781300" cy="71101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113383"/>
            <a:ext cx="6596165" cy="26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연습 모드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게임을 처음 익히거나 어린 아이와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함께 할 경우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대기열에 놓을 때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뒷면이 아니라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앞면으로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배치할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변형 규칙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3B433A0-220D-4AA0-BB5A-4F35217B9F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46"/>
          <a:stretch/>
        </p:blipFill>
        <p:spPr>
          <a:xfrm>
            <a:off x="6931025" y="1965926"/>
            <a:ext cx="4848107" cy="136626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B3DB8C1-96D5-4AFC-9D8A-D240F9BBAC92}"/>
              </a:ext>
            </a:extLst>
          </p:cNvPr>
          <p:cNvSpPr/>
          <p:nvPr/>
        </p:nvSpPr>
        <p:spPr>
          <a:xfrm>
            <a:off x="7318302" y="3781164"/>
            <a:ext cx="40735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놓을 때부터 앞면으로 두어</a:t>
            </a:r>
            <a:b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쉽게 알아볼 수 있도록 </a:t>
            </a:r>
            <a:r>
              <a:rPr lang="en-US" altLang="ko-KR" sz="24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10732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113383"/>
            <a:ext cx="6596165" cy="520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속도 조율 모드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플레이어들이 카드를 내는 속도를 줄이고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싶다면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나눠준 플레이어부터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시작해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시계 방향으로 돌아가며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원하는 만큼 카드를 내거나 차례를 넘기는 것으로 변경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아무도 카드를 내지 않을 때까지 반복하며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차례를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넘겼어도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다음 차례가 오면 카드를 낼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변형 규칙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10F54EF-6761-49E6-977E-0902E31AE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594" y="2549685"/>
            <a:ext cx="4362450" cy="22955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7A12231-248D-410B-91C4-AFC13F76A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6" y="4998022"/>
            <a:ext cx="1304657" cy="137781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2A34CD6-C4FB-4ED7-A4A4-BFA5C08A6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4" y="4930910"/>
            <a:ext cx="1304657" cy="137781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C06D91F-B661-4A78-8B30-A61B7B777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245" y="1134407"/>
            <a:ext cx="1304657" cy="137781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FA3649F-75AD-4B02-BCC8-754F7EC2A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783" y="1134407"/>
            <a:ext cx="1304657" cy="137781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6D6C53DE-8240-4FBC-A3E7-65008CAA5A6E}"/>
              </a:ext>
            </a:extLst>
          </p:cNvPr>
          <p:cNvSpPr/>
          <p:nvPr/>
        </p:nvSpPr>
        <p:spPr>
          <a:xfrm>
            <a:off x="7978932" y="1114709"/>
            <a:ext cx="442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2400" b="1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5AC17E3-A9F4-4B96-8AC8-69B69CC72248}"/>
              </a:ext>
            </a:extLst>
          </p:cNvPr>
          <p:cNvSpPr/>
          <p:nvPr/>
        </p:nvSpPr>
        <p:spPr>
          <a:xfrm>
            <a:off x="10493532" y="4975960"/>
            <a:ext cx="442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24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D1DCE86-9736-4AA0-B902-7F38844B9B48}"/>
              </a:ext>
            </a:extLst>
          </p:cNvPr>
          <p:cNvSpPr/>
          <p:nvPr/>
        </p:nvSpPr>
        <p:spPr>
          <a:xfrm>
            <a:off x="7978932" y="4975960"/>
            <a:ext cx="442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2400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CF87C69-1568-4433-863E-19D08A3A7B85}"/>
              </a:ext>
            </a:extLst>
          </p:cNvPr>
          <p:cNvSpPr/>
          <p:nvPr/>
        </p:nvSpPr>
        <p:spPr>
          <a:xfrm>
            <a:off x="10492382" y="1114709"/>
            <a:ext cx="442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2400" b="1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1C5A6144-F9D2-4A51-BEC9-2189C1FC2D7A}"/>
              </a:ext>
            </a:extLst>
          </p:cNvPr>
          <p:cNvCxnSpPr>
            <a:cxnSpLocks/>
          </p:cNvCxnSpPr>
          <p:nvPr/>
        </p:nvCxnSpPr>
        <p:spPr>
          <a:xfrm flipV="1">
            <a:off x="8320477" y="1889989"/>
            <a:ext cx="220048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C77DCA58-72B1-4B07-9D51-8D59D41670EE}"/>
              </a:ext>
            </a:extLst>
          </p:cNvPr>
          <p:cNvCxnSpPr>
            <a:cxnSpLocks/>
          </p:cNvCxnSpPr>
          <p:nvPr/>
        </p:nvCxnSpPr>
        <p:spPr>
          <a:xfrm flipH="1" flipV="1">
            <a:off x="8320477" y="5724466"/>
            <a:ext cx="2200480" cy="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9F5A9C6C-D364-4C6F-961F-365A514AE468}"/>
              </a:ext>
            </a:extLst>
          </p:cNvPr>
          <p:cNvCxnSpPr/>
          <p:nvPr/>
        </p:nvCxnSpPr>
        <p:spPr>
          <a:xfrm>
            <a:off x="11820525" y="2867025"/>
            <a:ext cx="0" cy="17526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E3A6152-70A4-41A2-81E4-93006EF86178}"/>
              </a:ext>
            </a:extLst>
          </p:cNvPr>
          <p:cNvCxnSpPr>
            <a:cxnSpLocks/>
          </p:cNvCxnSpPr>
          <p:nvPr/>
        </p:nvCxnSpPr>
        <p:spPr>
          <a:xfrm flipV="1">
            <a:off x="7086600" y="2867025"/>
            <a:ext cx="0" cy="17526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720DE38-B81A-4BE0-A7C2-797D257254C0}"/>
              </a:ext>
            </a:extLst>
          </p:cNvPr>
          <p:cNvSpPr/>
          <p:nvPr/>
        </p:nvSpPr>
        <p:spPr>
          <a:xfrm>
            <a:off x="8187046" y="452828"/>
            <a:ext cx="25651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돌아가며 카드를 내며 </a:t>
            </a:r>
            <a:br>
              <a:rPr lang="en-US" altLang="ko-KR" sz="20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혼란을 줄이는 게임 방법 </a:t>
            </a:r>
            <a:r>
              <a:rPr lang="en-US" altLang="ko-KR" sz="2000" spc="-150" dirty="0">
                <a:solidFill>
                  <a:prstClr val="black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6636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3A83ECC-2637-487A-9C37-B0E9618BBCA4}"/>
              </a:ext>
            </a:extLst>
          </p:cNvPr>
          <p:cNvSpPr/>
          <p:nvPr/>
        </p:nvSpPr>
        <p:spPr>
          <a:xfrm>
            <a:off x="8572500" y="1409700"/>
            <a:ext cx="3219450" cy="1905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113383"/>
            <a:ext cx="7227990" cy="440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70000"/>
              </a:lnSpc>
              <a:buFont typeface="+mj-lt"/>
              <a:buAutoNum type="arabicPeriod" startAt="3"/>
            </a:pP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좀 더 어려운 도전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마커가 배터리 트랙에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노란색 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벗어날 때까지 달성하는 것으로 변경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게임의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진정한 전문가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들이라면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마커가 </a:t>
            </a:r>
            <a:r>
              <a:rPr lang="ko-KR" altLang="en-US" sz="2800" b="1" spc="-150" dirty="0">
                <a:solidFill>
                  <a:srgbClr val="00B0F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초록색 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있을 때까지 </a:t>
            </a:r>
            <a:b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달성 도전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변형 규칙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54B3E0D-6650-4D02-95DB-B7E8CD8F3C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7625" y="557496"/>
            <a:ext cx="819150" cy="5484813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CD0FB71-75E6-4910-AC26-75B39CC19D18}"/>
              </a:ext>
            </a:extLst>
          </p:cNvPr>
          <p:cNvSpPr/>
          <p:nvPr/>
        </p:nvSpPr>
        <p:spPr>
          <a:xfrm>
            <a:off x="8696325" y="1571625"/>
            <a:ext cx="2933700" cy="981075"/>
          </a:xfrm>
          <a:prstGeom prst="round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DB3A157-EF74-4017-85B4-1E91F9BFBEB7}"/>
              </a:ext>
            </a:extLst>
          </p:cNvPr>
          <p:cNvSpPr/>
          <p:nvPr/>
        </p:nvSpPr>
        <p:spPr>
          <a:xfrm>
            <a:off x="9069765" y="2702867"/>
            <a:ext cx="21868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좀 더 어려운 도전</a:t>
            </a:r>
            <a:endParaRPr lang="ko-KR" altLang="en-US" sz="2400" b="1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983A5DA-6F34-4EB4-85AF-87E2C78A7A0C}"/>
              </a:ext>
            </a:extLst>
          </p:cNvPr>
          <p:cNvSpPr/>
          <p:nvPr/>
        </p:nvSpPr>
        <p:spPr>
          <a:xfrm>
            <a:off x="9258119" y="1831329"/>
            <a:ext cx="1810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진정한 전문가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3098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/>
              <a:t>게임 요약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FECB33D-EBDE-A6BA-6F26-47D74DBE6201}"/>
              </a:ext>
            </a:extLst>
          </p:cNvPr>
          <p:cNvSpPr/>
          <p:nvPr/>
        </p:nvSpPr>
        <p:spPr>
          <a:xfrm>
            <a:off x="1046205" y="3107106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실행 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명령어 카드 내용에 따라 로봇 움직이기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7ABC548-D3D3-EFE4-85B3-48AB4D6C4FCA}"/>
              </a:ext>
            </a:extLst>
          </p:cNvPr>
          <p:cNvSpPr/>
          <p:nvPr/>
        </p:nvSpPr>
        <p:spPr>
          <a:xfrm>
            <a:off x="1046205" y="3928444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초기화 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다시 나눠 받고 배터리 줄이기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49D1387-13C8-72A3-77AF-7F4E82AFAEDE}"/>
              </a:ext>
            </a:extLst>
          </p:cNvPr>
          <p:cNvSpPr/>
          <p:nvPr/>
        </p:nvSpPr>
        <p:spPr>
          <a:xfrm>
            <a:off x="1046205" y="1464430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게임준비 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시나리오 선택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로봇 말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명령어 카드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 마커</a:t>
            </a:r>
            <a:endParaRPr lang="ko-KR" altLang="en-US" sz="3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64BB1D2-6E2F-2E5A-2FA4-47B64457374F}"/>
              </a:ext>
            </a:extLst>
          </p:cNvPr>
          <p:cNvSpPr/>
          <p:nvPr/>
        </p:nvSpPr>
        <p:spPr>
          <a:xfrm>
            <a:off x="1046205" y="4749782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 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배터리가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도달 또는 목표 달성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B4F37B6-5635-46FA-912C-A843DA702BB1}"/>
              </a:ext>
            </a:extLst>
          </p:cNvPr>
          <p:cNvSpPr/>
          <p:nvPr/>
        </p:nvSpPr>
        <p:spPr>
          <a:xfrm>
            <a:off x="1046203" y="2285768"/>
            <a:ext cx="10099590" cy="7095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프로그램 </a:t>
            </a:r>
            <a:r>
              <a:rPr lang="en-US" altLang="ko-KR" sz="3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뒷면으로 명령어 카드 내려놓기</a:t>
            </a:r>
          </a:p>
        </p:txBody>
      </p:sp>
    </p:spTree>
    <p:extLst>
      <p:ext uri="{BB962C8B-B14F-4D97-AF65-F5344CB8AC3E}">
        <p14:creationId xmlns:p14="http://schemas.microsoft.com/office/powerpoint/2010/main" val="145937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</a:t>
            </a:r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일어나서 움직여</a:t>
            </a:r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ED72AEC-DDD0-474D-A951-0C2A15C95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01" y="4759742"/>
            <a:ext cx="5901299" cy="148142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FF2CFDA-2365-40F8-885D-6CA447E50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7473"/>
            <a:ext cx="6003409" cy="451297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5633000-AF56-44A0-9AE0-DB44B3E609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014" y="1733134"/>
            <a:ext cx="2649080" cy="302660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9EBFE18-CDC7-48CF-A8FA-CB995B196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63853" y="5632539"/>
            <a:ext cx="533446" cy="51820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D61B18F-CFC6-45AB-BD69-0E29AEC637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18968" y="5722958"/>
            <a:ext cx="533446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4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스키를 타러 가자</a:t>
            </a:r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21D219E-41F6-4D55-8A9F-1BAF7194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581309"/>
            <a:ext cx="5948245" cy="455233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3C941FC-3560-4FB8-940F-7D115BF02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" y="4721797"/>
            <a:ext cx="5910145" cy="150949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9304C10-6C9C-4FD6-9988-F886C78B44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6991" y="2042403"/>
            <a:ext cx="2237126" cy="255719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EC44502-4E20-468E-ABFC-C230FBFF5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49" y="5312560"/>
            <a:ext cx="5819597" cy="6746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101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터널로 미끄러져 통과하기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C15E1FE-513A-4A68-8F76-84A6CFF49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860" y="207208"/>
            <a:ext cx="5904744" cy="351706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357D083-3C1C-49FA-8E9C-9AB4848AA3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6991" y="2042403"/>
            <a:ext cx="2237126" cy="255719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66DB6CB-EECD-4F04-B3F6-F6CEF30D2E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" y="4721797"/>
            <a:ext cx="5910145" cy="150949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AFB88EC-6877-4C1D-B040-4E622D9082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952" b="1461"/>
          <a:stretch/>
        </p:blipFill>
        <p:spPr>
          <a:xfrm>
            <a:off x="6180119" y="3790949"/>
            <a:ext cx="5852226" cy="244033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26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지저분한 온실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D1B023B-A49B-4141-A03D-863FBC1C6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272" y="1288218"/>
            <a:ext cx="5985011" cy="302660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A3CA39A-57E5-4386-ACD8-47773FED7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8" y="4612543"/>
            <a:ext cx="5866032" cy="164846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6CF1E91-6520-41A0-9F82-6793C1136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675" y="4439769"/>
            <a:ext cx="5799357" cy="18212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96F63CA-BC6B-4164-BD26-CC146726A3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014" y="1733134"/>
            <a:ext cx="2649080" cy="302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2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식물원 카페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658881A-CAF9-4C1A-862A-284513BDD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8" y="4530404"/>
            <a:ext cx="5904132" cy="180658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1C11CAF-8977-4D22-867F-DC012C583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272" y="377601"/>
            <a:ext cx="5985011" cy="239703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558EBF4-C575-4367-8760-C4AE2095B5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014" y="1695034"/>
            <a:ext cx="2649080" cy="302660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534F8BC-7D40-4DAB-AE76-EB3A90507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7842" y="2778964"/>
            <a:ext cx="5841815" cy="35012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406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도쿄 눈길 </a:t>
            </a:r>
            <a:r>
              <a:rPr lang="ko-KR" altLang="en-US" sz="28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드리프트</a:t>
            </a:r>
            <a:endParaRPr lang="ko-KR" altLang="en-US" sz="2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8E35915-3AFD-4CC3-AE63-AD9D1BD38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74" y="1218177"/>
            <a:ext cx="6048375" cy="171887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E02C2BB-063A-465C-ADFF-47EA0A4EB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" y="4570340"/>
            <a:ext cx="5910085" cy="166437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D0B9C65-EBCD-4F12-A7DA-C18E510129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6991" y="2042403"/>
            <a:ext cx="2237126" cy="255719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03A9EC3-E89D-44FD-9CD9-01970F14B5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50" y="2963298"/>
            <a:ext cx="5871986" cy="321561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05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무한한 재미에 빠져봅시다</a:t>
            </a:r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B2668A0-C4E0-4DDD-8A47-EC85C20D1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" y="4570340"/>
            <a:ext cx="5910085" cy="166437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6CAD504-4051-4134-A9A1-D865407FF1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6991" y="2042403"/>
            <a:ext cx="2237126" cy="2557196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77F1982-4500-4453-8570-A980E8AA3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150" y="667843"/>
            <a:ext cx="5829971" cy="55191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642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저장고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EE6E7E7-5392-475F-8A65-8990A65241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014" y="1695034"/>
            <a:ext cx="2649080" cy="302660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846D0FA-774F-44FE-B2D7-EBF10F68E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74" y="1206614"/>
            <a:ext cx="5972175" cy="1618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E934013-87DC-4B3A-A427-72A4FD77B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43" y="4558283"/>
            <a:ext cx="5875557" cy="166935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FF65FF9-351D-439E-A208-C40BF7B8C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695" y="2873179"/>
            <a:ext cx="5827932" cy="33258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351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눈밭 누비기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C86155E-1778-4F98-8DBE-B1A7BD400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5" y="4570340"/>
            <a:ext cx="5910085" cy="166437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1512581-16A7-472A-9905-B411D47FC7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6991" y="2042403"/>
            <a:ext cx="2237126" cy="255719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28B1F0A-9BE5-4C40-83B0-616513E33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150" y="667843"/>
            <a:ext cx="5829971" cy="55191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688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각 시나리오 추가 설명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A1828A-7ACB-4765-9531-59D3928CC394}"/>
              </a:ext>
            </a:extLst>
          </p:cNvPr>
          <p:cNvSpPr/>
          <p:nvPr/>
        </p:nvSpPr>
        <p:spPr>
          <a:xfrm>
            <a:off x="695325" y="1277373"/>
            <a:ext cx="4400458" cy="642832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10. </a:t>
            </a:r>
            <a:r>
              <a:rPr lang="ko-KR" altLang="en-US" sz="28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티 타임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C1AC693-A9A3-4ED1-B743-D512A767E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68" y="4530404"/>
            <a:ext cx="5904132" cy="18065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C821E68-9887-439F-B96A-90DF09B971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014" y="1695034"/>
            <a:ext cx="2649080" cy="302660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315D68F-76C2-4DFE-8EC9-50B4AD4BE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49" y="161296"/>
            <a:ext cx="5637033" cy="615695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96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4A9DB92-8B78-6F0D-3BA4-295DCA03F3D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0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삐뽀삐뽀</a:t>
            </a: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바쁘게 움직이는 로봇 친구들을 </a:t>
            </a:r>
            <a:b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도와야</a:t>
            </a: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해요</a:t>
            </a:r>
            <a: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힘을 합쳐 로봇들의 회로를 </a:t>
            </a:r>
            <a:b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프로그래밍하고 미션에 성공할 수 있도록 </a:t>
            </a:r>
            <a:b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도움을 주세요</a:t>
            </a:r>
            <a: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CB19F6C-0A2A-9E66-1A57-0F7E3E1BD4EB}"/>
              </a:ext>
            </a:extLst>
          </p:cNvPr>
          <p:cNvSpPr/>
          <p:nvPr/>
        </p:nvSpPr>
        <p:spPr>
          <a:xfrm>
            <a:off x="695325" y="1273634"/>
            <a:ext cx="4686300" cy="642832"/>
          </a:xfrm>
          <a:prstGeom prst="rect">
            <a:avLst/>
          </a:prstGeom>
          <a:solidFill>
            <a:srgbClr val="005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여기는 로봇들이 일하는 세상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5B7D85B-D171-8D83-938B-21B0D11653CD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005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눈빛만 마주쳐도 통하는 최고의 동료</a:t>
            </a:r>
            <a:endParaRPr lang="en-US" altLang="ko-KR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D611DF-530C-5BA7-E0C8-F3376459AD03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여러분 모두가 한 팀이 되어 정해진 사람이 </a:t>
            </a:r>
            <a:b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정해진 카드를 얻도록 협동해야 합니다</a:t>
            </a:r>
            <a: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b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우주 공간에서 의사소통이 제한된 상태로 </a:t>
            </a:r>
            <a:b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몇 단계까지 성공할 수 있을까요</a:t>
            </a:r>
            <a:r>
              <a:rPr lang="en-US" altLang="ko-KR" sz="20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</p:txBody>
      </p:sp>
      <p:pic>
        <p:nvPicPr>
          <p:cNvPr id="1026" name="Picture 2" descr="https://divedice1.wisacdn.com/_data/product/auto_thumb/DieCrew_M.jpg">
            <a:extLst>
              <a:ext uri="{FF2B5EF4-FFF2-40B4-BE49-F238E27FC236}">
                <a16:creationId xmlns:a16="http://schemas.microsoft.com/office/drawing/2014/main" id="{B3178629-ED2F-4B81-AAE5-D037BFB36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39573" y="1914556"/>
            <a:ext cx="2027902" cy="282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ivedice1.wisacdn.com/_data/product/202107/19/8dcfe87c7f361d7b600126a38f4fef42.png">
            <a:extLst>
              <a:ext uri="{FF2B5EF4-FFF2-40B4-BE49-F238E27FC236}">
                <a16:creationId xmlns:a16="http://schemas.microsoft.com/office/drawing/2014/main" id="{34112816-7013-48BD-B447-88C8B54EF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5042" y="1902749"/>
            <a:ext cx="2846865" cy="283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1561</Words>
  <Application>Microsoft Office PowerPoint</Application>
  <PresentationFormat>와이드스크린</PresentationFormat>
  <Paragraphs>275</Paragraphs>
  <Slides>45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45</vt:i4>
      </vt:variant>
    </vt:vector>
  </HeadingPairs>
  <TitlesOfParts>
    <vt:vector size="50" baseType="lpstr">
      <vt:lpstr>Arial</vt:lpstr>
      <vt:lpstr>나눔스퀘어</vt:lpstr>
      <vt:lpstr>맑은 고딕</vt:lpstr>
      <vt:lpstr>나눔스퀘어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2023-02-23T07:10:59Z</dcterms:created>
  <dcterms:modified xsi:type="dcterms:W3CDTF">2023-02-23T07:22:28Z</dcterms:modified>
</cp:coreProperties>
</file>