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60" r:id="rId4"/>
    <p:sldId id="258" r:id="rId5"/>
    <p:sldId id="495" r:id="rId6"/>
    <p:sldId id="500" r:id="rId7"/>
    <p:sldId id="351" r:id="rId8"/>
    <p:sldId id="534" r:id="rId9"/>
    <p:sldId id="535" r:id="rId10"/>
    <p:sldId id="536" r:id="rId11"/>
    <p:sldId id="537" r:id="rId12"/>
    <p:sldId id="538" r:id="rId13"/>
    <p:sldId id="541" r:id="rId14"/>
    <p:sldId id="540" r:id="rId15"/>
    <p:sldId id="542" r:id="rId16"/>
    <p:sldId id="460" r:id="rId17"/>
    <p:sldId id="259" r:id="rId18"/>
    <p:sldId id="264" r:id="rId19"/>
    <p:sldId id="263" r:id="rId20"/>
  </p:sldIdLst>
  <p:sldSz cx="12192000" cy="6858000"/>
  <p:notesSz cx="6858000" cy="9144000"/>
  <p:embeddedFontLst>
    <p:embeddedFont>
      <p:font typeface="KoPub돋움체 Medium" panose="00000600000000000000" pitchFamily="2" charset="-127"/>
      <p:regular r:id="rId21"/>
    </p:embeddedFont>
    <p:embeddedFont>
      <p:font typeface="나눔스퀘어" panose="020B0600000101010101" pitchFamily="50" charset="-127"/>
      <p:regular r:id="rId22"/>
    </p:embeddedFont>
    <p:embeddedFont>
      <p:font typeface="나눔스퀘어 Bold" panose="020B0600000101010101" pitchFamily="50" charset="-127"/>
      <p:bold r:id="rId23"/>
    </p:embeddedFont>
    <p:embeddedFont>
      <p:font typeface="맑은 고딕" panose="020B0503020000020004" pitchFamily="50" charset="-127"/>
      <p:regular r:id="rId24"/>
      <p:bold r:id="rId25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4" pos="642" userDrawn="1">
          <p15:clr>
            <a:srgbClr val="A4A3A4"/>
          </p15:clr>
        </p15:guide>
        <p15:guide id="5" pos="1118" userDrawn="1">
          <p15:clr>
            <a:srgbClr val="A4A3A4"/>
          </p15:clr>
        </p15:guide>
        <p15:guide id="6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554D8"/>
    <a:srgbClr val="EF394D"/>
    <a:srgbClr val="FFFFFF"/>
    <a:srgbClr val="F9A235"/>
    <a:srgbClr val="F0EC61"/>
    <a:srgbClr val="F0EC62"/>
    <a:srgbClr val="90C9A5"/>
    <a:srgbClr val="EAE458"/>
    <a:srgbClr val="E42A3D"/>
    <a:srgbClr val="F9A1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6" autoAdjust="0"/>
    <p:restoredTop sz="94227" autoAdjust="0"/>
  </p:normalViewPr>
  <p:slideViewPr>
    <p:cSldViewPr snapToGrid="0">
      <p:cViewPr varScale="1">
        <p:scale>
          <a:sx n="110" d="100"/>
          <a:sy n="110" d="100"/>
        </p:scale>
        <p:origin x="264" y="108"/>
      </p:cViewPr>
      <p:guideLst>
        <p:guide pos="642"/>
        <p:guide pos="1118"/>
        <p:guide orient="horz" pos="216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타이틀"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그룹 10">
            <a:extLst>
              <a:ext uri="{FF2B5EF4-FFF2-40B4-BE49-F238E27FC236}">
                <a16:creationId xmlns:a16="http://schemas.microsoft.com/office/drawing/2014/main" id="{1BB6FBDE-FB9E-4287-A091-974164219155}"/>
              </a:ext>
            </a:extLst>
          </p:cNvPr>
          <p:cNvGrpSpPr/>
          <p:nvPr userDrawn="1"/>
        </p:nvGrpSpPr>
        <p:grpSpPr>
          <a:xfrm>
            <a:off x="3845632" y="5867381"/>
            <a:ext cx="4500736" cy="737346"/>
            <a:chOff x="3905251" y="6225204"/>
            <a:chExt cx="3094613" cy="506984"/>
          </a:xfrm>
        </p:grpSpPr>
        <p:pic>
          <p:nvPicPr>
            <p:cNvPr id="12" name="그림 11" descr="아콩다콩로고_150325_web.gif">
              <a:extLst>
                <a:ext uri="{FF2B5EF4-FFF2-40B4-BE49-F238E27FC236}">
                  <a16:creationId xmlns:a16="http://schemas.microsoft.com/office/drawing/2014/main" id="{6BE22403-3E80-4246-8E56-A9EC683500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05251" y="6247994"/>
              <a:ext cx="1031374" cy="461404"/>
            </a:xfrm>
            <a:prstGeom prst="rect">
              <a:avLst/>
            </a:prstGeom>
          </p:spPr>
        </p:pic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7D762D84-065E-4AD8-8D19-19E7DD9A15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2527" y="6225204"/>
              <a:ext cx="2007337" cy="506984"/>
            </a:xfrm>
            <a:prstGeom prst="rect">
              <a:avLst/>
            </a:prstGeom>
          </p:spPr>
        </p:pic>
      </p:grpSp>
      <p:sp>
        <p:nvSpPr>
          <p:cNvPr id="2" name="직각 삼각형 1">
            <a:extLst>
              <a:ext uri="{FF2B5EF4-FFF2-40B4-BE49-F238E27FC236}">
                <a16:creationId xmlns:a16="http://schemas.microsoft.com/office/drawing/2014/main" id="{1FA9B4E2-9970-49B5-8117-68198FC612ED}"/>
              </a:ext>
            </a:extLst>
          </p:cNvPr>
          <p:cNvSpPr/>
          <p:nvPr userDrawn="1"/>
        </p:nvSpPr>
        <p:spPr>
          <a:xfrm>
            <a:off x="0" y="0"/>
            <a:ext cx="862641" cy="6858000"/>
          </a:xfrm>
          <a:prstGeom prst="rtTriangle">
            <a:avLst/>
          </a:prstGeom>
          <a:solidFill>
            <a:srgbClr val="EB192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6" name="직각 삼각형 15">
            <a:extLst>
              <a:ext uri="{FF2B5EF4-FFF2-40B4-BE49-F238E27FC236}">
                <a16:creationId xmlns:a16="http://schemas.microsoft.com/office/drawing/2014/main" id="{00D2D488-E6A6-444A-8604-3BEB39681CFC}"/>
              </a:ext>
            </a:extLst>
          </p:cNvPr>
          <p:cNvSpPr/>
          <p:nvPr userDrawn="1"/>
        </p:nvSpPr>
        <p:spPr>
          <a:xfrm rot="10800000">
            <a:off x="11329359" y="0"/>
            <a:ext cx="862641" cy="6858000"/>
          </a:xfrm>
          <a:prstGeom prst="rtTriangle">
            <a:avLst/>
          </a:prstGeom>
          <a:solidFill>
            <a:srgbClr val="FFC6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569945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1152396-639D-4C4B-AA0A-0B4A322A3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1761B40-45EF-498B-924F-A1CAACBA6F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2AD5264A-559F-4583-85B0-7966647876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0C51E695-2780-45E8-8811-6716FCD943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5BB7DEAA-3481-407C-A007-1A81AED0F8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56ACEDAF-CFB5-41A0-9583-2995C6359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21F0A-B15B-4745-AF3D-CD699F38CB0A}" type="datetimeFigureOut">
              <a:rPr lang="ko-KR" altLang="en-US" smtClean="0"/>
              <a:t>2020-03-06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8DE238C-83B6-46DE-94DB-A8D728B60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E8ACD7F9-B936-4B5D-BDC8-124115FF7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AB33B-4E95-4949-9C0D-EF53A02AD8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83081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5289185-B6B8-4BB1-8BE0-0A2C33B38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B4642CE2-2EAC-4B0A-A549-35BA16452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21F0A-B15B-4745-AF3D-CD699F38CB0A}" type="datetimeFigureOut">
              <a:rPr lang="ko-KR" altLang="en-US" smtClean="0"/>
              <a:t>2020-03-06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961B720B-5E08-4262-9014-58C74E9C8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4DF8F551-2FDC-48F4-946E-384F54D91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AB33B-4E95-4949-9C0D-EF53A02AD8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905031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44B74F45-85D7-46EA-A55D-09E5BCA3B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21F0A-B15B-4745-AF3D-CD699F38CB0A}" type="datetimeFigureOut">
              <a:rPr lang="ko-KR" altLang="en-US" smtClean="0"/>
              <a:t>2020-03-06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561FEEEE-0861-4FD0-9320-B8666AE86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0D64146-E0CD-465E-9993-AF8B75D6F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AB33B-4E95-4949-9C0D-EF53A02AD8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053844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CC6641D-B977-40F5-AC2A-0C2047578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F0E618D-3D48-4162-8754-C7603FE673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71E1165-7CDD-4FFB-939A-8DB8CE58B8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BA432521-57B2-437F-8374-2A28EDF21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21F0A-B15B-4745-AF3D-CD699F38CB0A}" type="datetimeFigureOut">
              <a:rPr lang="ko-KR" altLang="en-US" smtClean="0"/>
              <a:t>2020-03-06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4377CB15-BA34-4FCC-B2A4-CD3892242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C0E96F9-B033-4E97-87EB-65EE7B728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AB33B-4E95-4949-9C0D-EF53A02AD8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440884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8AB85EF-BEEE-4505-AF5D-2D6589EB6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2E39D027-A5B4-4DB1-A47A-C03160D33E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E85A0A88-B624-49DB-918B-07EB7FD6E7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FBEC3829-5091-4DCA-B468-EC47B882F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21F0A-B15B-4745-AF3D-CD699F38CB0A}" type="datetimeFigureOut">
              <a:rPr lang="ko-KR" altLang="en-US" smtClean="0"/>
              <a:t>2020-03-06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EB2CE533-3D4F-4483-BEF7-82AD9205E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47F067CD-EA85-4FAB-9D3F-BBB15084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AB33B-4E95-4949-9C0D-EF53A02AD8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509611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D498B0C-54A6-44D3-94AF-D6DF149A7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D30C4CD6-2F80-4AC2-91A2-333DD2BC1C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58167A6-E221-42BF-9AE6-074A6FF00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21F0A-B15B-4745-AF3D-CD699F38CB0A}" type="datetimeFigureOut">
              <a:rPr lang="ko-KR" altLang="en-US" smtClean="0"/>
              <a:t>2020-03-06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A28B44B-67FB-4A20-B055-F21008ED7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E22E34F-EF45-45B6-A454-ED4AB2E57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AB33B-4E95-4949-9C0D-EF53A02AD8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451228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39B437B9-46C9-4F2F-AAD3-A5DD648EDB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578EE51B-DCD2-434C-9A42-545A22C888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8A7CB99-3C14-42C8-812A-E5261FB92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21F0A-B15B-4745-AF3D-CD699F38CB0A}" type="datetimeFigureOut">
              <a:rPr lang="ko-KR" altLang="en-US" smtClean="0"/>
              <a:t>2020-03-06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82B39D7-D605-4312-B9FF-5FF375457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89ACAD8-0C4B-4CF4-9D18-39BC1F6D8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AB33B-4E95-4949-9C0D-EF53A02AD8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6561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"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16207E07-75D6-4193-9EF4-A88D31C852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44" r="3004" b="20791"/>
          <a:stretch/>
        </p:blipFill>
        <p:spPr>
          <a:xfrm>
            <a:off x="5029200" y="0"/>
            <a:ext cx="7162800" cy="6858000"/>
          </a:xfrm>
          <a:prstGeom prst="rect">
            <a:avLst/>
          </a:prstGeom>
        </p:spPr>
      </p:pic>
      <p:sp>
        <p:nvSpPr>
          <p:cNvPr id="9" name="평행 사변형 8">
            <a:extLst>
              <a:ext uri="{FF2B5EF4-FFF2-40B4-BE49-F238E27FC236}">
                <a16:creationId xmlns:a16="http://schemas.microsoft.com/office/drawing/2014/main" id="{8EFBB4B5-5E20-439A-AFBD-71383526B91F}"/>
              </a:ext>
            </a:extLst>
          </p:cNvPr>
          <p:cNvSpPr/>
          <p:nvPr userDrawn="1"/>
        </p:nvSpPr>
        <p:spPr>
          <a:xfrm>
            <a:off x="-1364343" y="0"/>
            <a:ext cx="13556343" cy="6858000"/>
          </a:xfrm>
          <a:prstGeom prst="parallelogram">
            <a:avLst>
              <a:gd name="adj" fmla="val 77875"/>
            </a:avLst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A58C6BFD-274E-424E-9475-A20C337BEA38}"/>
              </a:ext>
            </a:extLst>
          </p:cNvPr>
          <p:cNvGrpSpPr/>
          <p:nvPr userDrawn="1"/>
        </p:nvGrpSpPr>
        <p:grpSpPr>
          <a:xfrm>
            <a:off x="0" y="-963038"/>
            <a:ext cx="2587556" cy="2967078"/>
            <a:chOff x="0" y="-963038"/>
            <a:chExt cx="2587556" cy="2967078"/>
          </a:xfrm>
        </p:grpSpPr>
        <p:sp>
          <p:nvSpPr>
            <p:cNvPr id="17" name="직각 삼각형 16">
              <a:extLst>
                <a:ext uri="{FF2B5EF4-FFF2-40B4-BE49-F238E27FC236}">
                  <a16:creationId xmlns:a16="http://schemas.microsoft.com/office/drawing/2014/main" id="{838346F5-C6C8-4690-8CFD-EBFE305DE801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FC8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18" name="직각 삼각형 17">
              <a:extLst>
                <a:ext uri="{FF2B5EF4-FFF2-40B4-BE49-F238E27FC236}">
                  <a16:creationId xmlns:a16="http://schemas.microsoft.com/office/drawing/2014/main" id="{543A2693-6AEF-4471-9FF0-94E3281B734F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EB1C24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grpSp>
        <p:nvGrpSpPr>
          <p:cNvPr id="40" name="그룹 39">
            <a:extLst>
              <a:ext uri="{FF2B5EF4-FFF2-40B4-BE49-F238E27FC236}">
                <a16:creationId xmlns:a16="http://schemas.microsoft.com/office/drawing/2014/main" id="{E0824C10-AFF4-420F-AC22-893EEB24A8E4}"/>
              </a:ext>
            </a:extLst>
          </p:cNvPr>
          <p:cNvGrpSpPr/>
          <p:nvPr userDrawn="1"/>
        </p:nvGrpSpPr>
        <p:grpSpPr>
          <a:xfrm>
            <a:off x="4690119" y="571132"/>
            <a:ext cx="2637704" cy="861774"/>
            <a:chOff x="4777067" y="571132"/>
            <a:chExt cx="2637704" cy="861774"/>
          </a:xfrm>
        </p:grpSpPr>
        <p:sp>
          <p:nvSpPr>
            <p:cNvPr id="19" name="직각 삼각형 18">
              <a:extLst>
                <a:ext uri="{FF2B5EF4-FFF2-40B4-BE49-F238E27FC236}">
                  <a16:creationId xmlns:a16="http://schemas.microsoft.com/office/drawing/2014/main" id="{EC8EA59E-884B-424C-86A3-7F41D0CFE4BE}"/>
                </a:ext>
              </a:extLst>
            </p:cNvPr>
            <p:cNvSpPr/>
            <p:nvPr userDrawn="1"/>
          </p:nvSpPr>
          <p:spPr>
            <a:xfrm rot="16200000">
              <a:off x="4777067" y="667657"/>
              <a:ext cx="601050" cy="601050"/>
            </a:xfrm>
            <a:prstGeom prst="rtTriangle">
              <a:avLst/>
            </a:prstGeom>
            <a:solidFill>
              <a:srgbClr val="0588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E32B91A-0F4A-43E5-9B1D-12119095E266}"/>
                </a:ext>
              </a:extLst>
            </p:cNvPr>
            <p:cNvSpPr txBox="1"/>
            <p:nvPr userDrawn="1"/>
          </p:nvSpPr>
          <p:spPr>
            <a:xfrm>
              <a:off x="5372031" y="571132"/>
              <a:ext cx="204274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48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목차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CA8CF29D-5AFC-4140-AA3D-517241C1BA31}"/>
              </a:ext>
            </a:extLst>
          </p:cNvPr>
          <p:cNvSpPr txBox="1"/>
          <p:nvPr userDrawn="1"/>
        </p:nvSpPr>
        <p:spPr>
          <a:xfrm>
            <a:off x="3328097" y="1814937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F1606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endParaRPr lang="ko-KR" altLang="en-US" sz="6000" dirty="0">
              <a:solidFill>
                <a:srgbClr val="F1606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51E4A2C-53DC-4412-82C8-C3F2529B0A77}"/>
              </a:ext>
            </a:extLst>
          </p:cNvPr>
          <p:cNvSpPr txBox="1"/>
          <p:nvPr userDrawn="1"/>
        </p:nvSpPr>
        <p:spPr>
          <a:xfrm>
            <a:off x="2574045" y="2830600"/>
            <a:ext cx="8740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F1606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2.</a:t>
            </a:r>
            <a:endParaRPr lang="ko-KR" altLang="en-US" sz="6000" dirty="0">
              <a:solidFill>
                <a:srgbClr val="F1606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8D9481D-8DBE-466F-A7D6-E8EEEE0C640F}"/>
              </a:ext>
            </a:extLst>
          </p:cNvPr>
          <p:cNvSpPr txBox="1"/>
          <p:nvPr userDrawn="1"/>
        </p:nvSpPr>
        <p:spPr>
          <a:xfrm>
            <a:off x="1820720" y="3846263"/>
            <a:ext cx="7085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F1606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3.</a:t>
            </a:r>
            <a:endParaRPr lang="ko-KR" altLang="en-US" sz="6000" dirty="0">
              <a:solidFill>
                <a:srgbClr val="F1606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7FAB566-7E89-48DB-AFDC-29ED80A08D25}"/>
              </a:ext>
            </a:extLst>
          </p:cNvPr>
          <p:cNvSpPr txBox="1"/>
          <p:nvPr userDrawn="1"/>
        </p:nvSpPr>
        <p:spPr>
          <a:xfrm>
            <a:off x="1067396" y="4861926"/>
            <a:ext cx="7085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F1606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4.</a:t>
            </a:r>
            <a:endParaRPr lang="ko-KR" altLang="en-US" sz="6000" dirty="0">
              <a:solidFill>
                <a:srgbClr val="F1606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06F314A-4086-4C36-9CEE-0C5491FE9F6F}"/>
              </a:ext>
            </a:extLst>
          </p:cNvPr>
          <p:cNvGrpSpPr/>
          <p:nvPr userDrawn="1"/>
        </p:nvGrpSpPr>
        <p:grpSpPr>
          <a:xfrm>
            <a:off x="3905251" y="6225204"/>
            <a:ext cx="3094613" cy="506984"/>
            <a:chOff x="3905251" y="6225204"/>
            <a:chExt cx="3094613" cy="506984"/>
          </a:xfrm>
        </p:grpSpPr>
        <p:pic>
          <p:nvPicPr>
            <p:cNvPr id="27" name="그림 26" descr="아콩다콩로고_150325_web.gif">
              <a:extLst>
                <a:ext uri="{FF2B5EF4-FFF2-40B4-BE49-F238E27FC236}">
                  <a16:creationId xmlns:a16="http://schemas.microsoft.com/office/drawing/2014/main" id="{A0A3E8EC-A1FE-4A6C-8637-17A58459D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05251" y="6247994"/>
              <a:ext cx="1031374" cy="461404"/>
            </a:xfrm>
            <a:prstGeom prst="rect">
              <a:avLst/>
            </a:prstGeom>
          </p:spPr>
        </p:pic>
        <p:pic>
          <p:nvPicPr>
            <p:cNvPr id="28" name="그림 27">
              <a:extLst>
                <a:ext uri="{FF2B5EF4-FFF2-40B4-BE49-F238E27FC236}">
                  <a16:creationId xmlns:a16="http://schemas.microsoft.com/office/drawing/2014/main" id="{5EEF27C9-056B-4865-B346-7233C947A5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2527" y="6225204"/>
              <a:ext cx="2007337" cy="5069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9114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본문"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그룹 15">
            <a:extLst>
              <a:ext uri="{FF2B5EF4-FFF2-40B4-BE49-F238E27FC236}">
                <a16:creationId xmlns:a16="http://schemas.microsoft.com/office/drawing/2014/main" id="{7731F380-B93A-4860-A126-FCB09DE549E6}"/>
              </a:ext>
            </a:extLst>
          </p:cNvPr>
          <p:cNvGrpSpPr/>
          <p:nvPr userDrawn="1"/>
        </p:nvGrpSpPr>
        <p:grpSpPr>
          <a:xfrm>
            <a:off x="277997" y="290941"/>
            <a:ext cx="731248" cy="724722"/>
            <a:chOff x="2987314" y="444571"/>
            <a:chExt cx="2232092" cy="2212173"/>
          </a:xfrm>
        </p:grpSpPr>
        <p:sp>
          <p:nvSpPr>
            <p:cNvPr id="9" name="직각 삼각형 8">
              <a:extLst>
                <a:ext uri="{FF2B5EF4-FFF2-40B4-BE49-F238E27FC236}">
                  <a16:creationId xmlns:a16="http://schemas.microsoft.com/office/drawing/2014/main" id="{A57A3359-AE9D-485B-8BF1-FBDE787A1910}"/>
                </a:ext>
              </a:extLst>
            </p:cNvPr>
            <p:cNvSpPr/>
            <p:nvPr/>
          </p:nvSpPr>
          <p:spPr>
            <a:xfrm rot="16200000">
              <a:off x="3215367" y="652705"/>
              <a:ext cx="2004040" cy="2004038"/>
            </a:xfrm>
            <a:prstGeom prst="rtTriangle">
              <a:avLst/>
            </a:prstGeom>
            <a:solidFill>
              <a:srgbClr val="EB1C24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8" name="직각 삼각형 7">
              <a:extLst>
                <a:ext uri="{FF2B5EF4-FFF2-40B4-BE49-F238E27FC236}">
                  <a16:creationId xmlns:a16="http://schemas.microsoft.com/office/drawing/2014/main" id="{583B8A2C-F7AD-4F2D-8AB7-E8338027C191}"/>
                </a:ext>
              </a:extLst>
            </p:cNvPr>
            <p:cNvSpPr/>
            <p:nvPr/>
          </p:nvSpPr>
          <p:spPr>
            <a:xfrm rot="16200000">
              <a:off x="2987312" y="444573"/>
              <a:ext cx="1926078" cy="1926074"/>
            </a:xfrm>
            <a:prstGeom prst="rtTriangle">
              <a:avLst/>
            </a:prstGeom>
            <a:solidFill>
              <a:srgbClr val="FFC8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35DAC9D1-9B2C-492D-B778-657FDBA86BC8}"/>
              </a:ext>
            </a:extLst>
          </p:cNvPr>
          <p:cNvGrpSpPr/>
          <p:nvPr userDrawn="1"/>
        </p:nvGrpSpPr>
        <p:grpSpPr>
          <a:xfrm rot="10800000">
            <a:off x="10666122" y="5702300"/>
            <a:ext cx="1525878" cy="1749682"/>
            <a:chOff x="0" y="-963038"/>
            <a:chExt cx="2587556" cy="2967078"/>
          </a:xfrm>
        </p:grpSpPr>
        <p:sp>
          <p:nvSpPr>
            <p:cNvPr id="14" name="직각 삼각형 13">
              <a:extLst>
                <a:ext uri="{FF2B5EF4-FFF2-40B4-BE49-F238E27FC236}">
                  <a16:creationId xmlns:a16="http://schemas.microsoft.com/office/drawing/2014/main" id="{6B573813-C305-41EB-B69D-19CDFF006354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FC8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15" name="직각 삼각형 14">
              <a:extLst>
                <a:ext uri="{FF2B5EF4-FFF2-40B4-BE49-F238E27FC236}">
                  <a16:creationId xmlns:a16="http://schemas.microsoft.com/office/drawing/2014/main" id="{8F7476C6-E3CD-48CC-BAEA-24D491584BEC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F1606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B4DD3474-C118-440E-8C6F-D8A9958E5E05}"/>
              </a:ext>
            </a:extLst>
          </p:cNvPr>
          <p:cNvGrpSpPr/>
          <p:nvPr userDrawn="1"/>
        </p:nvGrpSpPr>
        <p:grpSpPr>
          <a:xfrm>
            <a:off x="4548693" y="6120741"/>
            <a:ext cx="3094613" cy="506984"/>
            <a:chOff x="3905251" y="6225204"/>
            <a:chExt cx="3094613" cy="506984"/>
          </a:xfrm>
        </p:grpSpPr>
        <p:pic>
          <p:nvPicPr>
            <p:cNvPr id="18" name="그림 17" descr="아콩다콩로고_150325_web.gif">
              <a:extLst>
                <a:ext uri="{FF2B5EF4-FFF2-40B4-BE49-F238E27FC236}">
                  <a16:creationId xmlns:a16="http://schemas.microsoft.com/office/drawing/2014/main" id="{7C5EC2C9-75FC-4FA0-A13F-F4491B8D49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05251" y="6247994"/>
              <a:ext cx="1031374" cy="461404"/>
            </a:xfrm>
            <a:prstGeom prst="rect">
              <a:avLst/>
            </a:prstGeom>
          </p:spPr>
        </p:pic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C79DEC30-0038-4CF0-BC94-8B365172CE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2527" y="6225204"/>
              <a:ext cx="2007337" cy="5069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90918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게임 시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>
            <a:extLst>
              <a:ext uri="{FF2B5EF4-FFF2-40B4-BE49-F238E27FC236}">
                <a16:creationId xmlns:a16="http://schemas.microsoft.com/office/drawing/2014/main" id="{ABC86B2A-13F6-4038-9E83-58F9B58CE2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83" b="28071"/>
          <a:stretch/>
        </p:blipFill>
        <p:spPr>
          <a:xfrm>
            <a:off x="420024" y="5155"/>
            <a:ext cx="11771976" cy="6855435"/>
          </a:xfrm>
          <a:prstGeom prst="rect">
            <a:avLst/>
          </a:prstGeom>
        </p:spPr>
      </p:pic>
      <p:sp>
        <p:nvSpPr>
          <p:cNvPr id="24" name="직사각형 23">
            <a:extLst>
              <a:ext uri="{FF2B5EF4-FFF2-40B4-BE49-F238E27FC236}">
                <a16:creationId xmlns:a16="http://schemas.microsoft.com/office/drawing/2014/main" id="{C94C3539-88D5-41D4-9D27-B1FE80378753}"/>
              </a:ext>
            </a:extLst>
          </p:cNvPr>
          <p:cNvSpPr/>
          <p:nvPr userDrawn="1"/>
        </p:nvSpPr>
        <p:spPr>
          <a:xfrm>
            <a:off x="0" y="-12701"/>
            <a:ext cx="12192000" cy="6842712"/>
          </a:xfrm>
          <a:prstGeom prst="rect">
            <a:avLst/>
          </a:prstGeom>
          <a:solidFill>
            <a:srgbClr val="0070C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직각 삼각형 19">
            <a:extLst>
              <a:ext uri="{FF2B5EF4-FFF2-40B4-BE49-F238E27FC236}">
                <a16:creationId xmlns:a16="http://schemas.microsoft.com/office/drawing/2014/main" id="{90A55710-278B-422D-BA53-3B428750F2A2}"/>
              </a:ext>
            </a:extLst>
          </p:cNvPr>
          <p:cNvSpPr/>
          <p:nvPr userDrawn="1"/>
        </p:nvSpPr>
        <p:spPr>
          <a:xfrm rot="5400000">
            <a:off x="3487" y="-12701"/>
            <a:ext cx="9124950" cy="9124950"/>
          </a:xfrm>
          <a:prstGeom prst="rtTriangle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DFB73730-69CE-40BF-B236-F96948E1B1C5}"/>
              </a:ext>
            </a:extLst>
          </p:cNvPr>
          <p:cNvGrpSpPr/>
          <p:nvPr userDrawn="1"/>
        </p:nvGrpSpPr>
        <p:grpSpPr>
          <a:xfrm>
            <a:off x="3242" y="-975738"/>
            <a:ext cx="2587556" cy="2967078"/>
            <a:chOff x="0" y="-963038"/>
            <a:chExt cx="2587556" cy="2967078"/>
          </a:xfrm>
        </p:grpSpPr>
        <p:sp>
          <p:nvSpPr>
            <p:cNvPr id="22" name="직각 삼각형 21">
              <a:extLst>
                <a:ext uri="{FF2B5EF4-FFF2-40B4-BE49-F238E27FC236}">
                  <a16:creationId xmlns:a16="http://schemas.microsoft.com/office/drawing/2014/main" id="{C145B091-80CA-4BEC-8601-EBB8104FFF34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FC8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23" name="직각 삼각형 22">
              <a:extLst>
                <a:ext uri="{FF2B5EF4-FFF2-40B4-BE49-F238E27FC236}">
                  <a16:creationId xmlns:a16="http://schemas.microsoft.com/office/drawing/2014/main" id="{C464E8EA-D642-4486-803B-68DFDDDC1388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EB1C24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B634B8B-1B27-451C-8314-53D0F7CC21C1}"/>
              </a:ext>
            </a:extLst>
          </p:cNvPr>
          <p:cNvSpPr txBox="1"/>
          <p:nvPr userDrawn="1"/>
        </p:nvSpPr>
        <p:spPr>
          <a:xfrm>
            <a:off x="-248422" y="1644919"/>
            <a:ext cx="622662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게임을</a:t>
            </a:r>
            <a:endParaRPr lang="en-US" altLang="ko-KR" sz="66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/>
            <a:r>
              <a:rPr lang="ko-KR" altLang="en-US" sz="6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시작해볼까요</a:t>
            </a:r>
            <a:r>
              <a:rPr lang="en-US" altLang="ko-KR" sz="6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?</a:t>
            </a:r>
            <a:endParaRPr lang="ko-KR" altLang="en-US" sz="66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05EE9455-68BC-40CC-95C2-09CD94EAB19D}"/>
              </a:ext>
            </a:extLst>
          </p:cNvPr>
          <p:cNvGrpSpPr/>
          <p:nvPr userDrawn="1"/>
        </p:nvGrpSpPr>
        <p:grpSpPr>
          <a:xfrm rot="10800000">
            <a:off x="9604444" y="4856550"/>
            <a:ext cx="2587556" cy="2967078"/>
            <a:chOff x="0" y="-963038"/>
            <a:chExt cx="2587556" cy="2967078"/>
          </a:xfrm>
        </p:grpSpPr>
        <p:sp>
          <p:nvSpPr>
            <p:cNvPr id="30" name="직각 삼각형 29">
              <a:extLst>
                <a:ext uri="{FF2B5EF4-FFF2-40B4-BE49-F238E27FC236}">
                  <a16:creationId xmlns:a16="http://schemas.microsoft.com/office/drawing/2014/main" id="{4A4AE6B9-7956-42B0-B5FC-88A8314EE466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FC8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31" name="직각 삼각형 30">
              <a:extLst>
                <a:ext uri="{FF2B5EF4-FFF2-40B4-BE49-F238E27FC236}">
                  <a16:creationId xmlns:a16="http://schemas.microsoft.com/office/drawing/2014/main" id="{C1BD73C9-BE4D-4058-AD2F-E0DDCA230BB4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EB1C24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41698AE6-463E-4085-B54D-116ACFE752B6}"/>
              </a:ext>
            </a:extLst>
          </p:cNvPr>
          <p:cNvGrpSpPr/>
          <p:nvPr userDrawn="1"/>
        </p:nvGrpSpPr>
        <p:grpSpPr>
          <a:xfrm>
            <a:off x="773949" y="4050538"/>
            <a:ext cx="3094613" cy="506984"/>
            <a:chOff x="3905251" y="6225204"/>
            <a:chExt cx="3094613" cy="506984"/>
          </a:xfrm>
        </p:grpSpPr>
        <p:pic>
          <p:nvPicPr>
            <p:cNvPr id="16" name="그림 15" descr="아콩다콩로고_150325_web.gif">
              <a:extLst>
                <a:ext uri="{FF2B5EF4-FFF2-40B4-BE49-F238E27FC236}">
                  <a16:creationId xmlns:a16="http://schemas.microsoft.com/office/drawing/2014/main" id="{804F904F-CEB9-4E9A-9480-D09A57481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05251" y="6247994"/>
              <a:ext cx="1031374" cy="461404"/>
            </a:xfrm>
            <a:prstGeom prst="rect">
              <a:avLst/>
            </a:prstGeom>
          </p:spPr>
        </p:pic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F620E483-A59F-4FEF-A32E-776DDC8899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2527" y="6225204"/>
              <a:ext cx="2007337" cy="5069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9585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감사합니다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그림 18">
            <a:extLst>
              <a:ext uri="{FF2B5EF4-FFF2-40B4-BE49-F238E27FC236}">
                <a16:creationId xmlns:a16="http://schemas.microsoft.com/office/drawing/2014/main" id="{133A76C9-095D-4B39-A258-DDAEA89815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6"/>
          <a:stretch/>
        </p:blipFill>
        <p:spPr>
          <a:xfrm rot="10800000">
            <a:off x="0" y="-3"/>
            <a:ext cx="12192000" cy="6858001"/>
          </a:xfrm>
          <a:prstGeom prst="rect">
            <a:avLst/>
          </a:prstGeom>
        </p:spPr>
      </p:pic>
      <p:sp>
        <p:nvSpPr>
          <p:cNvPr id="24" name="직사각형 23">
            <a:extLst>
              <a:ext uri="{FF2B5EF4-FFF2-40B4-BE49-F238E27FC236}">
                <a16:creationId xmlns:a16="http://schemas.microsoft.com/office/drawing/2014/main" id="{C94C3539-88D5-41D4-9D27-B1FE80378753}"/>
              </a:ext>
            </a:extLst>
          </p:cNvPr>
          <p:cNvSpPr/>
          <p:nvPr userDrawn="1"/>
        </p:nvSpPr>
        <p:spPr>
          <a:xfrm>
            <a:off x="0" y="0"/>
            <a:ext cx="12192000" cy="6842712"/>
          </a:xfrm>
          <a:prstGeom prst="rect">
            <a:avLst/>
          </a:prstGeom>
          <a:solidFill>
            <a:srgbClr val="0070C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직각 삼각형 19">
            <a:extLst>
              <a:ext uri="{FF2B5EF4-FFF2-40B4-BE49-F238E27FC236}">
                <a16:creationId xmlns:a16="http://schemas.microsoft.com/office/drawing/2014/main" id="{90A55710-278B-422D-BA53-3B428750F2A2}"/>
              </a:ext>
            </a:extLst>
          </p:cNvPr>
          <p:cNvSpPr/>
          <p:nvPr userDrawn="1"/>
        </p:nvSpPr>
        <p:spPr>
          <a:xfrm rot="16200000">
            <a:off x="2413675" y="-2922230"/>
            <a:ext cx="9780230" cy="9780230"/>
          </a:xfrm>
          <a:prstGeom prst="rtTriangle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DFB73730-69CE-40BF-B236-F96948E1B1C5}"/>
              </a:ext>
            </a:extLst>
          </p:cNvPr>
          <p:cNvGrpSpPr/>
          <p:nvPr userDrawn="1"/>
        </p:nvGrpSpPr>
        <p:grpSpPr>
          <a:xfrm>
            <a:off x="3242" y="-975738"/>
            <a:ext cx="2587556" cy="2967078"/>
            <a:chOff x="0" y="-963038"/>
            <a:chExt cx="2587556" cy="2967078"/>
          </a:xfrm>
        </p:grpSpPr>
        <p:sp>
          <p:nvSpPr>
            <p:cNvPr id="22" name="직각 삼각형 21">
              <a:extLst>
                <a:ext uri="{FF2B5EF4-FFF2-40B4-BE49-F238E27FC236}">
                  <a16:creationId xmlns:a16="http://schemas.microsoft.com/office/drawing/2014/main" id="{C145B091-80CA-4BEC-8601-EBB8104FFF34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FC8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23" name="직각 삼각형 22">
              <a:extLst>
                <a:ext uri="{FF2B5EF4-FFF2-40B4-BE49-F238E27FC236}">
                  <a16:creationId xmlns:a16="http://schemas.microsoft.com/office/drawing/2014/main" id="{C464E8EA-D642-4486-803B-68DFDDDC1388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EB1C24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B634B8B-1B27-451C-8314-53D0F7CC21C1}"/>
              </a:ext>
            </a:extLst>
          </p:cNvPr>
          <p:cNvSpPr txBox="1"/>
          <p:nvPr userDrawn="1"/>
        </p:nvSpPr>
        <p:spPr>
          <a:xfrm>
            <a:off x="5965371" y="3336188"/>
            <a:ext cx="62266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감사합니다</a:t>
            </a:r>
            <a:r>
              <a:rPr lang="en-US" altLang="ko-KR" sz="8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  <a:endParaRPr lang="ko-KR" altLang="en-US" sz="80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05EE9455-68BC-40CC-95C2-09CD94EAB19D}"/>
              </a:ext>
            </a:extLst>
          </p:cNvPr>
          <p:cNvGrpSpPr/>
          <p:nvPr userDrawn="1"/>
        </p:nvGrpSpPr>
        <p:grpSpPr>
          <a:xfrm rot="10800000">
            <a:off x="9604444" y="4856550"/>
            <a:ext cx="2587556" cy="2967078"/>
            <a:chOff x="0" y="-963038"/>
            <a:chExt cx="2587556" cy="2967078"/>
          </a:xfrm>
        </p:grpSpPr>
        <p:sp>
          <p:nvSpPr>
            <p:cNvPr id="30" name="직각 삼각형 29">
              <a:extLst>
                <a:ext uri="{FF2B5EF4-FFF2-40B4-BE49-F238E27FC236}">
                  <a16:creationId xmlns:a16="http://schemas.microsoft.com/office/drawing/2014/main" id="{4A4AE6B9-7956-42B0-B5FC-88A8314EE466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FC8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31" name="직각 삼각형 30">
              <a:extLst>
                <a:ext uri="{FF2B5EF4-FFF2-40B4-BE49-F238E27FC236}">
                  <a16:creationId xmlns:a16="http://schemas.microsoft.com/office/drawing/2014/main" id="{C1BD73C9-BE4D-4058-AD2F-E0DDCA230BB4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EB1C24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A343E0B3-D502-44DA-ACDD-F730636E4480}"/>
              </a:ext>
            </a:extLst>
          </p:cNvPr>
          <p:cNvGrpSpPr/>
          <p:nvPr userDrawn="1"/>
        </p:nvGrpSpPr>
        <p:grpSpPr>
          <a:xfrm>
            <a:off x="4548693" y="6120741"/>
            <a:ext cx="3094613" cy="506984"/>
            <a:chOff x="3905251" y="6225204"/>
            <a:chExt cx="3094613" cy="506984"/>
          </a:xfrm>
        </p:grpSpPr>
        <p:pic>
          <p:nvPicPr>
            <p:cNvPr id="25" name="그림 24" descr="아콩다콩로고_150325_web.gif">
              <a:extLst>
                <a:ext uri="{FF2B5EF4-FFF2-40B4-BE49-F238E27FC236}">
                  <a16:creationId xmlns:a16="http://schemas.microsoft.com/office/drawing/2014/main" id="{AFC7B4B4-C72E-4335-89F3-D091A183B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05251" y="6247994"/>
              <a:ext cx="1031374" cy="461404"/>
            </a:xfrm>
            <a:prstGeom prst="rect">
              <a:avLst/>
            </a:prstGeom>
          </p:spPr>
        </p:pic>
        <p:pic>
          <p:nvPicPr>
            <p:cNvPr id="26" name="그림 25">
              <a:extLst>
                <a:ext uri="{FF2B5EF4-FFF2-40B4-BE49-F238E27FC236}">
                  <a16:creationId xmlns:a16="http://schemas.microsoft.com/office/drawing/2014/main" id="{0F50C551-0643-4E48-B337-8B4CB909A8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2527" y="6225204"/>
              <a:ext cx="2007337" cy="5069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8883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9308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슬라이드 순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90859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40607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5267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21B52498-36B0-47DA-90A1-252ECB641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9BDC4F6-E3CF-4ED3-ABC0-8AB1C0461D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58B61B7-C12B-409A-BFF2-A5AC103D68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fld id="{85F21F0A-B15B-4745-AF3D-CD699F38CB0A}" type="datetimeFigureOut">
              <a:rPr lang="ko-KR" altLang="en-US" smtClean="0"/>
              <a:pPr/>
              <a:t>2020-03-06</a:t>
            </a:fld>
            <a:endParaRPr lang="ko-KR" alt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B87E3F2-5D4D-46D3-8261-C89D691141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7C0F7FE-EF36-416E-98E3-B577891375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fld id="{B43AB33B-4E95-4949-9C0D-EF53A02AD856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33945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0" r:id="rId2"/>
    <p:sldLayoutId id="2147483661" r:id="rId3"/>
    <p:sldLayoutId id="2147483662" r:id="rId4"/>
    <p:sldLayoutId id="2147483663" r:id="rId5"/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나눔스퀘어" panose="020B0600000101010101" pitchFamily="50" charset="-127"/>
          <a:ea typeface="나눔스퀘어" panose="020B0600000101010101" pitchFamily="50" charset="-127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나눔스퀘어" panose="020B0600000101010101" pitchFamily="50" charset="-127"/>
          <a:ea typeface="나눔스퀘어" panose="020B0600000101010101" pitchFamily="50" charset="-127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나눔스퀘어" panose="020B0600000101010101" pitchFamily="50" charset="-127"/>
          <a:ea typeface="나눔스퀘어" panose="020B0600000101010101" pitchFamily="50" charset="-127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나눔스퀘어" panose="020B0600000101010101" pitchFamily="50" charset="-127"/>
          <a:ea typeface="나눔스퀘어" panose="020B0600000101010101" pitchFamily="50" charset="-127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나눔스퀘어" panose="020B0600000101010101" pitchFamily="50" charset="-127"/>
          <a:ea typeface="나눔스퀘어" panose="020B0600000101010101" pitchFamily="50" charset="-127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나눔스퀘어" panose="020B0600000101010101" pitchFamily="50" charset="-127"/>
          <a:ea typeface="나눔스퀘어" panose="020B0600000101010101" pitchFamily="50" charset="-127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컴퓨터, 앉아있는, 노트북, 테이블이(가) 표시된 사진&#10;&#10;자동 생성된 설명">
            <a:extLst>
              <a:ext uri="{FF2B5EF4-FFF2-40B4-BE49-F238E27FC236}">
                <a16:creationId xmlns:a16="http://schemas.microsoft.com/office/drawing/2014/main" id="{6E7FB770-3AA6-4469-BADF-544028B191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267" y="581581"/>
            <a:ext cx="4931465" cy="493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94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7"/>
    </mc:Choice>
    <mc:Fallback xmlns="">
      <p:transition spd="slow" advTm="3257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9C04A0-39C3-4449-B134-60F6DC22A6DF}"/>
              </a:ext>
            </a:extLst>
          </p:cNvPr>
          <p:cNvSpPr txBox="1"/>
          <p:nvPr/>
        </p:nvSpPr>
        <p:spPr>
          <a:xfrm>
            <a:off x="514118" y="1602114"/>
            <a:ext cx="6217608" cy="3488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4.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두 도전자는 자기 앞에 놓인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색깔 </a:t>
            </a:r>
            <a:r>
              <a:rPr lang="ko-KR" altLang="en-US" sz="3000" b="1" spc="-150" dirty="0">
                <a:solidFill>
                  <a:srgbClr val="0554D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타일 </a:t>
            </a:r>
            <a:r>
              <a:rPr lang="en-US" altLang="ko-KR" sz="3000" b="1" spc="-150" dirty="0">
                <a:solidFill>
                  <a:srgbClr val="0554D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24</a:t>
            </a:r>
            <a:r>
              <a:rPr lang="ko-KR" altLang="en-US" sz="3000" b="1" spc="-150" dirty="0">
                <a:solidFill>
                  <a:srgbClr val="0554D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000" b="1" spc="-150" dirty="0">
                <a:solidFill>
                  <a:srgbClr val="0554D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움직여서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자기 밑판 중앙 패턴이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뒤죽박죽 문제 생성기와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0554D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같은 모양이 되게 만듦</a:t>
            </a:r>
            <a:r>
              <a:rPr lang="en-US" altLang="ko-KR" sz="3000" b="1" spc="-150" dirty="0">
                <a:solidFill>
                  <a:srgbClr val="0554D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1606A9-6269-4927-AEB9-72A2AD9B924A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42068383-9CF1-41B0-9F41-1D2440F9F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0916" y="1015663"/>
            <a:ext cx="5599286" cy="462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8575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9C04A0-39C3-4449-B134-60F6DC22A6DF}"/>
              </a:ext>
            </a:extLst>
          </p:cNvPr>
          <p:cNvSpPr txBox="1"/>
          <p:nvPr/>
        </p:nvSpPr>
        <p:spPr>
          <a:xfrm>
            <a:off x="514118" y="1602114"/>
            <a:ext cx="6217608" cy="1410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5.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밑판 </a:t>
            </a:r>
            <a:r>
              <a:rPr lang="ko-KR" altLang="en-US" sz="3000" b="1" spc="-150" dirty="0">
                <a:solidFill>
                  <a:srgbClr val="0554D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바깥 줄에 놓인 색깔 타일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은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 err="1">
                <a:solidFill>
                  <a:srgbClr val="0554D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신경쓰지</a:t>
            </a:r>
            <a:r>
              <a:rPr lang="ko-KR" altLang="en-US" sz="3000" b="1" spc="-150" dirty="0">
                <a:solidFill>
                  <a:srgbClr val="0554D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않고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패턴을 완성함</a:t>
            </a:r>
            <a:endParaRPr lang="en-US" altLang="ko-KR" sz="3000" b="1" spc="-150" dirty="0">
              <a:solidFill>
                <a:srgbClr val="0554D8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1606A9-6269-4927-AEB9-72A2AD9B924A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D9E6FE9C-811A-40C1-880D-05B29517DF7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86358" y="716837"/>
            <a:ext cx="5643418" cy="525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0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9C04A0-39C3-4449-B134-60F6DC22A6DF}"/>
              </a:ext>
            </a:extLst>
          </p:cNvPr>
          <p:cNvSpPr txBox="1"/>
          <p:nvPr/>
        </p:nvSpPr>
        <p:spPr>
          <a:xfrm>
            <a:off x="514118" y="1602114"/>
            <a:ext cx="6217608" cy="3719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5.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밑판 </a:t>
            </a:r>
            <a:r>
              <a:rPr lang="ko-KR" altLang="en-US" sz="3000" b="1" spc="-150" dirty="0">
                <a:solidFill>
                  <a:srgbClr val="0554D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바깥 줄에 놓인 색깔 타일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은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 err="1">
                <a:solidFill>
                  <a:srgbClr val="0554D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신경쓰지</a:t>
            </a:r>
            <a:r>
              <a:rPr lang="ko-KR" altLang="en-US" sz="3000" b="1" spc="-150" dirty="0">
                <a:solidFill>
                  <a:srgbClr val="0554D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않고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패턴을 완성함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endParaRPr lang="en-US" altLang="ko-KR" sz="1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6.  </a:t>
            </a:r>
            <a:r>
              <a:rPr lang="ko-KR" altLang="en-US" sz="3000" b="1" spc="-150" dirty="0">
                <a:solidFill>
                  <a:srgbClr val="0554D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보이는 모양 그대로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패턴을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만들어야 함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옆으로 </a:t>
            </a:r>
            <a:r>
              <a:rPr lang="ko-KR" altLang="en-US" sz="3000" b="1" spc="-150" dirty="0">
                <a:solidFill>
                  <a:srgbClr val="0554D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돌리거나</a:t>
            </a:r>
            <a:endParaRPr lang="en-US" altLang="ko-KR" sz="3000" b="1" spc="-150" dirty="0">
              <a:solidFill>
                <a:srgbClr val="0554D8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0554D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뒤집었을 때 모양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으로 만들면 </a:t>
            </a:r>
            <a:r>
              <a:rPr lang="ko-KR" altLang="en-US" sz="3000" b="1" spc="-150" dirty="0">
                <a:solidFill>
                  <a:srgbClr val="0554D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안 됨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1606A9-6269-4927-AEB9-72A2AD9B924A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pic>
        <p:nvPicPr>
          <p:cNvPr id="6" name="그림 5" descr="검은색, 기차, 키보드, 작은이(가) 표시된 사진&#10;&#10;자동 생성된 설명">
            <a:extLst>
              <a:ext uri="{FF2B5EF4-FFF2-40B4-BE49-F238E27FC236}">
                <a16:creationId xmlns:a16="http://schemas.microsoft.com/office/drawing/2014/main" id="{536D5338-8AA4-4185-9FA1-D8F20629F6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0000">
            <a:off x="7915721" y="709210"/>
            <a:ext cx="1858663" cy="1849481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CB31998E-057E-4A48-82EF-1A903309A24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6000" y="2492425"/>
            <a:ext cx="5300663" cy="2708529"/>
          </a:xfrm>
          <a:prstGeom prst="rect">
            <a:avLst/>
          </a:prstGeom>
        </p:spPr>
      </p:pic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C8FA7926-7FCC-413F-9F16-2E1A9DFEFC7F}"/>
              </a:ext>
            </a:extLst>
          </p:cNvPr>
          <p:cNvSpPr/>
          <p:nvPr/>
        </p:nvSpPr>
        <p:spPr>
          <a:xfrm>
            <a:off x="8676345" y="1849988"/>
            <a:ext cx="279275" cy="279275"/>
          </a:xfrm>
          <a:prstGeom prst="roundRect">
            <a:avLst>
              <a:gd name="adj" fmla="val 7585"/>
            </a:avLst>
          </a:prstGeom>
          <a:solidFill>
            <a:srgbClr val="396BB4"/>
          </a:solidFill>
          <a:ln w="25400">
            <a:solidFill>
              <a:srgbClr val="2528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D2240954-91CA-443F-9E2B-A17754BB3CC3}"/>
              </a:ext>
            </a:extLst>
          </p:cNvPr>
          <p:cNvSpPr/>
          <p:nvPr/>
        </p:nvSpPr>
        <p:spPr>
          <a:xfrm>
            <a:off x="7636517" y="4091743"/>
            <a:ext cx="367074" cy="367074"/>
          </a:xfrm>
          <a:prstGeom prst="roundRect">
            <a:avLst>
              <a:gd name="adj" fmla="val 7585"/>
            </a:avLst>
          </a:prstGeom>
          <a:solidFill>
            <a:srgbClr val="8FC8A3"/>
          </a:solidFill>
          <a:ln w="25400">
            <a:solidFill>
              <a:srgbClr val="3231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C8349234-C020-410F-BB21-823B46F106BB}"/>
              </a:ext>
            </a:extLst>
          </p:cNvPr>
          <p:cNvSpPr/>
          <p:nvPr/>
        </p:nvSpPr>
        <p:spPr>
          <a:xfrm>
            <a:off x="8335723" y="1843638"/>
            <a:ext cx="279275" cy="279275"/>
          </a:xfrm>
          <a:prstGeom prst="roundRect">
            <a:avLst>
              <a:gd name="adj" fmla="val 7585"/>
            </a:avLst>
          </a:prstGeom>
          <a:solidFill>
            <a:srgbClr val="90C9A5"/>
          </a:solidFill>
          <a:ln w="25400">
            <a:solidFill>
              <a:srgbClr val="2528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0AE32FF1-EF48-4650-8CCF-992EBCB897B8}"/>
              </a:ext>
            </a:extLst>
          </p:cNvPr>
          <p:cNvSpPr/>
          <p:nvPr/>
        </p:nvSpPr>
        <p:spPr>
          <a:xfrm>
            <a:off x="9016967" y="1843638"/>
            <a:ext cx="279275" cy="279275"/>
          </a:xfrm>
          <a:prstGeom prst="roundRect">
            <a:avLst>
              <a:gd name="adj" fmla="val 7585"/>
            </a:avLst>
          </a:prstGeom>
          <a:solidFill>
            <a:srgbClr val="EEEDEE"/>
          </a:solidFill>
          <a:ln w="25400">
            <a:solidFill>
              <a:srgbClr val="2528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7" name="사각형: 둥근 모서리 16">
            <a:extLst>
              <a:ext uri="{FF2B5EF4-FFF2-40B4-BE49-F238E27FC236}">
                <a16:creationId xmlns:a16="http://schemas.microsoft.com/office/drawing/2014/main" id="{099A5161-5622-4A8D-8E9C-E208AD9BA4E6}"/>
              </a:ext>
            </a:extLst>
          </p:cNvPr>
          <p:cNvSpPr/>
          <p:nvPr/>
        </p:nvSpPr>
        <p:spPr>
          <a:xfrm>
            <a:off x="9016967" y="1519850"/>
            <a:ext cx="279275" cy="279275"/>
          </a:xfrm>
          <a:prstGeom prst="roundRect">
            <a:avLst>
              <a:gd name="adj" fmla="val 7585"/>
            </a:avLst>
          </a:prstGeom>
          <a:solidFill>
            <a:srgbClr val="F9A134"/>
          </a:solidFill>
          <a:ln w="25400">
            <a:solidFill>
              <a:srgbClr val="2528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8" name="사각형: 둥근 모서리 17">
            <a:extLst>
              <a:ext uri="{FF2B5EF4-FFF2-40B4-BE49-F238E27FC236}">
                <a16:creationId xmlns:a16="http://schemas.microsoft.com/office/drawing/2014/main" id="{C42DAC88-4C76-45B9-88AF-6229F319689B}"/>
              </a:ext>
            </a:extLst>
          </p:cNvPr>
          <p:cNvSpPr/>
          <p:nvPr/>
        </p:nvSpPr>
        <p:spPr>
          <a:xfrm>
            <a:off x="8679520" y="1513500"/>
            <a:ext cx="279275" cy="279275"/>
          </a:xfrm>
          <a:prstGeom prst="roundRect">
            <a:avLst>
              <a:gd name="adj" fmla="val 7585"/>
            </a:avLst>
          </a:prstGeom>
          <a:solidFill>
            <a:srgbClr val="E42A3D"/>
          </a:solidFill>
          <a:ln w="25400">
            <a:solidFill>
              <a:srgbClr val="2528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9" name="사각형: 둥근 모서리 18">
            <a:extLst>
              <a:ext uri="{FF2B5EF4-FFF2-40B4-BE49-F238E27FC236}">
                <a16:creationId xmlns:a16="http://schemas.microsoft.com/office/drawing/2014/main" id="{C7D647FC-4FA8-49A2-B643-957057E772BE}"/>
              </a:ext>
            </a:extLst>
          </p:cNvPr>
          <p:cNvSpPr/>
          <p:nvPr/>
        </p:nvSpPr>
        <p:spPr>
          <a:xfrm>
            <a:off x="8349671" y="1513498"/>
            <a:ext cx="279275" cy="279275"/>
          </a:xfrm>
          <a:prstGeom prst="roundRect">
            <a:avLst>
              <a:gd name="adj" fmla="val 7585"/>
            </a:avLst>
          </a:prstGeom>
          <a:solidFill>
            <a:srgbClr val="EAE458"/>
          </a:solidFill>
          <a:ln w="25400">
            <a:solidFill>
              <a:srgbClr val="2528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0" name="사각형: 둥근 모서리 19">
            <a:extLst>
              <a:ext uri="{FF2B5EF4-FFF2-40B4-BE49-F238E27FC236}">
                <a16:creationId xmlns:a16="http://schemas.microsoft.com/office/drawing/2014/main" id="{7889B8EC-B974-4017-BBC5-AC55E3084F1F}"/>
              </a:ext>
            </a:extLst>
          </p:cNvPr>
          <p:cNvSpPr/>
          <p:nvPr/>
        </p:nvSpPr>
        <p:spPr>
          <a:xfrm>
            <a:off x="9016966" y="1173364"/>
            <a:ext cx="279275" cy="279275"/>
          </a:xfrm>
          <a:prstGeom prst="roundRect">
            <a:avLst>
              <a:gd name="adj" fmla="val 7585"/>
            </a:avLst>
          </a:prstGeom>
          <a:solidFill>
            <a:srgbClr val="90C9A5"/>
          </a:solidFill>
          <a:ln w="25400">
            <a:solidFill>
              <a:srgbClr val="2528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99C374F9-523D-4B00-AF4C-A5D16C782EE5}"/>
              </a:ext>
            </a:extLst>
          </p:cNvPr>
          <p:cNvSpPr/>
          <p:nvPr/>
        </p:nvSpPr>
        <p:spPr>
          <a:xfrm>
            <a:off x="8687296" y="1179714"/>
            <a:ext cx="279275" cy="279275"/>
          </a:xfrm>
          <a:prstGeom prst="roundRect">
            <a:avLst>
              <a:gd name="adj" fmla="val 7585"/>
            </a:avLst>
          </a:prstGeom>
          <a:solidFill>
            <a:srgbClr val="EEEDEE"/>
          </a:solidFill>
          <a:ln w="25400">
            <a:solidFill>
              <a:srgbClr val="2528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id="{73687412-E85D-419C-B1BC-6431F5EABCD4}"/>
              </a:ext>
            </a:extLst>
          </p:cNvPr>
          <p:cNvSpPr/>
          <p:nvPr/>
        </p:nvSpPr>
        <p:spPr>
          <a:xfrm>
            <a:off x="8361682" y="1170312"/>
            <a:ext cx="279275" cy="279275"/>
          </a:xfrm>
          <a:prstGeom prst="roundRect">
            <a:avLst>
              <a:gd name="adj" fmla="val 7585"/>
            </a:avLst>
          </a:prstGeom>
          <a:solidFill>
            <a:srgbClr val="EAE458"/>
          </a:solidFill>
          <a:ln w="25400">
            <a:solidFill>
              <a:srgbClr val="2528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26604395-B576-4763-B8AF-83AE9FA3BE0A}"/>
              </a:ext>
            </a:extLst>
          </p:cNvPr>
          <p:cNvSpPr/>
          <p:nvPr/>
        </p:nvSpPr>
        <p:spPr>
          <a:xfrm>
            <a:off x="7636517" y="3693818"/>
            <a:ext cx="367074" cy="367074"/>
          </a:xfrm>
          <a:prstGeom prst="roundRect">
            <a:avLst>
              <a:gd name="adj" fmla="val 7585"/>
            </a:avLst>
          </a:prstGeom>
          <a:solidFill>
            <a:srgbClr val="F0EC61"/>
          </a:solidFill>
          <a:ln w="25400">
            <a:solidFill>
              <a:srgbClr val="3231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4" name="사각형: 둥근 모서리 23">
            <a:extLst>
              <a:ext uri="{FF2B5EF4-FFF2-40B4-BE49-F238E27FC236}">
                <a16:creationId xmlns:a16="http://schemas.microsoft.com/office/drawing/2014/main" id="{C36768BE-0284-47B0-B42E-1FA2372A11FE}"/>
              </a:ext>
            </a:extLst>
          </p:cNvPr>
          <p:cNvSpPr/>
          <p:nvPr/>
        </p:nvSpPr>
        <p:spPr>
          <a:xfrm>
            <a:off x="7636517" y="3278783"/>
            <a:ext cx="367074" cy="367074"/>
          </a:xfrm>
          <a:prstGeom prst="roundRect">
            <a:avLst>
              <a:gd name="adj" fmla="val 7585"/>
            </a:avLst>
          </a:prstGeom>
          <a:solidFill>
            <a:srgbClr val="F0EC62"/>
          </a:solidFill>
          <a:ln w="25400">
            <a:solidFill>
              <a:srgbClr val="3231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id="{94651564-C443-492E-BD87-1DB2F59A4B12}"/>
              </a:ext>
            </a:extLst>
          </p:cNvPr>
          <p:cNvSpPr/>
          <p:nvPr/>
        </p:nvSpPr>
        <p:spPr>
          <a:xfrm>
            <a:off x="6805917" y="3274020"/>
            <a:ext cx="367074" cy="367074"/>
          </a:xfrm>
          <a:prstGeom prst="roundRect">
            <a:avLst>
              <a:gd name="adj" fmla="val 7585"/>
            </a:avLst>
          </a:prstGeom>
          <a:solidFill>
            <a:srgbClr val="8FC8A3"/>
          </a:solidFill>
          <a:ln w="25400">
            <a:solidFill>
              <a:srgbClr val="3231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6" name="사각형: 둥근 모서리 25">
            <a:extLst>
              <a:ext uri="{FF2B5EF4-FFF2-40B4-BE49-F238E27FC236}">
                <a16:creationId xmlns:a16="http://schemas.microsoft.com/office/drawing/2014/main" id="{988E4E41-0F9F-445F-9FAB-9CD5D93CBF5E}"/>
              </a:ext>
            </a:extLst>
          </p:cNvPr>
          <p:cNvSpPr/>
          <p:nvPr/>
        </p:nvSpPr>
        <p:spPr>
          <a:xfrm>
            <a:off x="6805917" y="3693818"/>
            <a:ext cx="367074" cy="367074"/>
          </a:xfrm>
          <a:prstGeom prst="roundRect">
            <a:avLst>
              <a:gd name="adj" fmla="val 7585"/>
            </a:avLst>
          </a:prstGeom>
          <a:solidFill>
            <a:srgbClr val="F9A235"/>
          </a:solidFill>
          <a:ln w="25400">
            <a:solidFill>
              <a:srgbClr val="3231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A1D78E44-3D10-4D0F-B1FA-E8CBF0DA4C0B}"/>
              </a:ext>
            </a:extLst>
          </p:cNvPr>
          <p:cNvSpPr/>
          <p:nvPr/>
        </p:nvSpPr>
        <p:spPr>
          <a:xfrm>
            <a:off x="6805917" y="4106784"/>
            <a:ext cx="367074" cy="367074"/>
          </a:xfrm>
          <a:prstGeom prst="roundRect">
            <a:avLst>
              <a:gd name="adj" fmla="val 7585"/>
            </a:avLst>
          </a:prstGeom>
          <a:solidFill>
            <a:srgbClr val="FFFFFF"/>
          </a:solidFill>
          <a:ln w="25400">
            <a:solidFill>
              <a:srgbClr val="3231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8" name="곱하기 기호 27">
            <a:extLst>
              <a:ext uri="{FF2B5EF4-FFF2-40B4-BE49-F238E27FC236}">
                <a16:creationId xmlns:a16="http://schemas.microsoft.com/office/drawing/2014/main" id="{086639AB-AAD3-42D8-AD11-8A9D80F21597}"/>
              </a:ext>
            </a:extLst>
          </p:cNvPr>
          <p:cNvSpPr/>
          <p:nvPr/>
        </p:nvSpPr>
        <p:spPr>
          <a:xfrm>
            <a:off x="6120017" y="2609382"/>
            <a:ext cx="2515560" cy="2515560"/>
          </a:xfrm>
          <a:prstGeom prst="mathMultiply">
            <a:avLst>
              <a:gd name="adj1" fmla="val 7441"/>
            </a:avLst>
          </a:prstGeom>
          <a:solidFill>
            <a:srgbClr val="C0000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29" name="그림 28">
            <a:extLst>
              <a:ext uri="{FF2B5EF4-FFF2-40B4-BE49-F238E27FC236}">
                <a16:creationId xmlns:a16="http://schemas.microsoft.com/office/drawing/2014/main" id="{36173D87-EE74-456F-BC43-554613AE9B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6573" y="3126749"/>
            <a:ext cx="1254125" cy="1194145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45EFB9AA-5D96-42E4-BE0C-332DF410B9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5866" y="3098575"/>
            <a:ext cx="1385860" cy="132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58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9C04A0-39C3-4449-B134-60F6DC22A6DF}"/>
              </a:ext>
            </a:extLst>
          </p:cNvPr>
          <p:cNvSpPr txBox="1"/>
          <p:nvPr/>
        </p:nvSpPr>
        <p:spPr>
          <a:xfrm>
            <a:off x="514118" y="1325732"/>
            <a:ext cx="6217608" cy="2103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 </a:t>
            </a:r>
            <a:r>
              <a:rPr lang="ko-KR" altLang="en-US" sz="3000" b="1" spc="-150" dirty="0">
                <a:solidFill>
                  <a:srgbClr val="0554D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먼저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패턴을</a:t>
            </a:r>
            <a:r>
              <a:rPr lang="ko-KR" altLang="en-US" sz="3000" b="1" spc="-150" dirty="0">
                <a:solidFill>
                  <a:srgbClr val="0554D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완성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한 도전자는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세워진 </a:t>
            </a:r>
            <a:r>
              <a:rPr lang="ko-KR" altLang="en-US" sz="3000" b="1" spc="-150" dirty="0">
                <a:solidFill>
                  <a:srgbClr val="0554D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액자형 틀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3000" b="1" spc="-150" dirty="0">
                <a:solidFill>
                  <a:srgbClr val="0554D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자기 쪽으로</a:t>
            </a:r>
            <a:endParaRPr lang="en-US" altLang="ko-KR" sz="3000" b="1" spc="-150" dirty="0">
              <a:solidFill>
                <a:srgbClr val="0554D8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b="1" spc="-150" dirty="0">
                <a:solidFill>
                  <a:srgbClr val="0554D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 </a:t>
            </a:r>
            <a:r>
              <a:rPr lang="ko-KR" altLang="en-US" sz="3000" b="1" spc="-150" dirty="0">
                <a:solidFill>
                  <a:srgbClr val="0554D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당겨서 내려놓음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1606A9-6269-4927-AEB9-72A2AD9B924A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종료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04DDD3C2-36CF-41BB-9112-542E8E847D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27" b="92494" l="6218" r="92919">
                        <a14:foregroundMark x1="31088" y1="90073" x2="41278" y2="92494"/>
                        <a14:foregroundMark x1="41278" y1="92494" x2="43696" y2="90315"/>
                        <a14:foregroundMark x1="6390" y1="71671" x2="13126" y2="76755"/>
                        <a14:foregroundMark x1="22798" y1="69734" x2="22798" y2="74818"/>
                        <a14:foregroundMark x1="92919" y1="53269" x2="83938" y2="59564"/>
                        <a14:foregroundMark x1="30915" y1="5327" x2="49396" y2="10412"/>
                        <a14:foregroundMark x1="30570" y1="20339" x2="29361" y2="22034"/>
                        <a14:foregroundMark x1="26252" y1="25666" x2="25734" y2="26634"/>
                        <a14:foregroundMark x1="23661" y1="31477" x2="22625" y2="32930"/>
                        <a14:foregroundMark x1="21071" y1="37772" x2="20380" y2="39952"/>
                        <a14:foregroundMark x1="19689" y1="45763" x2="19689" y2="47700"/>
                        <a14:foregroundMark x1="20207" y1="52542" x2="20380" y2="53995"/>
                        <a14:foregroundMark x1="20380" y1="59080" x2="20725" y2="60775"/>
                        <a14:foregroundMark x1="48187" y1="68523" x2="49223" y2="69976"/>
                        <a14:foregroundMark x1="29879" y1="66586" x2="32297" y2="67554"/>
                        <a14:foregroundMark x1="59240" y1="44794" x2="58377" y2="467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13526" y="1015663"/>
            <a:ext cx="5616250" cy="400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2042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9C04A0-39C3-4449-B134-60F6DC22A6DF}"/>
              </a:ext>
            </a:extLst>
          </p:cNvPr>
          <p:cNvSpPr txBox="1"/>
          <p:nvPr/>
        </p:nvSpPr>
        <p:spPr>
          <a:xfrm>
            <a:off x="514118" y="1323440"/>
            <a:ext cx="6217608" cy="4411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 </a:t>
            </a:r>
            <a:r>
              <a:rPr lang="ko-KR" altLang="en-US" sz="3000" b="1" spc="-150" dirty="0">
                <a:solidFill>
                  <a:srgbClr val="0554D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먼저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패턴을</a:t>
            </a:r>
            <a:r>
              <a:rPr lang="ko-KR" altLang="en-US" sz="3000" b="1" spc="-150" dirty="0">
                <a:solidFill>
                  <a:srgbClr val="0554D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완성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한 도전자는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세워진 </a:t>
            </a:r>
            <a:r>
              <a:rPr lang="ko-KR" altLang="en-US" sz="3000" b="1" spc="-150" dirty="0">
                <a:solidFill>
                  <a:srgbClr val="0554D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액자형 틀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3000" b="1" spc="-150" dirty="0">
                <a:solidFill>
                  <a:srgbClr val="0554D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자기 쪽으로</a:t>
            </a:r>
            <a:endParaRPr lang="en-US" altLang="ko-KR" sz="3000" b="1" spc="-150" dirty="0">
              <a:solidFill>
                <a:srgbClr val="0554D8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b="1" spc="-150" dirty="0">
                <a:solidFill>
                  <a:srgbClr val="0554D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 </a:t>
            </a:r>
            <a:r>
              <a:rPr lang="ko-KR" altLang="en-US" sz="3000" b="1" spc="-150" dirty="0">
                <a:solidFill>
                  <a:srgbClr val="0554D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당겨서 내려놓음</a:t>
            </a:r>
            <a:endParaRPr lang="en-US" altLang="ko-KR" sz="3000" b="1" spc="-150" dirty="0">
              <a:solidFill>
                <a:srgbClr val="0554D8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endParaRPr lang="en-US" altLang="ko-KR" sz="1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액자형  틀 사이로 보이는 </a:t>
            </a:r>
            <a:r>
              <a:rPr lang="ko-KR" altLang="en-US" sz="3000" b="1" spc="-150" dirty="0">
                <a:solidFill>
                  <a:srgbClr val="0554D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타일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3000" b="1" spc="-150" dirty="0">
                <a:solidFill>
                  <a:srgbClr val="0554D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9</a:t>
            </a:r>
            <a:r>
              <a:rPr lang="ko-KR" altLang="en-US" sz="3000" b="1" spc="-150" dirty="0">
                <a:solidFill>
                  <a:srgbClr val="0554D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개의</a:t>
            </a:r>
            <a:endParaRPr lang="en-US" altLang="ko-KR" sz="3000" b="1" spc="-150" dirty="0">
              <a:solidFill>
                <a:srgbClr val="0554D8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b="1" spc="-150" dirty="0">
                <a:solidFill>
                  <a:srgbClr val="0554D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 패턴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뒤죽박죽 문제 생성기와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</a:t>
            </a:r>
            <a:r>
              <a:rPr lang="ko-KR" altLang="en-US" sz="3000" b="1" spc="-150" dirty="0">
                <a:solidFill>
                  <a:srgbClr val="0554D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같다면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그 도전자가 </a:t>
            </a:r>
            <a:r>
              <a:rPr lang="ko-KR" altLang="en-US" sz="3000" b="1" spc="-150" dirty="0">
                <a:solidFill>
                  <a:srgbClr val="0554D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승리</a:t>
            </a:r>
            <a:endParaRPr lang="en-US" altLang="ko-KR" sz="3000" b="1" spc="-150" dirty="0">
              <a:solidFill>
                <a:srgbClr val="0554D8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1606A9-6269-4927-AEB9-72A2AD9B924A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종료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BD532F36-18DB-44D6-842B-FAFBEDB8C6A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99200" y="1208361"/>
            <a:ext cx="5630576" cy="495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4713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9C04A0-39C3-4449-B134-60F6DC22A6DF}"/>
              </a:ext>
            </a:extLst>
          </p:cNvPr>
          <p:cNvSpPr txBox="1"/>
          <p:nvPr/>
        </p:nvSpPr>
        <p:spPr>
          <a:xfrm>
            <a:off x="514118" y="1323440"/>
            <a:ext cx="6217608" cy="3488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단판이 아니라면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b="1" spc="-150" dirty="0">
                <a:solidFill>
                  <a:srgbClr val="0554D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 승리한 도전자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뒤죽박죽 문제 생성기를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0554D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다시 흔들고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</a:t>
            </a:r>
            <a:r>
              <a:rPr lang="ko-KR" altLang="en-US" sz="3000" b="1" spc="-150" dirty="0">
                <a:solidFill>
                  <a:srgbClr val="0554D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다음 레이스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000" b="1" spc="-150" dirty="0">
                <a:solidFill>
                  <a:srgbClr val="0554D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시작</a:t>
            </a:r>
            <a:r>
              <a:rPr lang="en-US" altLang="ko-KR" sz="3000" b="1" spc="-150" dirty="0">
                <a:solidFill>
                  <a:srgbClr val="0554D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1606A9-6269-4927-AEB9-72A2AD9B924A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종료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F4FE29F7-C878-40E7-9271-824EEDAEF05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45974" y="1323440"/>
            <a:ext cx="6217607" cy="465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852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7" y="307777"/>
            <a:ext cx="63159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요약</a:t>
            </a: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CBA87D93-13E1-4C54-AD20-921669F80E68}"/>
              </a:ext>
            </a:extLst>
          </p:cNvPr>
          <p:cNvGrpSpPr/>
          <p:nvPr/>
        </p:nvGrpSpPr>
        <p:grpSpPr>
          <a:xfrm>
            <a:off x="1529702" y="1590198"/>
            <a:ext cx="9132596" cy="3677603"/>
            <a:chOff x="2381250" y="1208722"/>
            <a:chExt cx="7436643" cy="299466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C0273308-8821-4B24-B23B-7B0C70D35D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5712" b="19431"/>
            <a:stretch/>
          </p:blipFill>
          <p:spPr>
            <a:xfrm>
              <a:off x="2381250" y="1208722"/>
              <a:ext cx="7429500" cy="748665"/>
            </a:xfrm>
            <a:prstGeom prst="rect">
              <a:avLst/>
            </a:prstGeom>
          </p:spPr>
        </p:pic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B6919E91-198C-4B0B-9937-425C22DB6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0930" b="21433"/>
            <a:stretch/>
          </p:blipFill>
          <p:spPr>
            <a:xfrm>
              <a:off x="2388393" y="1957387"/>
              <a:ext cx="7429500" cy="748665"/>
            </a:xfrm>
            <a:prstGeom prst="rect">
              <a:avLst/>
            </a:prstGeom>
          </p:spPr>
        </p:pic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9308E555-50F7-4989-9559-54DA3862DA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5250" b="11280"/>
            <a:stretch/>
          </p:blipFill>
          <p:spPr>
            <a:xfrm>
              <a:off x="2388393" y="2706052"/>
              <a:ext cx="7429500" cy="748665"/>
            </a:xfrm>
            <a:prstGeom prst="rect">
              <a:avLst/>
            </a:prstGeom>
          </p:spPr>
        </p:pic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481C7D73-07C5-4BEC-B7B1-2C8099AB1F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3254" b="11246"/>
            <a:stretch/>
          </p:blipFill>
          <p:spPr>
            <a:xfrm>
              <a:off x="2381250" y="3454717"/>
              <a:ext cx="7429500" cy="748665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65D82B6-1576-4A99-953D-D2C77EC58205}"/>
              </a:ext>
            </a:extLst>
          </p:cNvPr>
          <p:cNvSpPr txBox="1"/>
          <p:nvPr/>
        </p:nvSpPr>
        <p:spPr>
          <a:xfrm>
            <a:off x="5975350" y="1792461"/>
            <a:ext cx="4678176" cy="593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2400" b="1" spc="-170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게임판</a:t>
            </a:r>
            <a:r>
              <a:rPr lang="ko-KR" altLang="en-US" sz="2400" b="1" spc="-17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2400" b="1" spc="-17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400" b="1" spc="-17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개와</a:t>
            </a:r>
            <a:r>
              <a:rPr lang="en-US" altLang="ko-KR" sz="2400" b="1" spc="-17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400" b="1" spc="-17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타일 </a:t>
            </a:r>
            <a:r>
              <a:rPr lang="en-US" altLang="ko-KR" sz="2400" b="1" spc="-17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48</a:t>
            </a:r>
            <a:r>
              <a:rPr lang="ko-KR" altLang="en-US" sz="2400" b="1" spc="-17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개를 배치해요</a:t>
            </a:r>
            <a:endParaRPr lang="en-US" altLang="ko-KR" sz="2400" b="1" spc="-150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408695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83780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4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7" y="307777"/>
            <a:ext cx="75265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추천 게임 </a:t>
            </a:r>
            <a:r>
              <a:rPr lang="en-US" altLang="ko-KR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– </a:t>
            </a:r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비슷한 룰의 다른 게임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78E4FD61-4473-49B7-BB95-1E367E420B58}"/>
              </a:ext>
            </a:extLst>
          </p:cNvPr>
          <p:cNvSpPr/>
          <p:nvPr/>
        </p:nvSpPr>
        <p:spPr>
          <a:xfrm>
            <a:off x="971200" y="1323440"/>
            <a:ext cx="4606606" cy="559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ko-KR" altLang="en-US" sz="2600" b="1" spc="-150" dirty="0">
                <a:solidFill>
                  <a:srgbClr val="0554D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고전 슬라이딩 퍼즐의 재해석</a:t>
            </a:r>
            <a:endParaRPr lang="en-US" altLang="ko-KR" sz="2600" b="1" spc="-150" dirty="0">
              <a:solidFill>
                <a:srgbClr val="0554D8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D3AE77-1A89-45FC-B112-E81D4BE45A92}"/>
              </a:ext>
            </a:extLst>
          </p:cNvPr>
          <p:cNvSpPr txBox="1"/>
          <p:nvPr/>
        </p:nvSpPr>
        <p:spPr>
          <a:xfrm>
            <a:off x="486562" y="4649127"/>
            <a:ext cx="5575883" cy="1191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5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입체 퍼즐로 된 사원의 바닥을 </a:t>
            </a:r>
            <a:endParaRPr lang="en-US" altLang="ko-KR" sz="2500" spc="-150" dirty="0">
              <a:solidFill>
                <a:schemeClr val="bg2">
                  <a:lumMod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5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움직여서 모험가를 탈출시키는 퍼즐</a:t>
            </a:r>
            <a:endParaRPr lang="en-US" altLang="ko-KR" sz="2500" spc="-150" dirty="0">
              <a:solidFill>
                <a:schemeClr val="bg2">
                  <a:lumMod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5D0E9475-0106-42F3-8D44-F3A55BF4CBB5}"/>
              </a:ext>
            </a:extLst>
          </p:cNvPr>
          <p:cNvSpPr/>
          <p:nvPr/>
        </p:nvSpPr>
        <p:spPr>
          <a:xfrm>
            <a:off x="6671374" y="1128336"/>
            <a:ext cx="4606606" cy="1059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ko-KR" altLang="en-US" sz="2600" b="1" spc="-150" dirty="0">
                <a:solidFill>
                  <a:srgbClr val="0554D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배우기 쉽지만 마스터하기 </a:t>
            </a:r>
            <a:endParaRPr lang="en-US" altLang="ko-KR" sz="2600" b="1" spc="-150" dirty="0">
              <a:solidFill>
                <a:srgbClr val="0554D8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>
              <a:lnSpc>
                <a:spcPct val="125000"/>
              </a:lnSpc>
            </a:pPr>
            <a:r>
              <a:rPr lang="ko-KR" altLang="en-US" sz="2600" b="1" spc="-150" dirty="0">
                <a:solidFill>
                  <a:srgbClr val="0554D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어려운 예술의 길</a:t>
            </a:r>
            <a:endParaRPr lang="en-US" altLang="ko-KR" sz="2600" b="1" spc="-150" dirty="0">
              <a:solidFill>
                <a:srgbClr val="0554D8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21" name="그림 20" descr="다채로운이(가) 표시된 사진&#10;&#10;자동 생성된 설명">
            <a:extLst>
              <a:ext uri="{FF2B5EF4-FFF2-40B4-BE49-F238E27FC236}">
                <a16:creationId xmlns:a16="http://schemas.microsoft.com/office/drawing/2014/main" id="{3D9D4206-5B7A-423C-B071-887F66F4F4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661" y="2056882"/>
            <a:ext cx="2791471" cy="279147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5ABA090-A07A-4D24-8150-28FB0C3C829D}"/>
              </a:ext>
            </a:extLst>
          </p:cNvPr>
          <p:cNvSpPr txBox="1"/>
          <p:nvPr/>
        </p:nvSpPr>
        <p:spPr>
          <a:xfrm>
            <a:off x="6129555" y="4848353"/>
            <a:ext cx="557588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5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올해의 게임상</a:t>
            </a:r>
            <a:r>
              <a:rPr lang="en-US" altLang="ko-KR" sz="25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5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독일 게임상</a:t>
            </a:r>
            <a:r>
              <a:rPr lang="en-US" altLang="ko-KR" sz="25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</a:p>
          <a:p>
            <a:pPr algn="ctr"/>
            <a:r>
              <a:rPr lang="ko-KR" altLang="en-US" sz="25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미국 </a:t>
            </a:r>
            <a:r>
              <a:rPr lang="ko-KR" altLang="en-US" sz="2500" spc="-150" dirty="0" err="1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멘사</a:t>
            </a:r>
            <a:r>
              <a:rPr lang="ko-KR" altLang="en-US" sz="25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500" spc="-150" dirty="0" err="1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셀렉트</a:t>
            </a:r>
            <a:r>
              <a:rPr lang="en-US" altLang="ko-KR" sz="25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5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등 </a:t>
            </a:r>
            <a:endParaRPr lang="en-US" altLang="ko-KR" sz="2500" spc="-150" dirty="0">
              <a:solidFill>
                <a:schemeClr val="bg2">
                  <a:lumMod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sz="25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세계 각지의 상을 모두 휩쓴 게임</a:t>
            </a:r>
            <a:r>
              <a:rPr lang="en-US" altLang="ko-KR" sz="25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E494C85-9638-44C7-82CB-8037F2B18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216" y="2095110"/>
            <a:ext cx="2432574" cy="243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2493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889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B33E6C-40F7-4840-876D-D6D6C55BF7D9}"/>
              </a:ext>
            </a:extLst>
          </p:cNvPr>
          <p:cNvSpPr txBox="1"/>
          <p:nvPr/>
        </p:nvSpPr>
        <p:spPr>
          <a:xfrm>
            <a:off x="4292600" y="1955800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소개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3E94BE-37E0-454F-929E-54989DD65B3E}"/>
              </a:ext>
            </a:extLst>
          </p:cNvPr>
          <p:cNvSpPr txBox="1"/>
          <p:nvPr/>
        </p:nvSpPr>
        <p:spPr>
          <a:xfrm>
            <a:off x="3549650" y="2971800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전 알아보기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01DADC-29A7-493E-B2E8-8157E9B39D6B}"/>
              </a:ext>
            </a:extLst>
          </p:cNvPr>
          <p:cNvSpPr txBox="1"/>
          <p:nvPr/>
        </p:nvSpPr>
        <p:spPr>
          <a:xfrm>
            <a:off x="2749550" y="3987800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CC9A2B-B363-4576-ACF6-FD7B5FA1F330}"/>
              </a:ext>
            </a:extLst>
          </p:cNvPr>
          <p:cNvSpPr txBox="1"/>
          <p:nvPr/>
        </p:nvSpPr>
        <p:spPr>
          <a:xfrm>
            <a:off x="2051050" y="5003800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추천 게임</a:t>
            </a:r>
          </a:p>
        </p:txBody>
      </p:sp>
    </p:spTree>
    <p:extLst>
      <p:ext uri="{BB962C8B-B14F-4D97-AF65-F5344CB8AC3E}">
        <p14:creationId xmlns:p14="http://schemas.microsoft.com/office/powerpoint/2010/main" val="157599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6"/>
    </mc:Choice>
    <mc:Fallback xmlns="">
      <p:transition spd="slow" advTm="3396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소개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7DA449-23B1-4C0A-99B2-D946C9050A13}"/>
              </a:ext>
            </a:extLst>
          </p:cNvPr>
          <p:cNvSpPr txBox="1"/>
          <p:nvPr/>
        </p:nvSpPr>
        <p:spPr>
          <a:xfrm>
            <a:off x="511884" y="1259761"/>
            <a:ext cx="8010230" cy="4285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두 사람이 즐기는 숨막히는 </a:t>
            </a:r>
            <a:r>
              <a:rPr lang="ko-KR" altLang="en-US" sz="2800" b="1" spc="-150" dirty="0">
                <a:solidFill>
                  <a:srgbClr val="0554D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퍼즐 대결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</a:p>
          <a:p>
            <a:pPr algn="just">
              <a:lnSpc>
                <a:spcPct val="200000"/>
              </a:lnSpc>
            </a:pP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 </a:t>
            </a:r>
            <a:r>
              <a:rPr lang="ko-KR" altLang="en-US" sz="2800" b="1" spc="-150" dirty="0">
                <a:solidFill>
                  <a:srgbClr val="0554D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색깔 타일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움직여서 상대방보다 빠르게 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</a:t>
            </a:r>
            <a:r>
              <a:rPr lang="ko-KR" altLang="en-US" sz="2800" b="1" spc="-150" dirty="0">
                <a:solidFill>
                  <a:srgbClr val="0554D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정해진 패턴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과 똑같이 만드는 게임</a:t>
            </a:r>
            <a:endParaRPr lang="en-US" altLang="ko-KR" sz="2800" b="1" spc="-150" dirty="0">
              <a:solidFill>
                <a:srgbClr val="2E7736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rgbClr val="0554D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헝가리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의 입체 퍼즐 게임 제작사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&lt;</a:t>
            </a:r>
            <a:r>
              <a:rPr lang="ko-KR" altLang="en-US" sz="2800" b="1" spc="-150" dirty="0" err="1">
                <a:solidFill>
                  <a:srgbClr val="0554D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루빅스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&gt;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에서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만든 </a:t>
            </a:r>
            <a:r>
              <a:rPr lang="en-US" altLang="ko-KR" sz="2800" b="1" spc="-150" dirty="0">
                <a:solidFill>
                  <a:srgbClr val="0554D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2800" b="1" spc="-150" dirty="0">
                <a:solidFill>
                  <a:srgbClr val="0554D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인용 실시간 퍼즐 액션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</a:t>
            </a:r>
            <a:endParaRPr lang="en-US" altLang="ko-KR" sz="2800" b="1" spc="-150" dirty="0">
              <a:solidFill>
                <a:srgbClr val="2E7736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06B80C0B-580A-4F5D-9915-B5DE760164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6148"/>
          <a:stretch/>
        </p:blipFill>
        <p:spPr>
          <a:xfrm>
            <a:off x="8539907" y="447284"/>
            <a:ext cx="3257452" cy="8963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75AEA8-281F-4C28-A61E-E457EC336870}"/>
              </a:ext>
            </a:extLst>
          </p:cNvPr>
          <p:cNvSpPr txBox="1"/>
          <p:nvPr/>
        </p:nvSpPr>
        <p:spPr>
          <a:xfrm>
            <a:off x="8560214" y="1300078"/>
            <a:ext cx="122291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700" b="1" spc="-150" dirty="0">
                <a:solidFill>
                  <a:srgbClr val="7270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만 </a:t>
            </a:r>
            <a:r>
              <a:rPr lang="en-US" altLang="ko-KR" sz="1700" b="1" spc="-150" dirty="0">
                <a:solidFill>
                  <a:srgbClr val="7270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7</a:t>
            </a:r>
            <a:r>
              <a:rPr lang="ko-KR" altLang="en-US" sz="1700" b="1" spc="-150" dirty="0">
                <a:solidFill>
                  <a:srgbClr val="7270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세 </a:t>
            </a:r>
            <a:r>
              <a:rPr lang="ko-KR" altLang="en-US" sz="1200" b="1" spc="-150" dirty="0">
                <a:solidFill>
                  <a:srgbClr val="7270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이상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7F88F0-7CAA-4679-9171-F10449F7EDC2}"/>
              </a:ext>
            </a:extLst>
          </p:cNvPr>
          <p:cNvSpPr txBox="1"/>
          <p:nvPr/>
        </p:nvSpPr>
        <p:spPr>
          <a:xfrm>
            <a:off x="9836689" y="1300078"/>
            <a:ext cx="69149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700" b="1" dirty="0">
                <a:solidFill>
                  <a:srgbClr val="7270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1200" b="1" dirty="0">
                <a:solidFill>
                  <a:srgbClr val="7270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명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C61A02-8566-4616-B30B-CB8A333A6ECB}"/>
              </a:ext>
            </a:extLst>
          </p:cNvPr>
          <p:cNvSpPr txBox="1"/>
          <p:nvPr/>
        </p:nvSpPr>
        <p:spPr>
          <a:xfrm>
            <a:off x="10771465" y="1300078"/>
            <a:ext cx="82495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700" b="1" dirty="0">
                <a:solidFill>
                  <a:srgbClr val="7270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15</a:t>
            </a:r>
            <a:r>
              <a:rPr lang="ko-KR" altLang="en-US" sz="1200" b="1" dirty="0">
                <a:solidFill>
                  <a:srgbClr val="7270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분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B8253B53-0AC7-41A3-9D2B-250A6AAB990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07423" y="1914920"/>
            <a:ext cx="4772150" cy="346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50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0"/>
    </mc:Choice>
    <mc:Fallback xmlns="">
      <p:transition spd="slow" advTm="214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전 알아보기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3DEC23-2155-40E2-92AA-42C2C8CF6362}"/>
              </a:ext>
            </a:extLst>
          </p:cNvPr>
          <p:cNvSpPr txBox="1"/>
          <p:nvPr/>
        </p:nvSpPr>
        <p:spPr>
          <a:xfrm>
            <a:off x="521751" y="1196638"/>
            <a:ext cx="5975477" cy="4687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3600" b="1" dirty="0" err="1">
                <a:solidFill>
                  <a:srgbClr val="0554D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루빅스</a:t>
            </a:r>
            <a:r>
              <a:rPr lang="ko-KR" altLang="en-US" sz="3600" b="1" dirty="0">
                <a:solidFill>
                  <a:srgbClr val="0554D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큐브</a:t>
            </a:r>
            <a:endParaRPr lang="en-US" altLang="ko-KR" sz="3600" b="1" dirty="0">
              <a:solidFill>
                <a:srgbClr val="0554D8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endParaRPr lang="en-US" altLang="ko-KR" sz="500" dirty="0">
              <a:solidFill>
                <a:srgbClr val="0C141C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1974</a:t>
            </a:r>
            <a:r>
              <a:rPr lang="ko-KR" altLang="en-US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년 헝가리의 응용미술대학 디자인학과 교수였던 </a:t>
            </a:r>
            <a:r>
              <a:rPr lang="ko-KR" altLang="en-US" sz="2000" spc="-150" dirty="0" err="1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루비크</a:t>
            </a:r>
            <a:r>
              <a:rPr lang="ko-KR" altLang="en-US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endParaRPr lang="en-US" altLang="ko-KR" sz="2000" spc="-150" dirty="0">
              <a:solidFill>
                <a:srgbClr val="0C141C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2000" spc="-150" dirty="0" err="1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에르뇌</a:t>
            </a:r>
            <a:r>
              <a:rPr lang="en-US" altLang="ko-KR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en-US" altLang="ko-KR" sz="2000" spc="-150" dirty="0" err="1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Ernő</a:t>
            </a:r>
            <a:r>
              <a:rPr lang="en-US" altLang="ko-KR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Rubik)</a:t>
            </a:r>
            <a:r>
              <a:rPr lang="ko-KR" altLang="en-US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 ‘마술 큐브</a:t>
            </a:r>
            <a:r>
              <a:rPr lang="en-US" altLang="ko-KR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(Magic cube)’</a:t>
            </a:r>
            <a:r>
              <a:rPr lang="ko-KR" altLang="en-US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라는 이름으로 발명한 후</a:t>
            </a:r>
            <a:r>
              <a:rPr lang="en-US" altLang="ko-KR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1980</a:t>
            </a:r>
            <a:r>
              <a:rPr lang="ko-KR" altLang="en-US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년 </a:t>
            </a:r>
            <a:r>
              <a:rPr lang="ko-KR" altLang="en-US" sz="2000" spc="-150" dirty="0" err="1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루빅스</a:t>
            </a:r>
            <a:r>
              <a:rPr lang="ko-KR" altLang="en-US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큐브라는 이름으로 시판되었습니다</a:t>
            </a:r>
            <a:r>
              <a:rPr lang="en-US" altLang="ko-KR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ko-KR" altLang="en-US" sz="2000" spc="-150" dirty="0" err="1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루빅스</a:t>
            </a:r>
            <a:r>
              <a:rPr lang="ko-KR" altLang="en-US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큐브는 </a:t>
            </a:r>
            <a:r>
              <a:rPr lang="en-US" altLang="ko-KR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3×3×3 </a:t>
            </a:r>
            <a:r>
              <a:rPr lang="ko-KR" altLang="en-US" sz="2000" spc="-150" dirty="0" err="1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큐브만을</a:t>
            </a:r>
            <a:r>
              <a:rPr lang="ko-KR" altLang="en-US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지칭합니다</a:t>
            </a:r>
            <a:r>
              <a:rPr lang="en-US" altLang="ko-KR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  <a:r>
              <a:rPr lang="ko-KR" altLang="en-US" sz="2000" spc="-150" dirty="0" err="1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루빅스</a:t>
            </a:r>
            <a:r>
              <a:rPr lang="ko-KR" altLang="en-US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큐브가</a:t>
            </a:r>
            <a:endParaRPr lang="en-US" altLang="ko-KR" sz="2000" spc="-150" dirty="0">
              <a:solidFill>
                <a:srgbClr val="0C141C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돌면서 생기는 조합은 </a:t>
            </a:r>
            <a:r>
              <a:rPr lang="en-US" altLang="ko-KR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43,252,003,274,489,856,000</a:t>
            </a:r>
            <a:r>
              <a:rPr lang="ko-KR" altLang="en-US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개이며</a:t>
            </a:r>
            <a:r>
              <a:rPr lang="en-US" altLang="ko-KR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 중 큐브를 다 맞출 수 있는 경우는 오직 하나 뿐입니다</a:t>
            </a:r>
            <a:r>
              <a:rPr lang="en-US" altLang="ko-KR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ko-KR" altLang="en-US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매년 헝가리에서 </a:t>
            </a:r>
            <a:r>
              <a:rPr lang="ko-KR" altLang="en-US" sz="2000" spc="-150" dirty="0" err="1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루빅스</a:t>
            </a:r>
            <a:r>
              <a:rPr lang="ko-KR" altLang="en-US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큐브 챔피언십이 열리며</a:t>
            </a:r>
            <a:r>
              <a:rPr lang="en-US" altLang="ko-KR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전세계에서 모인 수많은 사람들이 기록 대결을 펼칩니다</a:t>
            </a:r>
            <a:r>
              <a:rPr lang="en-US" altLang="ko-KR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177E4E43-6E7E-4A1A-A757-FE5676DAEFD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61123" y="1651347"/>
            <a:ext cx="5236689" cy="272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62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9"/>
    </mc:Choice>
    <mc:Fallback xmlns="">
      <p:transition spd="slow" advTm="2159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:a16="http://schemas.microsoft.com/office/drawing/2014/main" id="{CFDF2F78-0554-4540-B515-DCBF02D13481}"/>
              </a:ext>
            </a:extLst>
          </p:cNvPr>
          <p:cNvSpPr txBox="1"/>
          <p:nvPr/>
        </p:nvSpPr>
        <p:spPr>
          <a:xfrm>
            <a:off x="915671" y="1323440"/>
            <a:ext cx="574638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ko-KR" altLang="en-US" sz="32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게임판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밑판 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액자형 틀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  <a:p>
            <a:pPr algn="just">
              <a:lnSpc>
                <a:spcPct val="200000"/>
              </a:lnSpc>
            </a:pP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색깔 타일 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48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총 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6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색깔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  <a:p>
            <a:pPr algn="just">
              <a:lnSpc>
                <a:spcPct val="200000"/>
              </a:lnSpc>
            </a:pP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뒤죽박죽 문제 </a:t>
            </a:r>
            <a:r>
              <a:rPr lang="ko-KR" altLang="en-US" sz="32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생성기</a:t>
            </a:r>
            <a:endParaRPr lang="en-US" altLang="ko-KR" sz="32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/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2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격자판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뚜껑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색깔 큐브 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9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구성물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57144B28-E10E-4830-8790-2EF4739F8F2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56662" y="220000"/>
            <a:ext cx="5841853" cy="53145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927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36"/>
    </mc:Choice>
    <mc:Fallback xmlns="">
      <p:transition spd="slow" advTm="6236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준비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9C04A0-39C3-4449-B134-60F6DC22A6DF}"/>
              </a:ext>
            </a:extLst>
          </p:cNvPr>
          <p:cNvSpPr txBox="1"/>
          <p:nvPr/>
        </p:nvSpPr>
        <p:spPr>
          <a:xfrm>
            <a:off x="514118" y="1532446"/>
            <a:ext cx="5983110" cy="3661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액자형 틀을 직각으로 세워 놓고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</a:p>
          <a:p>
            <a:pPr algn="just">
              <a:lnSpc>
                <a:spcPct val="20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0554D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여섯 가지 색깔</a:t>
            </a:r>
            <a:r>
              <a:rPr lang="ko-KR" altLang="en-US" sz="30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타일을 각각 </a:t>
            </a:r>
            <a:r>
              <a:rPr lang="en-US" altLang="ko-KR" sz="3000" b="1" spc="-150" dirty="0">
                <a:solidFill>
                  <a:srgbClr val="0554D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4</a:t>
            </a:r>
            <a:r>
              <a:rPr lang="ko-KR" altLang="en-US" sz="3000" b="1" spc="-150" dirty="0">
                <a:solidFill>
                  <a:srgbClr val="0554D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씩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나눠 가져 </a:t>
            </a:r>
            <a:r>
              <a:rPr lang="ko-KR" altLang="en-US" sz="3000" b="1" spc="-150" dirty="0">
                <a:solidFill>
                  <a:srgbClr val="0554D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한쪽 밑판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마다 </a:t>
            </a:r>
            <a:r>
              <a:rPr lang="en-US" altLang="ko-KR" sz="3000" b="1" spc="-150" dirty="0">
                <a:solidFill>
                  <a:srgbClr val="0554D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24</a:t>
            </a:r>
            <a:r>
              <a:rPr lang="ko-KR" altLang="en-US" sz="3000" b="1" spc="-150" dirty="0">
                <a:solidFill>
                  <a:srgbClr val="0554D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씩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배치함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000" b="1" spc="-150" dirty="0">
                <a:solidFill>
                  <a:srgbClr val="0554D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한 칸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은 </a:t>
            </a:r>
            <a:r>
              <a:rPr lang="ko-KR" altLang="en-US" sz="3000" b="1" spc="-150" dirty="0">
                <a:solidFill>
                  <a:srgbClr val="0554D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빈 칸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8AC51698-9EC6-4731-A457-85F2A47A5A2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62396" y="905691"/>
            <a:ext cx="5286023" cy="404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1550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목표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8C83BF3-9915-43EE-B5A9-DC08EE50C291}"/>
              </a:ext>
            </a:extLst>
          </p:cNvPr>
          <p:cNvSpPr txBox="1"/>
          <p:nvPr/>
        </p:nvSpPr>
        <p:spPr>
          <a:xfrm>
            <a:off x="928137" y="1484437"/>
            <a:ext cx="5167863" cy="3714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3200" b="1" spc="-150" dirty="0">
                <a:solidFill>
                  <a:srgbClr val="0554D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색깔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200" b="1" spc="-150" dirty="0">
                <a:solidFill>
                  <a:srgbClr val="0554D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타일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3200" b="1" spc="-150" dirty="0">
                <a:solidFill>
                  <a:srgbClr val="0554D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움직여서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endParaRPr lang="en-US" altLang="ko-KR" sz="32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뒤죽박죽 문제 생성기의 패턴과</a:t>
            </a:r>
            <a:endParaRPr lang="en-US" altLang="ko-KR" sz="32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200" b="1" spc="-150" dirty="0">
                <a:solidFill>
                  <a:srgbClr val="0554D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똑같이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만들고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ko-KR" altLang="en-US" sz="3200" b="1" spc="-150" dirty="0">
                <a:solidFill>
                  <a:srgbClr val="0554D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상대보다 빠르게 </a:t>
            </a:r>
            <a:endParaRPr lang="en-US" altLang="ko-KR" sz="3200" b="1" spc="-150" dirty="0">
              <a:solidFill>
                <a:srgbClr val="0554D8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액자형 틀을 내리면 </a:t>
            </a:r>
            <a:r>
              <a:rPr lang="ko-KR" altLang="en-US" sz="3200" b="1" spc="-150" dirty="0">
                <a:solidFill>
                  <a:srgbClr val="0554D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승리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977FD850-F4C9-4389-B750-FF872A66D1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1463" y="1577254"/>
            <a:ext cx="5265692" cy="370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903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9C04A0-39C3-4449-B134-60F6DC22A6DF}"/>
              </a:ext>
            </a:extLst>
          </p:cNvPr>
          <p:cNvSpPr txBox="1"/>
          <p:nvPr/>
        </p:nvSpPr>
        <p:spPr>
          <a:xfrm>
            <a:off x="514118" y="1323440"/>
            <a:ext cx="6217608" cy="4180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뒤죽박죽 문제 생성기를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</a:t>
            </a:r>
            <a:r>
              <a:rPr lang="ko-KR" altLang="en-US" sz="3000" b="1" spc="-150" dirty="0">
                <a:solidFill>
                  <a:srgbClr val="0554D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마구 흔들어서 큐브를 섞음</a:t>
            </a:r>
            <a:endParaRPr lang="en-US" altLang="ko-KR" sz="3000" b="1" spc="-150" dirty="0">
              <a:solidFill>
                <a:srgbClr val="0554D8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충분히 섞은 후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안쪽이 보이지 않도록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</a:t>
            </a:r>
            <a:r>
              <a:rPr lang="ko-KR" altLang="en-US" sz="3000" b="1" spc="-150" dirty="0">
                <a:solidFill>
                  <a:srgbClr val="0554D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손으로 가린 상태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에서</a:t>
            </a:r>
            <a:r>
              <a:rPr lang="ko-KR" altLang="en-US" sz="30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뒤죽박죽 문제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생성기를 살살 흔들어서 </a:t>
            </a:r>
            <a:r>
              <a:rPr lang="ko-KR" altLang="en-US" sz="3000" b="1" spc="-150" dirty="0">
                <a:solidFill>
                  <a:srgbClr val="0554D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모든 큐브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홈 안쪽에 </a:t>
            </a:r>
            <a:r>
              <a:rPr lang="ko-KR" altLang="en-US" sz="3000" b="1" spc="-150" dirty="0">
                <a:solidFill>
                  <a:srgbClr val="0554D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가지런히 놓이게 정리</a:t>
            </a:r>
            <a:endParaRPr lang="en-US" altLang="ko-KR" sz="3000" b="1" spc="-150" dirty="0">
              <a:solidFill>
                <a:srgbClr val="0554D8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237ECBEA-93C5-4C56-8858-6B190F82CD3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96770" y="1183171"/>
            <a:ext cx="4714875" cy="41338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41606A9-6269-4927-AEB9-72A2AD9B924A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</p:spTree>
    <p:extLst>
      <p:ext uri="{BB962C8B-B14F-4D97-AF65-F5344CB8AC3E}">
        <p14:creationId xmlns:p14="http://schemas.microsoft.com/office/powerpoint/2010/main" val="4012277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9C04A0-39C3-4449-B134-60F6DC22A6DF}"/>
              </a:ext>
            </a:extLst>
          </p:cNvPr>
          <p:cNvSpPr txBox="1"/>
          <p:nvPr/>
        </p:nvSpPr>
        <p:spPr>
          <a:xfrm>
            <a:off x="514118" y="1323440"/>
            <a:ext cx="6217608" cy="4411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 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하나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둘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셋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!”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외친 후 가리고 있던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</a:t>
            </a:r>
            <a:r>
              <a:rPr lang="ko-KR" altLang="en-US" sz="3000" b="1" spc="-150" dirty="0">
                <a:solidFill>
                  <a:srgbClr val="0554D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손을 치워서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패턴을 공개하여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</a:t>
            </a:r>
            <a:r>
              <a:rPr lang="ko-KR" altLang="en-US" sz="30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옆에 놓음 </a:t>
            </a:r>
            <a:r>
              <a:rPr lang="ko-KR" altLang="en-US" sz="3000" spc="-15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⇒ </a:t>
            </a:r>
            <a:r>
              <a:rPr lang="ko-KR" altLang="en-US" sz="3000" b="1" spc="-150" dirty="0">
                <a:solidFill>
                  <a:srgbClr val="0554D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레이스 시작</a:t>
            </a:r>
            <a:r>
              <a:rPr lang="en-US" altLang="ko-KR" sz="3000" b="1" spc="-150" dirty="0">
                <a:solidFill>
                  <a:srgbClr val="0554D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</a:p>
          <a:p>
            <a:pPr algn="just">
              <a:lnSpc>
                <a:spcPct val="150000"/>
              </a:lnSpc>
            </a:pPr>
            <a:endParaRPr lang="en-US" altLang="ko-KR" sz="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*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뒤죽박죽 문제 </a:t>
            </a:r>
            <a:r>
              <a:rPr lang="ko-KR" altLang="en-US" sz="30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생성기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안에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EF394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한 색깔 큐브가 </a:t>
            </a:r>
            <a:r>
              <a:rPr lang="en-US" altLang="ko-KR" sz="3000" b="1" spc="-150" dirty="0">
                <a:solidFill>
                  <a:srgbClr val="EF394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5</a:t>
            </a:r>
            <a:r>
              <a:rPr lang="ko-KR" altLang="en-US" sz="3000" b="1" spc="-150" dirty="0">
                <a:solidFill>
                  <a:srgbClr val="EF394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 이상 나왔다면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다시 흔들어서 </a:t>
            </a:r>
            <a:r>
              <a:rPr lang="ko-KR" altLang="en-US" sz="3000" b="1" spc="-150" dirty="0">
                <a:solidFill>
                  <a:srgbClr val="EF394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새 패턴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만듦</a:t>
            </a:r>
            <a:endParaRPr lang="en-US" altLang="ko-KR" sz="3000" b="1" spc="-150" dirty="0">
              <a:solidFill>
                <a:srgbClr val="0554D8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1606A9-6269-4927-AEB9-72A2AD9B924A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DAEC158A-144B-4DB5-AC81-14A694118C4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80595" y="655320"/>
            <a:ext cx="4905034" cy="554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30788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FF00">
            <a:alpha val="60000"/>
          </a:srgbClr>
        </a:solidFill>
        <a:ln w="7620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rgbClr val="006291"/>
          </a:solidFill>
          <a:tailEnd type="none" w="sm" len="sm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12754</TotalTime>
  <Words>534</Words>
  <Application>Microsoft Office PowerPoint</Application>
  <PresentationFormat>와이드스크린</PresentationFormat>
  <Paragraphs>112</Paragraphs>
  <Slides>19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19</vt:i4>
      </vt:variant>
    </vt:vector>
  </HeadingPairs>
  <TitlesOfParts>
    <vt:vector size="25" baseType="lpstr">
      <vt:lpstr>나눔스퀘어 Bold</vt:lpstr>
      <vt:lpstr>맑은 고딕</vt:lpstr>
      <vt:lpstr>Arial</vt:lpstr>
      <vt:lpstr>KoPub돋움체 Medium</vt:lpstr>
      <vt:lpstr>나눔스퀘어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박찬용</dc:creator>
  <cp:lastModifiedBy>Park Chanyong</cp:lastModifiedBy>
  <cp:revision>809</cp:revision>
  <dcterms:created xsi:type="dcterms:W3CDTF">2017-12-14T07:04:43Z</dcterms:created>
  <dcterms:modified xsi:type="dcterms:W3CDTF">2020-03-05T23:59:55Z</dcterms:modified>
</cp:coreProperties>
</file>