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39.jpg" ContentType="image/jpg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58" r:id="rId5"/>
    <p:sldId id="495" r:id="rId6"/>
    <p:sldId id="561" r:id="rId7"/>
    <p:sldId id="500" r:id="rId8"/>
    <p:sldId id="551" r:id="rId9"/>
    <p:sldId id="552" r:id="rId10"/>
    <p:sldId id="553" r:id="rId11"/>
    <p:sldId id="563" r:id="rId12"/>
    <p:sldId id="564" r:id="rId13"/>
    <p:sldId id="565" r:id="rId14"/>
    <p:sldId id="566" r:id="rId15"/>
    <p:sldId id="567" r:id="rId16"/>
    <p:sldId id="568" r:id="rId17"/>
    <p:sldId id="569" r:id="rId18"/>
    <p:sldId id="570" r:id="rId19"/>
    <p:sldId id="571" r:id="rId20"/>
    <p:sldId id="541" r:id="rId21"/>
    <p:sldId id="460" r:id="rId22"/>
    <p:sldId id="259" r:id="rId23"/>
    <p:sldId id="264" r:id="rId24"/>
    <p:sldId id="263" r:id="rId25"/>
  </p:sldIdLst>
  <p:sldSz cx="12192000" cy="6858000"/>
  <p:notesSz cx="6858000" cy="9144000"/>
  <p:embeddedFontLst>
    <p:embeddedFont>
      <p:font typeface="나눔스퀘어" panose="020B0600000101010101" pitchFamily="50" charset="-127"/>
      <p:regular r:id="rId26"/>
    </p:embeddedFont>
    <p:embeddedFont>
      <p:font typeface="나눔스퀘어 Bold" panose="020B0600000101010101" pitchFamily="50" charset="-127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68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ED2"/>
    <a:srgbClr val="F9F9F9"/>
    <a:srgbClr val="924F29"/>
    <a:srgbClr val="0554D8"/>
    <a:srgbClr val="EF394D"/>
    <a:srgbClr val="FFFFFF"/>
    <a:srgbClr val="F9A235"/>
    <a:srgbClr val="F0EC61"/>
    <a:srgbClr val="F0EC62"/>
    <a:srgbClr val="90C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2" autoAdjust="0"/>
    <p:restoredTop sz="94227" autoAdjust="0"/>
  </p:normalViewPr>
  <p:slideViewPr>
    <p:cSldViewPr snapToGrid="0">
      <p:cViewPr>
        <p:scale>
          <a:sx n="100" d="100"/>
          <a:sy n="100" d="100"/>
        </p:scale>
        <p:origin x="906" y="648"/>
      </p:cViewPr>
      <p:guideLst>
        <p:guide pos="642"/>
        <p:guide pos="68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2021-03-30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2021-03-30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그리기이(가) 표시된 사진&#10;&#10;자동 생성된 설명">
            <a:extLst>
              <a:ext uri="{FF2B5EF4-FFF2-40B4-BE49-F238E27FC236}">
                <a16:creationId xmlns:a16="http://schemas.microsoft.com/office/drawing/2014/main" id="{516B8A91-65E9-472C-82E2-E01AB993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80" y="539918"/>
            <a:ext cx="3901239" cy="500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그림 44">
            <a:extLst>
              <a:ext uri="{FF2B5EF4-FFF2-40B4-BE49-F238E27FC236}">
                <a16:creationId xmlns:a16="http://schemas.microsoft.com/office/drawing/2014/main" id="{B32337E1-66D6-496C-B4AE-A6F81A03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4674" y="530565"/>
            <a:ext cx="5005101" cy="5325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두 장 가져오기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514118" y="2110307"/>
            <a:ext cx="6164978" cy="2360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더미의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</a:t>
            </a:r>
            <a:r>
              <a:rPr lang="ko-KR" altLang="en-US" sz="32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윗장</a:t>
            </a:r>
            <a:r>
              <a:rPr lang="ko-KR" altLang="en-US" sz="3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뒤집어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E43DA2A9-9296-43B6-B38F-E5F0DE2D8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46" y="661720"/>
            <a:ext cx="5557338" cy="525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선택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514118" y="1872580"/>
            <a:ext cx="6572482" cy="389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손에서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</a:t>
            </a:r>
            <a:r>
              <a:rPr lang="en-US" altLang="ko-KR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골라 자기 앞에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 내려놓음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모두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내려놓은 카드를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뒤집어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5BBC37-1DD4-4580-846A-33F39F9B7D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2299" y="1086147"/>
            <a:ext cx="4953741" cy="4108357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71C1DF-3C35-45DF-BEA2-FF35115085A7}"/>
              </a:ext>
            </a:extLst>
          </p:cNvPr>
          <p:cNvSpPr/>
          <p:nvPr/>
        </p:nvSpPr>
        <p:spPr>
          <a:xfrm>
            <a:off x="10644521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07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961793" y="2053555"/>
            <a:ext cx="5134207" cy="291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공개 후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규칙에 따라 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가져가서 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 둠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71C1DF-3C35-45DF-BEA2-FF35115085A7}"/>
              </a:ext>
            </a:extLst>
          </p:cNvPr>
          <p:cNvSpPr/>
          <p:nvPr/>
        </p:nvSpPr>
        <p:spPr>
          <a:xfrm>
            <a:off x="10644521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78904E6-27FC-46B5-9ED5-4A3211E4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671" y="791969"/>
            <a:ext cx="5148108" cy="50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0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71C1DF-3C35-45DF-BEA2-FF35115085A7}"/>
              </a:ext>
            </a:extLst>
          </p:cNvPr>
          <p:cNvSpPr/>
          <p:nvPr/>
        </p:nvSpPr>
        <p:spPr>
          <a:xfrm>
            <a:off x="10644521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46319E9-A2EF-4A3E-8471-43C8C71F21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141" y="1972365"/>
            <a:ext cx="3324225" cy="1743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1031248" y="3663515"/>
            <a:ext cx="5238982" cy="192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2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미어캣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숫자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낸 사람이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2C3C3F2-74F7-4F34-A23D-F16B5F68E0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8575" y="515672"/>
            <a:ext cx="4211228" cy="5433843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7987506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747337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5279BB0-F906-4297-BA16-5D5F4E52E9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400" y="515672"/>
            <a:ext cx="4230175" cy="483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171C1DF-3C35-45DF-BEA2-FF35115085A7}"/>
              </a:ext>
            </a:extLst>
          </p:cNvPr>
          <p:cNvSpPr/>
          <p:nvPr/>
        </p:nvSpPr>
        <p:spPr>
          <a:xfrm>
            <a:off x="10644521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1031248" y="3663515"/>
            <a:ext cx="5238982" cy="192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독수리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낮은 숫자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낸 사람이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7949406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747337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1D44B6-9BA9-48B5-B216-09AFB791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98" y="2074989"/>
            <a:ext cx="3462170" cy="15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5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BBBFF7F-3197-439F-82E6-F575C5536D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965" y="516687"/>
            <a:ext cx="4394811" cy="4837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542925" y="1824955"/>
            <a:ext cx="6520195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명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서로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냈다면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해당 카드들은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무시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여러 장이 나온 숫자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제외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70000"/>
              </a:lnSpc>
            </a:pP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한 장만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나온 숫자 중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낮은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숫자를 낸 사람이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7949406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747337" y="2535744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곱하기 기호 21">
            <a:extLst>
              <a:ext uri="{FF2B5EF4-FFF2-40B4-BE49-F238E27FC236}">
                <a16:creationId xmlns:a16="http://schemas.microsoft.com/office/drawing/2014/main" id="{50501411-8396-4850-9E8E-BCBF80D04495}"/>
              </a:ext>
            </a:extLst>
          </p:cNvPr>
          <p:cNvSpPr/>
          <p:nvPr/>
        </p:nvSpPr>
        <p:spPr>
          <a:xfrm>
            <a:off x="7347300" y="507831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곱하기 기호 22">
            <a:extLst>
              <a:ext uri="{FF2B5EF4-FFF2-40B4-BE49-F238E27FC236}">
                <a16:creationId xmlns:a16="http://schemas.microsoft.com/office/drawing/2014/main" id="{A106E948-942E-4991-8CE0-F0D766591A63}"/>
              </a:ext>
            </a:extLst>
          </p:cNvPr>
          <p:cNvSpPr/>
          <p:nvPr/>
        </p:nvSpPr>
        <p:spPr>
          <a:xfrm>
            <a:off x="7347300" y="3346308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4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333378-8F59-4B41-9AA8-12731C9289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3036" y="307777"/>
            <a:ext cx="4898964" cy="5104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FFECD8-C230-4CBD-AA4E-C62D2B2875CD}"/>
              </a:ext>
            </a:extLst>
          </p:cNvPr>
          <p:cNvSpPr/>
          <p:nvPr/>
        </p:nvSpPr>
        <p:spPr>
          <a:xfrm>
            <a:off x="7716837" y="2935537"/>
            <a:ext cx="541338" cy="390267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542925" y="1910680"/>
            <a:ext cx="6520195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한 장만 나온 숫자가 없다면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아무도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획득하지 못함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7949406" y="2545270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747337" y="2535744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곱하기 기호 21">
            <a:extLst>
              <a:ext uri="{FF2B5EF4-FFF2-40B4-BE49-F238E27FC236}">
                <a16:creationId xmlns:a16="http://schemas.microsoft.com/office/drawing/2014/main" id="{50501411-8396-4850-9E8E-BCBF80D04495}"/>
              </a:ext>
            </a:extLst>
          </p:cNvPr>
          <p:cNvSpPr/>
          <p:nvPr/>
        </p:nvSpPr>
        <p:spPr>
          <a:xfrm>
            <a:off x="7347300" y="507831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곱하기 기호 22">
            <a:extLst>
              <a:ext uri="{FF2B5EF4-FFF2-40B4-BE49-F238E27FC236}">
                <a16:creationId xmlns:a16="http://schemas.microsoft.com/office/drawing/2014/main" id="{A106E948-942E-4991-8CE0-F0D766591A63}"/>
              </a:ext>
            </a:extLst>
          </p:cNvPr>
          <p:cNvSpPr/>
          <p:nvPr/>
        </p:nvSpPr>
        <p:spPr>
          <a:xfrm>
            <a:off x="7347300" y="3346308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곱하기 기호 23">
            <a:extLst>
              <a:ext uri="{FF2B5EF4-FFF2-40B4-BE49-F238E27FC236}">
                <a16:creationId xmlns:a16="http://schemas.microsoft.com/office/drawing/2014/main" id="{97551147-A2F2-405C-AB17-97B506AEA424}"/>
              </a:ext>
            </a:extLst>
          </p:cNvPr>
          <p:cNvSpPr/>
          <p:nvPr/>
        </p:nvSpPr>
        <p:spPr>
          <a:xfrm>
            <a:off x="10136854" y="3346308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곱하기 기호 24">
            <a:extLst>
              <a:ext uri="{FF2B5EF4-FFF2-40B4-BE49-F238E27FC236}">
                <a16:creationId xmlns:a16="http://schemas.microsoft.com/office/drawing/2014/main" id="{B1178D55-91E2-44B1-9076-F8A1FDE38F1F}"/>
              </a:ext>
            </a:extLst>
          </p:cNvPr>
          <p:cNvSpPr/>
          <p:nvPr/>
        </p:nvSpPr>
        <p:spPr>
          <a:xfrm>
            <a:off x="10136854" y="507831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00AED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65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472D454-602D-43BA-8E11-9D9585966F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4834" y="979851"/>
            <a:ext cx="4641445" cy="4098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542925" y="1910680"/>
            <a:ext cx="6520195" cy="390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한 장만 나온 숫자가 없다면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아무도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획득하지 못함</a:t>
            </a:r>
            <a:endParaRPr lang="en-US" altLang="ko-KR" sz="28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 라운드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두고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en-US" altLang="ko-KR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라운드 점수 카드 공개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합산</a:t>
            </a:r>
            <a:endParaRPr lang="en-US" altLang="ko-KR" sz="28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점수 합이 </a:t>
            </a:r>
            <a:r>
              <a:rPr lang="en-US" altLang="ko-KR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미어캣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규칙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카드 점수 합이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음수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독수리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규칙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6860889" y="2688145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359590" y="2688145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3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472D454-602D-43BA-8E11-9D9585966F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4834" y="979851"/>
            <a:ext cx="4641445" cy="4098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542925" y="1910680"/>
            <a:ext cx="6520195" cy="2615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만약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한 장만 나온 숫자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라운드의 점수 카드는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아무도 가져가지 못하고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 종료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08BCF9-3605-4694-AD52-AC4504904216}"/>
              </a:ext>
            </a:extLst>
          </p:cNvPr>
          <p:cNvSpPr/>
          <p:nvPr/>
        </p:nvSpPr>
        <p:spPr>
          <a:xfrm>
            <a:off x="6860889" y="2688145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2FA77D-A4A9-463C-BA8D-D79C08B0ABAF}"/>
              </a:ext>
            </a:extLst>
          </p:cNvPr>
          <p:cNvSpPr/>
          <p:nvPr/>
        </p:nvSpPr>
        <p:spPr>
          <a:xfrm>
            <a:off x="10359590" y="2688145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3447E2B-0504-4E9B-9D93-CA103C1A45BA}"/>
              </a:ext>
            </a:extLst>
          </p:cNvPr>
          <p:cNvSpPr/>
          <p:nvPr/>
        </p:nvSpPr>
        <p:spPr>
          <a:xfrm>
            <a:off x="10747337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59089EC-EF13-4486-AB0A-1D07B1A788D5}"/>
              </a:ext>
            </a:extLst>
          </p:cNvPr>
          <p:cNvSpPr/>
          <p:nvPr/>
        </p:nvSpPr>
        <p:spPr>
          <a:xfrm>
            <a:off x="7987506" y="5353372"/>
            <a:ext cx="775494" cy="49320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8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1031248" y="1172598"/>
            <a:ext cx="3650082" cy="642832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낸 카드 버리기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6175-33F7-4957-87F4-1ACA0969422D}"/>
              </a:ext>
            </a:extLst>
          </p:cNvPr>
          <p:cNvSpPr txBox="1"/>
          <p:nvPr/>
        </p:nvSpPr>
        <p:spPr>
          <a:xfrm>
            <a:off x="542925" y="1824955"/>
            <a:ext cx="6520195" cy="3926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자기가 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라운드를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마칠 때 자기 옆에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버림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버린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각자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더미로 쌓음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아무도 점수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가져가지 못한 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en-US" altLang="ko-KR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라운드에도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낸 카드를 모두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버림</a:t>
            </a:r>
            <a:endParaRPr lang="en-US" altLang="ko-KR" sz="30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5143C634-FEF8-4821-99D4-56397C0C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980" y="1236099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6C7F8CF-C4F2-462B-9A61-0AB52697E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67" y="1230053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55EDF0D-6BC1-46AB-9C1A-2317C0088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039" y="4015346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354D8482-F0E7-4F52-832E-D781F62D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8795" y="4015346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F2290BB8-31E6-420A-B153-A7B5C0D1C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4679" y="3955022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C2AE4468-909E-40B5-8917-4D33095F9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981" y="3985126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17D6D6F-A4EF-4777-A370-2DBDACD55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2816" y="2645966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BA30166B-0DE9-4A67-AB99-633090A1E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679" y="1172598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9B7FC00F-CD02-4134-8A2C-3D838EC87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758" y="1172598"/>
            <a:ext cx="924385" cy="1437932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05AC94E6-E8EC-4987-B6B7-956726A63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776" y="2645966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242A921-B542-476D-80DB-5D9CFD6E9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776" y="2575098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C82943D6-683B-49D2-B10B-0F231F28D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736" y="2645965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D920800B-6B2D-4418-A6B0-452C49457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696" y="2575097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09C05E4A-1EC9-478C-8931-240519384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656" y="2610530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BE0CE88E-066F-4969-A458-EC6054C8F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978705" y="5262584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E10BC188-34A2-46A4-BC2A-B5CF165EF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412952" y="-106241"/>
            <a:ext cx="939321" cy="1473855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87784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752E0E0-B871-437E-9D5B-26C4E033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15663"/>
            <a:ext cx="5823284" cy="2781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7DB94-A2F9-4C17-8EF2-4A45510B57DF}"/>
              </a:ext>
            </a:extLst>
          </p:cNvPr>
          <p:cNvSpPr txBox="1"/>
          <p:nvPr/>
        </p:nvSpPr>
        <p:spPr>
          <a:xfrm>
            <a:off x="568764" y="1227147"/>
            <a:ext cx="5134207" cy="440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en-US" altLang="ko-KR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라운드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마치면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7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미어캣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독수리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숫자를 전부 더한 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70000"/>
              </a:lnSpc>
            </a:pP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총합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사람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7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점수가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같지 않은 </a:t>
            </a:r>
            <a:endParaRPr lang="en-US" altLang="ko-KR" sz="28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사람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가장 높은 사람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3022EC2-9859-4CEE-A6CC-0AB9D3AF2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0348" y="3881582"/>
            <a:ext cx="5898936" cy="20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610AC0D-A519-47F2-97F7-604A69743B6F}"/>
              </a:ext>
            </a:extLst>
          </p:cNvPr>
          <p:cNvSpPr/>
          <p:nvPr/>
        </p:nvSpPr>
        <p:spPr>
          <a:xfrm>
            <a:off x="1004889" y="2180639"/>
            <a:ext cx="10194833" cy="541576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공개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DBC3C2D-BBF9-44FC-ACEF-3F1097A30801}"/>
              </a:ext>
            </a:extLst>
          </p:cNvPr>
          <p:cNvSpPr/>
          <p:nvPr/>
        </p:nvSpPr>
        <p:spPr>
          <a:xfrm>
            <a:off x="1004889" y="2766596"/>
            <a:ext cx="10194833" cy="541576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선택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1E9C7A2-D7A6-4D5E-83C4-7F97BB421BCA}"/>
              </a:ext>
            </a:extLst>
          </p:cNvPr>
          <p:cNvSpPr/>
          <p:nvPr/>
        </p:nvSpPr>
        <p:spPr>
          <a:xfrm>
            <a:off x="1004889" y="3352553"/>
            <a:ext cx="10194833" cy="541576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BE8BDC5-1527-4836-BD45-D9DD56475F79}"/>
              </a:ext>
            </a:extLst>
          </p:cNvPr>
          <p:cNvSpPr/>
          <p:nvPr/>
        </p:nvSpPr>
        <p:spPr>
          <a:xfrm>
            <a:off x="1004889" y="1501240"/>
            <a:ext cx="10194833" cy="638758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 카드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37F1473-5334-4A8A-ACD1-0ED96D5D55CC}"/>
              </a:ext>
            </a:extLst>
          </p:cNvPr>
          <p:cNvSpPr/>
          <p:nvPr/>
        </p:nvSpPr>
        <p:spPr>
          <a:xfrm>
            <a:off x="1004889" y="3932851"/>
            <a:ext cx="10194833" cy="638758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낸 카드 버리기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C5F664-50F0-4225-90D1-6069B1C80E4F}"/>
              </a:ext>
            </a:extLst>
          </p:cNvPr>
          <p:cNvSpPr/>
          <p:nvPr/>
        </p:nvSpPr>
        <p:spPr>
          <a:xfrm>
            <a:off x="1004889" y="4610331"/>
            <a:ext cx="10194833" cy="638758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15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후</a:t>
            </a:r>
            <a:r>
              <a:rPr lang="en-US" altLang="ko-KR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미어캣과</a:t>
            </a:r>
            <a:r>
              <a: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독수리 카드 점수 합산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D0E9475-0106-42F3-8D44-F3A55BF4CBB5}"/>
              </a:ext>
            </a:extLst>
          </p:cNvPr>
          <p:cNvSpPr/>
          <p:nvPr/>
        </p:nvSpPr>
        <p:spPr>
          <a:xfrm>
            <a:off x="6671374" y="1114300"/>
            <a:ext cx="4606606" cy="1059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위대한 </a:t>
            </a:r>
            <a:r>
              <a:rPr lang="en-US" altLang="ko-KR" sz="26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6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 불가사의를</a:t>
            </a:r>
            <a:endParaRPr lang="en-US" altLang="ko-KR" sz="26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5000"/>
              </a:lnSpc>
            </a:pPr>
            <a:r>
              <a:rPr lang="ko-KR" altLang="en-US" sz="26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완성하는 문명 게임</a:t>
            </a:r>
            <a:endParaRPr lang="en-US" altLang="ko-KR" sz="26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BA090-A07A-4D24-8150-28FB0C3C829D}"/>
              </a:ext>
            </a:extLst>
          </p:cNvPr>
          <p:cNvSpPr txBox="1"/>
          <p:nvPr/>
        </p:nvSpPr>
        <p:spPr>
          <a:xfrm>
            <a:off x="6129555" y="4683794"/>
            <a:ext cx="5575883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2011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각종 게임상을 수상한 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최고의 문명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AC60AD7-87EF-45AE-83C6-0A99D3BBA7CB}"/>
              </a:ext>
            </a:extLst>
          </p:cNvPr>
          <p:cNvSpPr/>
          <p:nvPr/>
        </p:nvSpPr>
        <p:spPr>
          <a:xfrm>
            <a:off x="1247772" y="1150986"/>
            <a:ext cx="4606606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멘사</a:t>
            </a:r>
            <a:r>
              <a:rPr lang="ko-KR" altLang="en-US" sz="2800" b="1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선정 최고의 두뇌 게임</a:t>
            </a:r>
            <a:endParaRPr lang="en-US" altLang="ko-KR" sz="2800" b="1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22259-C2E9-42AB-AA6B-66ABD465853F}"/>
              </a:ext>
            </a:extLst>
          </p:cNvPr>
          <p:cNvSpPr txBox="1"/>
          <p:nvPr/>
        </p:nvSpPr>
        <p:spPr>
          <a:xfrm>
            <a:off x="1019175" y="4683795"/>
            <a:ext cx="5076825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순차적으로 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번째 카드를 놓으면 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벌점이 생기는 카드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object 1622">
            <a:extLst>
              <a:ext uri="{FF2B5EF4-FFF2-40B4-BE49-F238E27FC236}">
                <a16:creationId xmlns:a16="http://schemas.microsoft.com/office/drawing/2014/main" id="{97C24EDF-865E-4702-8D76-10FD6851739C}"/>
              </a:ext>
            </a:extLst>
          </p:cNvPr>
          <p:cNvSpPr/>
          <p:nvPr/>
        </p:nvSpPr>
        <p:spPr>
          <a:xfrm>
            <a:off x="2122418" y="1917836"/>
            <a:ext cx="2765959" cy="2765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FC224CF3-3A24-4A3D-9578-9546ACFE5FBF}"/>
              </a:ext>
            </a:extLst>
          </p:cNvPr>
          <p:cNvSpPr/>
          <p:nvPr/>
        </p:nvSpPr>
        <p:spPr>
          <a:xfrm>
            <a:off x="7702640" y="2254077"/>
            <a:ext cx="2429711" cy="2429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눈치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보드게임의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고전 명작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각자의 가지고 있는 숫자 카드로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얻기 위해 베팅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해서 점수를 얻는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전설의 게임 디자이너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알렉스 </a:t>
            </a:r>
            <a:r>
              <a:rPr lang="ko-KR" altLang="en-US" sz="2800" b="1" spc="-150" dirty="0" err="1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란돌프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명작 </a:t>
            </a:r>
            <a:r>
              <a:rPr lang="ko-KR" altLang="en-US" sz="28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카드게임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담백하고 직관인 것이 특징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756155" y="1300078"/>
            <a:ext cx="8249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690958" y="1300078"/>
            <a:ext cx="108121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B51190C-243C-4E26-B627-DE3EF793F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3" b="99713" l="3462" r="99231">
                        <a14:foregroundMark x1="8718" y1="12644" x2="19359" y2="20402"/>
                        <a14:foregroundMark x1="5641" y1="9914" x2="20385" y2="5460"/>
                        <a14:foregroundMark x1="18974" y1="4598" x2="19359" y2="7184"/>
                        <a14:foregroundMark x1="15769" y1="4885" x2="18205" y2="4023"/>
                        <a14:foregroundMark x1="18846" y1="4310" x2="22051" y2="6178"/>
                        <a14:foregroundMark x1="21154" y1="13937" x2="23846" y2="22701"/>
                        <a14:foregroundMark x1="16795" y1="22557" x2="15641" y2="26868"/>
                        <a14:foregroundMark x1="11026" y1="27586" x2="11667" y2="32184"/>
                        <a14:foregroundMark x1="3846" y1="12213" x2="4615" y2="15086"/>
                        <a14:foregroundMark x1="34231" y1="13649" x2="37436" y2="14511"/>
                        <a14:foregroundMark x1="42564" y1="17816" x2="52821" y2="26724"/>
                        <a14:foregroundMark x1="68205" y1="26149" x2="77051" y2="31753"/>
                        <a14:foregroundMark x1="71667" y1="18822" x2="80128" y2="26868"/>
                        <a14:foregroundMark x1="66538" y1="19540" x2="63077" y2="28448"/>
                        <a14:foregroundMark x1="77051" y1="30603" x2="96433" y2="32361"/>
                        <a14:foregroundMark x1="48846" y1="40948" x2="55256" y2="41523"/>
                        <a14:foregroundMark x1="78333" y1="82328" x2="83462" y2="78017"/>
                        <a14:foregroundMark x1="91282" y1="75862" x2="88846" y2="86207"/>
                        <a14:foregroundMark x1="88333" y1="87931" x2="94872" y2="73707"/>
                        <a14:foregroundMark x1="94872" y1="73707" x2="95000" y2="72701"/>
                        <a14:foregroundMark x1="91923" y1="82902" x2="85385" y2="94397"/>
                        <a14:foregroundMark x1="85385" y1="94397" x2="67051" y2="91954"/>
                        <a14:foregroundMark x1="63846" y1="94971" x2="31154" y2="95402"/>
                        <a14:foregroundMark x1="31154" y1="95402" x2="22179" y2="92816"/>
                        <a14:foregroundMark x1="33077" y1="85920" x2="42821" y2="70115"/>
                        <a14:foregroundMark x1="19615" y1="75000" x2="10000" y2="72845"/>
                        <a14:foregroundMark x1="13205" y1="80747" x2="24231" y2="72989"/>
                        <a14:foregroundMark x1="22436" y1="79023" x2="18205" y2="81897"/>
                        <a14:foregroundMark x1="7051" y1="65948" x2="7051" y2="56466"/>
                        <a14:foregroundMark x1="71026" y1="65948" x2="73974" y2="72989"/>
                        <a14:foregroundMark x1="80000" y1="95259" x2="84487" y2="99713"/>
                        <a14:foregroundMark x1="3462" y1="10345" x2="3462" y2="9195"/>
                        <a14:foregroundMark x1="11795" y1="83333" x2="11410" y2="79167"/>
                        <a14:backgroundMark x1="98333" y1="40230" x2="98205" y2="33477"/>
                        <a14:backgroundMark x1="98718" y1="31897" x2="97692" y2="385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9248" y="1811435"/>
            <a:ext cx="4114766" cy="3671637"/>
          </a:xfrm>
          <a:prstGeom prst="rect">
            <a:avLst/>
          </a:prstGeom>
        </p:spPr>
      </p:pic>
      <p:pic>
        <p:nvPicPr>
          <p:cNvPr id="10" name="그림 9" descr="텍스트, 컨테이너, 상자이(가) 표시된 사진&#10;&#10;자동 생성된 설명">
            <a:extLst>
              <a:ext uri="{FF2B5EF4-FFF2-40B4-BE49-F238E27FC236}">
                <a16:creationId xmlns:a16="http://schemas.microsoft.com/office/drawing/2014/main" id="{440439C5-B6BC-4F86-BCAB-7780726A2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1500" l="20167" r="81667">
                        <a14:foregroundMark x1="22167" y1="13167" x2="31667" y2="15000"/>
                        <a14:foregroundMark x1="31667" y1="15000" x2="43500" y2="14833"/>
                        <a14:foregroundMark x1="43500" y1="14833" x2="46333" y2="13833"/>
                        <a14:foregroundMark x1="35500" y1="11000" x2="57500" y2="11500"/>
                        <a14:foregroundMark x1="62500" y1="10500" x2="75667" y2="14167"/>
                        <a14:foregroundMark x1="51667" y1="87667" x2="52500" y2="83000"/>
                        <a14:foregroundMark x1="65167" y1="86500" x2="41333" y2="84500"/>
                        <a14:foregroundMark x1="41333" y1="84500" x2="37000" y2="85833"/>
                        <a14:foregroundMark x1="31167" y1="87833" x2="38000" y2="86667"/>
                        <a14:foregroundMark x1="36833" y1="89333" x2="55333" y2="87333"/>
                        <a14:foregroundMark x1="64500" y1="86833" x2="69667" y2="82667"/>
                        <a14:foregroundMark x1="77333" y1="85667" x2="77333" y2="69667"/>
                        <a14:foregroundMark x1="76833" y1="61167" x2="72333" y2="45333"/>
                        <a14:foregroundMark x1="75167" y1="28167" x2="74667" y2="39833"/>
                        <a14:foregroundMark x1="74667" y1="39833" x2="74333" y2="40667"/>
                        <a14:foregroundMark x1="75000" y1="18667" x2="79667" y2="24667"/>
                        <a14:foregroundMark x1="77833" y1="30000" x2="77333" y2="42000"/>
                        <a14:foregroundMark x1="76500" y1="23667" x2="72333" y2="32333"/>
                        <a14:foregroundMark x1="72333" y1="32333" x2="72333" y2="32333"/>
                        <a14:foregroundMark x1="66333" y1="39000" x2="63167" y2="47167"/>
                        <a14:foregroundMark x1="57167" y1="45500" x2="52833" y2="54333"/>
                        <a14:foregroundMark x1="52833" y1="54333" x2="52667" y2="54333"/>
                        <a14:foregroundMark x1="45000" y1="33333" x2="38833" y2="49167"/>
                        <a14:foregroundMark x1="50500" y1="36333" x2="50500" y2="42167"/>
                        <a14:foregroundMark x1="54000" y1="26333" x2="60833" y2="36000"/>
                        <a14:foregroundMark x1="53167" y1="17000" x2="46500" y2="24667"/>
                        <a14:foregroundMark x1="46500" y1="24667" x2="45000" y2="25500"/>
                        <a14:foregroundMark x1="60167" y1="19500" x2="63000" y2="20833"/>
                        <a14:foregroundMark x1="76500" y1="11500" x2="76500" y2="16500"/>
                        <a14:foregroundMark x1="78167" y1="11000" x2="79833" y2="15500"/>
                        <a14:foregroundMark x1="77833" y1="45667" x2="79167" y2="50500"/>
                        <a14:foregroundMark x1="78500" y1="40167" x2="80000" y2="50667"/>
                        <a14:foregroundMark x1="79000" y1="64167" x2="80667" y2="68667"/>
                        <a14:foregroundMark x1="80833" y1="40833" x2="80833" y2="44000"/>
                        <a14:foregroundMark x1="81167" y1="42000" x2="81167" y2="46667"/>
                        <a14:foregroundMark x1="69667" y1="16167" x2="56000" y2="18167"/>
                        <a14:foregroundMark x1="48500" y1="8833" x2="59000" y2="9833"/>
                        <a14:foregroundMark x1="59000" y1="9833" x2="66500" y2="8833"/>
                        <a14:foregroundMark x1="29167" y1="21500" x2="35167" y2="34667"/>
                        <a14:foregroundMark x1="22333" y1="14167" x2="25333" y2="24667"/>
                        <a14:foregroundMark x1="20500" y1="21667" x2="20500" y2="26667"/>
                        <a14:foregroundMark x1="30167" y1="19833" x2="42833" y2="28333"/>
                        <a14:foregroundMark x1="44667" y1="44000" x2="47833" y2="46167"/>
                        <a14:foregroundMark x1="57000" y1="83500" x2="59833" y2="79167"/>
                        <a14:foregroundMark x1="71833" y1="88167" x2="74500" y2="83167"/>
                        <a14:foregroundMark x1="79500" y1="87833" x2="80000" y2="84500"/>
                        <a14:foregroundMark x1="79000" y1="89500" x2="70667" y2="89000"/>
                        <a14:foregroundMark x1="45667" y1="91167" x2="41833" y2="91500"/>
                        <a14:foregroundMark x1="24000" y1="6833" x2="26000" y2="7167"/>
                        <a14:foregroundMark x1="53333" y1="80167" x2="52667" y2="80667"/>
                        <a14:foregroundMark x1="49667" y1="80667" x2="48167" y2="81000"/>
                        <a14:foregroundMark x1="81500" y1="73333" x2="81500" y2="74167"/>
                        <a14:foregroundMark x1="81333" y1="74833" x2="81333" y2="75500"/>
                        <a14:foregroundMark x1="81333" y1="75500" x2="81500" y2="77167"/>
                        <a14:foregroundMark x1="81500" y1="75833" x2="81667" y2="7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4151" r="16424" b="4121"/>
          <a:stretch/>
        </p:blipFill>
        <p:spPr>
          <a:xfrm rot="20957225">
            <a:off x="7887222" y="1928941"/>
            <a:ext cx="1070618" cy="1172437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21751" y="1110545"/>
            <a:ext cx="6472607" cy="4636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ko-KR" altLang="en-US" sz="3600" b="1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눈치</a:t>
            </a:r>
            <a:endParaRPr lang="en-US" altLang="ko-KR" sz="50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눈치는 인간이 가진 고도의 인지 기능 중 하나다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‘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눈치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라는 짧은 단어 안에는 기억을 비롯해 여러 정보를 종합해 상황을 판단하고 결정을 내리는 복잡한 과정이 내포되어 있다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알파고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비롯해 엄청난 발전을 이룩한 현대의 인공지능조차 인간의 눈치를 따라잡으려면 아직 갈 길이 멀다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대인 관계나 사회생활에서 우리는 이 기능에 크게 의지하며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빠른 결정을 내려야 할 때도 눈치의 도움을 받곤 한다</a:t>
            </a:r>
            <a:r>
              <a:rPr lang="en-US" altLang="ko-KR" sz="200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F18E65A-2624-4FCD-9D2D-DB1BCE84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495" y="508813"/>
            <a:ext cx="4424660" cy="53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0D095D-C278-4BC3-9F3D-A9B332D3218E}"/>
              </a:ext>
            </a:extLst>
          </p:cNvPr>
          <p:cNvSpPr txBox="1"/>
          <p:nvPr/>
        </p:nvSpPr>
        <p:spPr>
          <a:xfrm>
            <a:off x="923692" y="1787515"/>
            <a:ext cx="5746386" cy="1326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1~15 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색깔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57" name="그림 56">
            <a:extLst>
              <a:ext uri="{FF2B5EF4-FFF2-40B4-BE49-F238E27FC236}">
                <a16:creationId xmlns:a16="http://schemas.microsoft.com/office/drawing/2014/main" id="{95C89157-BACE-404E-84C7-FB2C8DAB8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r="823"/>
          <a:stretch/>
        </p:blipFill>
        <p:spPr>
          <a:xfrm>
            <a:off x="923692" y="3404654"/>
            <a:ext cx="1514475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62D66AD3-7A15-4E5B-956F-CC222DD7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366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9B1036EA-5A7B-4B27-8E42-27E46EA01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939" y="3393012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AD0A36FF-31C8-4A53-AD9F-E83F5F077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887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74EDC6FB-425A-42B9-B130-EC2A3E1DF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408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2B865E52-D4DC-4CAF-9702-4BF27D28F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4566" y="3404654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5515F9F1-1C05-42C0-A5C0-9B8400722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4015" y="3393012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A20C3914-FD29-402F-BE0C-7EEFF1978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3088" y="3404654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D1760383-C8B6-489A-BDF4-4A13E7F695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7513" y="3393012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5315A8-9F09-49BB-AAC1-EFF3384FA402}"/>
              </a:ext>
            </a:extLst>
          </p:cNvPr>
          <p:cNvSpPr txBox="1"/>
          <p:nvPr/>
        </p:nvSpPr>
        <p:spPr>
          <a:xfrm>
            <a:off x="923692" y="1787515"/>
            <a:ext cx="5746386" cy="1326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3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1~15 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색깔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4983751" y="1298563"/>
            <a:ext cx="3598674" cy="6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BFB32C9C-B745-40BF-94F7-274E9A34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542" y="516343"/>
            <a:ext cx="1529766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C42656A-5AA1-42AC-9664-C0D4D3A4E8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" r="823"/>
          <a:stretch/>
        </p:blipFill>
        <p:spPr>
          <a:xfrm>
            <a:off x="923692" y="3404654"/>
            <a:ext cx="1514475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04FBA09-BA8F-4B7E-8945-4137DDB3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366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2E07B60-FD0C-44E0-BCCE-F855DBC1B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939" y="3393012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52E7729-0197-43C5-A738-6783866D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887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D602669-A119-4186-93F0-4DE7EA9FF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1408" y="3404654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90A2706-F5B8-43D8-9D95-44ABEF6277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4566" y="3404654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7DB42FA-A52A-4170-96EA-0E5F69FD89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4015" y="3393012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072C9A2-2F0A-4111-9734-A03B79922E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088" y="3404654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F1B7158-4B7A-463A-B2D3-C8D8BA79F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3" y="3393012"/>
            <a:ext cx="1543050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DBD03B26-C346-4FB1-B8AD-579E16FC6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0858" y="516349"/>
            <a:ext cx="1548122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E7696D8-1E89-4BB7-B7D4-CFE5F5D0E8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67335" y="516343"/>
            <a:ext cx="1514475" cy="2400300"/>
          </a:xfrm>
          <a:prstGeom prst="roundRect">
            <a:avLst>
              <a:gd name="adj" fmla="val 7443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8" y="1568700"/>
            <a:ext cx="598311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색깔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고르고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그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색깔의 플레이어 카드 </a:t>
            </a:r>
            <a:r>
              <a:rPr lang="en-US" altLang="ko-KR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손에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87643-B85E-4CF0-98AC-968961832B7E}"/>
              </a:ext>
            </a:extLst>
          </p:cNvPr>
          <p:cNvSpPr txBox="1"/>
          <p:nvPr/>
        </p:nvSpPr>
        <p:spPr>
          <a:xfrm>
            <a:off x="514119" y="4126755"/>
            <a:ext cx="598311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</a:t>
            </a:r>
            <a:r>
              <a:rPr lang="en-US" altLang="ko-KR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뒷면으로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섞어서 가운데 </a:t>
            </a:r>
            <a:r>
              <a:rPr lang="ko-KR" altLang="en-US" sz="30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더미로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BABA480-750F-4720-863D-8D2B9D6CEC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8100" y="1736493"/>
            <a:ext cx="6868755" cy="314383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6D6E1B6-AFD2-4BC7-A00F-759BADC59554}"/>
              </a:ext>
            </a:extLst>
          </p:cNvPr>
          <p:cNvSpPr/>
          <p:nvPr/>
        </p:nvSpPr>
        <p:spPr>
          <a:xfrm>
            <a:off x="7112000" y="3022600"/>
            <a:ext cx="409575" cy="29527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D511197-BE7F-42E4-815E-B37BDFA82987}"/>
              </a:ext>
            </a:extLst>
          </p:cNvPr>
          <p:cNvSpPr/>
          <p:nvPr/>
        </p:nvSpPr>
        <p:spPr>
          <a:xfrm>
            <a:off x="6087653" y="4585053"/>
            <a:ext cx="409575" cy="29527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285E77-2E0B-4BB3-8BE2-DC2197E1B70A}"/>
              </a:ext>
            </a:extLst>
          </p:cNvPr>
          <p:cNvSpPr/>
          <p:nvPr/>
        </p:nvSpPr>
        <p:spPr>
          <a:xfrm>
            <a:off x="9722393" y="3013135"/>
            <a:ext cx="409575" cy="29527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A7834DB-502E-4A3F-9081-F04BB487C261}"/>
              </a:ext>
            </a:extLst>
          </p:cNvPr>
          <p:cNvSpPr/>
          <p:nvPr/>
        </p:nvSpPr>
        <p:spPr>
          <a:xfrm>
            <a:off x="10691634" y="4536866"/>
            <a:ext cx="409575" cy="295275"/>
          </a:xfrm>
          <a:prstGeom prst="rect">
            <a:avLst/>
          </a:prstGeom>
          <a:solidFill>
            <a:srgbClr val="F9F9F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18E4FF5-BC43-4E83-A09A-C73249F2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491" y="1515515"/>
            <a:ext cx="7195084" cy="3591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1019175" y="1323440"/>
            <a:ext cx="6705832" cy="359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altLang="ko-KR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걸쳐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많이 </a:t>
            </a:r>
            <a:endParaRPr lang="en-US" altLang="ko-KR" sz="3200" b="1" spc="-150" dirty="0">
              <a:solidFill>
                <a:srgbClr val="00AED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50000"/>
              </a:lnSpc>
            </a:pP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얻은 사람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200" b="1" spc="-150" dirty="0">
                <a:solidFill>
                  <a:srgbClr val="00AED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2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606A9-6269-4927-AEB9-72A2AD9B924A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804E66B-D428-4FDB-8C77-CD29AD9F8C62}"/>
              </a:ext>
            </a:extLst>
          </p:cNvPr>
          <p:cNvSpPr/>
          <p:nvPr/>
        </p:nvSpPr>
        <p:spPr>
          <a:xfrm>
            <a:off x="1825694" y="4188555"/>
            <a:ext cx="8540612" cy="707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낸 카드 버리기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4EAB26D-5962-44BE-9893-9D33041067A1}"/>
              </a:ext>
            </a:extLst>
          </p:cNvPr>
          <p:cNvSpPr/>
          <p:nvPr/>
        </p:nvSpPr>
        <p:spPr>
          <a:xfrm>
            <a:off x="1825694" y="3363608"/>
            <a:ext cx="8540612" cy="707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획득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9F3CB5F-5E70-4462-8B5D-C0BC7352946E}"/>
              </a:ext>
            </a:extLst>
          </p:cNvPr>
          <p:cNvSpPr/>
          <p:nvPr/>
        </p:nvSpPr>
        <p:spPr>
          <a:xfrm>
            <a:off x="1825694" y="2538661"/>
            <a:ext cx="8540612" cy="707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 카드 선택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0592058-0BAF-47D1-BAF3-FACF0B9FC0D4}"/>
              </a:ext>
            </a:extLst>
          </p:cNvPr>
          <p:cNvSpPr/>
          <p:nvPr/>
        </p:nvSpPr>
        <p:spPr>
          <a:xfrm>
            <a:off x="1825694" y="1713714"/>
            <a:ext cx="8540612" cy="707887"/>
          </a:xfrm>
          <a:prstGeom prst="rect">
            <a:avLst/>
          </a:prstGeom>
          <a:solidFill>
            <a:srgbClr val="00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카드 공개</a:t>
            </a:r>
            <a:endParaRPr lang="ko-KR" altLang="en-US" sz="2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>
            <a:alpha val="60000"/>
          </a:srgbClr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14630</TotalTime>
  <Words>676</Words>
  <Application>Microsoft Office PowerPoint</Application>
  <PresentationFormat>와이드스크린</PresentationFormat>
  <Paragraphs>136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나눔스퀘어</vt:lpstr>
      <vt:lpstr>맑은 고딕</vt:lpstr>
      <vt:lpstr>나눔스퀘어 Bold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박찬용</dc:creator>
  <cp:lastModifiedBy>Park Chanyong</cp:lastModifiedBy>
  <cp:revision>919</cp:revision>
  <dcterms:created xsi:type="dcterms:W3CDTF">2017-12-14T07:04:43Z</dcterms:created>
  <dcterms:modified xsi:type="dcterms:W3CDTF">2021-03-30T04:53:10Z</dcterms:modified>
</cp:coreProperties>
</file>