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2" r:id="rId2"/>
  </p:sldMasterIdLst>
  <p:handoutMasterIdLst>
    <p:handoutMasterId r:id="rId24"/>
  </p:handoutMasterIdLst>
  <p:sldIdLst>
    <p:sldId id="256" r:id="rId3"/>
    <p:sldId id="257" r:id="rId4"/>
    <p:sldId id="258" r:id="rId5"/>
    <p:sldId id="268" r:id="rId6"/>
    <p:sldId id="260" r:id="rId7"/>
    <p:sldId id="271" r:id="rId8"/>
    <p:sldId id="270" r:id="rId9"/>
    <p:sldId id="272" r:id="rId10"/>
    <p:sldId id="261" r:id="rId11"/>
    <p:sldId id="262" r:id="rId12"/>
    <p:sldId id="259" r:id="rId13"/>
    <p:sldId id="273" r:id="rId14"/>
    <p:sldId id="274" r:id="rId15"/>
    <p:sldId id="275" r:id="rId16"/>
    <p:sldId id="276" r:id="rId17"/>
    <p:sldId id="279" r:id="rId18"/>
    <p:sldId id="264" r:id="rId19"/>
    <p:sldId id="263" r:id="rId20"/>
    <p:sldId id="265" r:id="rId21"/>
    <p:sldId id="266" r:id="rId22"/>
    <p:sldId id="267" r:id="rId23"/>
  </p:sldIdLst>
  <p:sldSz cx="12192000" cy="6858000"/>
  <p:notesSz cx="6858000" cy="9144000"/>
  <p:embeddedFontLst>
    <p:embeddedFont>
      <p:font typeface="나눔스퀘어 네오 ExtraBold" panose="00000900000000000000" pitchFamily="2" charset="-127"/>
      <p:bold r:id="rId25"/>
    </p:embeddedFont>
    <p:embeddedFont>
      <p:font typeface="나눔스퀘어 네오 Heavy" panose="00000A00000000000000" pitchFamily="2" charset="-127"/>
      <p:bold r:id="rId26"/>
    </p:embeddedFont>
    <p:embeddedFont>
      <p:font typeface="나눔스퀘어 네오 Regular" panose="00000500000000000000" pitchFamily="2" charset="-127"/>
      <p:regular r:id="rId27"/>
    </p:embeddedFont>
    <p:embeddedFont>
      <p:font typeface="맑은 고딕" panose="020B0503020000020004" pitchFamily="50" charset="-127"/>
      <p:regular r:id="rId28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000"/>
    <a:srgbClr val="941016"/>
    <a:srgbClr val="E72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62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102" y="2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64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B676932D-7202-1F58-0105-10A4FFBACC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68C2B16-41A2-8068-A1CD-FE89C3B563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31DED-CB72-4F4E-B526-5685990D774D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287ABC9-D608-04F7-0C0B-B0AF811AE2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6707FD1-5F5B-2BB1-A1B2-2F4F654022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84F09-42AB-4E31-B6DC-61A90878B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56536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C826670-3A18-4D64-70E4-E4D5A5B37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C50565F-CBF9-08F0-DB7B-53127E1824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11" y="5761045"/>
            <a:ext cx="1800219" cy="70365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105635B-7E63-57AF-6485-08A6A44EC0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232819"/>
            <a:ext cx="4397450" cy="165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33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84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5CC0A-778A-4114-C937-A6C4E3B3BADA}"/>
              </a:ext>
            </a:extLst>
          </p:cNvPr>
          <p:cNvSpPr txBox="1"/>
          <p:nvPr userDrawn="1"/>
        </p:nvSpPr>
        <p:spPr>
          <a:xfrm>
            <a:off x="234126" y="641263"/>
            <a:ext cx="24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1876676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438" userDrawn="1">
          <p15:clr>
            <a:srgbClr val="547EBF"/>
          </p15:clr>
        </p15:guide>
        <p15:guide id="4" pos="4294" userDrawn="1">
          <p15:clr>
            <a:srgbClr val="547EBF"/>
          </p15:clr>
        </p15:guide>
        <p15:guide id="5" pos="5881" userDrawn="1">
          <p15:clr>
            <a:srgbClr val="5ACBF0"/>
          </p15:clr>
        </p15:guide>
        <p15:guide id="6" orient="horz" pos="3974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1162" userDrawn="1">
          <p15:clr>
            <a:srgbClr val="9FCC3B"/>
          </p15:clr>
        </p15:guide>
        <p15:guide id="9" orient="horz" pos="3612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B1C0DB-9FF2-33C7-F0AC-0E8608A1B732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배경</a:t>
            </a:r>
          </a:p>
        </p:txBody>
      </p:sp>
    </p:spTree>
    <p:extLst>
      <p:ext uri="{BB962C8B-B14F-4D97-AF65-F5344CB8AC3E}">
        <p14:creationId xmlns:p14="http://schemas.microsoft.com/office/powerpoint/2010/main" val="2814334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구성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E40E4C-73F0-E73F-ABB1-2047C74CD731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구성물</a:t>
            </a:r>
          </a:p>
        </p:txBody>
      </p:sp>
    </p:spTree>
    <p:extLst>
      <p:ext uri="{BB962C8B-B14F-4D97-AF65-F5344CB8AC3E}">
        <p14:creationId xmlns:p14="http://schemas.microsoft.com/office/powerpoint/2010/main" val="351894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준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992C39C-CD02-BDCA-89B8-521DC635C88B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913644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698917-7199-437E-872A-554CE35CCDA5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목표</a:t>
            </a:r>
          </a:p>
        </p:txBody>
      </p:sp>
    </p:spTree>
    <p:extLst>
      <p:ext uri="{BB962C8B-B14F-4D97-AF65-F5344CB8AC3E}">
        <p14:creationId xmlns:p14="http://schemas.microsoft.com/office/powerpoint/2010/main" val="2286400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진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0FAC06-09FB-7DE9-3F69-CAF9A6A11554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진행</a:t>
            </a:r>
          </a:p>
        </p:txBody>
      </p:sp>
    </p:spTree>
    <p:extLst>
      <p:ext uri="{BB962C8B-B14F-4D97-AF65-F5344CB8AC3E}">
        <p14:creationId xmlns:p14="http://schemas.microsoft.com/office/powerpoint/2010/main" val="1256390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방법</a:t>
            </a:r>
            <a:endParaRPr lang="ko-KR" altLang="en-US" sz="3400" spc="0" baseline="0" dirty="0"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316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종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54E040-5531-A8FC-CCCD-0299DCE3D65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종료</a:t>
            </a:r>
          </a:p>
        </p:txBody>
      </p:sp>
    </p:spTree>
    <p:extLst>
      <p:ext uri="{BB962C8B-B14F-4D97-AF65-F5344CB8AC3E}">
        <p14:creationId xmlns:p14="http://schemas.microsoft.com/office/powerpoint/2010/main" val="359785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변형 규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2A9249-4B50-974B-9297-877504B8A89E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변형 규칙</a:t>
            </a:r>
          </a:p>
        </p:txBody>
      </p:sp>
    </p:spTree>
    <p:extLst>
      <p:ext uri="{BB962C8B-B14F-4D97-AF65-F5344CB8AC3E}">
        <p14:creationId xmlns:p14="http://schemas.microsoft.com/office/powerpoint/2010/main" val="838011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FE6AD2-212E-ACCB-B25F-129FCF7D6453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요약</a:t>
            </a:r>
          </a:p>
        </p:txBody>
      </p:sp>
    </p:spTree>
    <p:extLst>
      <p:ext uri="{BB962C8B-B14F-4D97-AF65-F5344CB8AC3E}">
        <p14:creationId xmlns:p14="http://schemas.microsoft.com/office/powerpoint/2010/main" val="36557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추천 게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1A37879-F170-9167-D1CB-23C3361CB9A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45443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89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6E89158C-E0AA-CF2D-DBC9-5FE605EC7CA5}"/>
              </a:ext>
            </a:extLst>
          </p:cNvPr>
          <p:cNvSpPr/>
          <p:nvPr userDrawn="1"/>
        </p:nvSpPr>
        <p:spPr>
          <a:xfrm>
            <a:off x="0" y="0"/>
            <a:ext cx="12192000" cy="118017"/>
          </a:xfrm>
          <a:prstGeom prst="rect">
            <a:avLst/>
          </a:prstGeom>
          <a:solidFill>
            <a:srgbClr val="E725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706AA6-8724-1D83-13F3-5B73424AA9FF}"/>
              </a:ext>
            </a:extLst>
          </p:cNvPr>
          <p:cNvSpPr txBox="1"/>
          <p:nvPr userDrawn="1"/>
        </p:nvSpPr>
        <p:spPr>
          <a:xfrm>
            <a:off x="234125" y="297534"/>
            <a:ext cx="241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spc="0" baseline="0" dirty="0" err="1"/>
              <a:t>과일섬</a:t>
            </a:r>
            <a:r>
              <a:rPr lang="ko-KR" altLang="en-US" sz="1800" spc="0" baseline="0" dirty="0"/>
              <a:t> </a:t>
            </a:r>
            <a:r>
              <a:rPr lang="ko-KR" altLang="en-US" sz="1800" spc="0" baseline="0" dirty="0" err="1"/>
              <a:t>타이쿤</a:t>
            </a:r>
            <a:endParaRPr lang="ko-KR" altLang="en-US" sz="1800" spc="0" baseline="0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228CA6FD-19FC-0819-8F02-602C2E9E6075}"/>
              </a:ext>
            </a:extLst>
          </p:cNvPr>
          <p:cNvGrpSpPr/>
          <p:nvPr userDrawn="1"/>
        </p:nvGrpSpPr>
        <p:grpSpPr>
          <a:xfrm>
            <a:off x="10391775" y="6377301"/>
            <a:ext cx="1470684" cy="310273"/>
            <a:chOff x="4304622" y="3575487"/>
            <a:chExt cx="4859448" cy="102520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230FA38-2E2D-C315-A2E8-8468E9F4DDA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2" y="3575487"/>
              <a:ext cx="638853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70F830A-9C95-4983-D109-D3D3419ECB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82"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7D4359D0-9785-BAF2-6014-0A7C74700A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06"/>
          <a:stretch/>
        </p:blipFill>
        <p:spPr>
          <a:xfrm>
            <a:off x="186058" y="6278598"/>
            <a:ext cx="525936" cy="51272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E7F2AC3-50F5-B5DF-041F-04B021E3353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2" y="6371788"/>
            <a:ext cx="814555" cy="35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0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14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234125" y="1611566"/>
            <a:ext cx="6582600" cy="432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1.  </a:t>
            </a:r>
            <a:r>
              <a:rPr lang="ko-KR" altLang="en-US" sz="2600" spc="-100" dirty="0" err="1">
                <a:latin typeface="+mn-ea"/>
                <a:ea typeface="+mn-ea"/>
              </a:rPr>
              <a:t>과즙미</a:t>
            </a:r>
            <a:r>
              <a:rPr lang="ko-KR" altLang="en-US" sz="2600" spc="-100" dirty="0">
                <a:latin typeface="+mn-ea"/>
                <a:ea typeface="+mn-ea"/>
              </a:rPr>
              <a:t> 넘치는 </a:t>
            </a:r>
            <a:r>
              <a:rPr lang="ko-KR" altLang="en-US" sz="2600" spc="-100" dirty="0" err="1">
                <a:latin typeface="+mn-ea"/>
                <a:ea typeface="+mn-ea"/>
              </a:rPr>
              <a:t>새콤달콤</a:t>
            </a:r>
            <a:r>
              <a:rPr lang="ko-KR" altLang="en-US" sz="2600" spc="-100" dirty="0">
                <a:latin typeface="+mn-ea"/>
                <a:ea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경영 게임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en-US" altLang="ko-KR" sz="2600" spc="-100" dirty="0">
                <a:latin typeface="+mn-ea"/>
              </a:rPr>
              <a:t>2. '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만칼라</a:t>
            </a:r>
            <a:r>
              <a:rPr lang="en-US" altLang="ko-KR" sz="2600" spc="-100" dirty="0">
                <a:latin typeface="+mn-ea"/>
              </a:rPr>
              <a:t>(Mancala)'</a:t>
            </a:r>
            <a:r>
              <a:rPr lang="ko-KR" altLang="en-US" sz="2600" spc="-100" dirty="0">
                <a:latin typeface="+mn-ea"/>
              </a:rPr>
              <a:t>라는 보드게임 시스템을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현대적으로 바꾼 원형 트랙이 특징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en-US" altLang="ko-KR" sz="2600" spc="-100" dirty="0">
                <a:latin typeface="+mn-ea"/>
              </a:rPr>
              <a:t>3. </a:t>
            </a:r>
            <a:r>
              <a:rPr lang="ko-KR" altLang="en-US" sz="2600" spc="-100" dirty="0">
                <a:latin typeface="+mn-ea"/>
              </a:rPr>
              <a:t>씨앗을 심고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물을 뿌려서</a:t>
            </a:r>
            <a:r>
              <a:rPr lang="en-US" altLang="ko-KR" sz="2600" spc="-100" dirty="0">
                <a:latin typeface="+mn-ea"/>
              </a:rPr>
              <a:t> </a:t>
            </a:r>
            <a:r>
              <a:rPr lang="ko-KR" altLang="en-US" sz="2600" spc="-100" dirty="0">
                <a:latin typeface="+mn-ea"/>
              </a:rPr>
              <a:t>과일을 키운 후</a:t>
            </a:r>
            <a:r>
              <a:rPr lang="en-US" altLang="ko-KR" sz="2600" spc="-100" dirty="0">
                <a:latin typeface="+mn-ea"/>
              </a:rPr>
              <a:t>,</a:t>
            </a:r>
          </a:p>
          <a:p>
            <a:pPr algn="just">
              <a:lnSpc>
                <a:spcPct val="18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     </a:t>
            </a:r>
            <a:r>
              <a:rPr lang="ko-KR" altLang="en-US" sz="2600" spc="-100" dirty="0" err="1">
                <a:latin typeface="+mn-ea"/>
                <a:ea typeface="+mn-ea"/>
              </a:rPr>
              <a:t>시장섬에</a:t>
            </a:r>
            <a:r>
              <a:rPr lang="ko-KR" altLang="en-US" sz="2600" spc="-100" dirty="0">
                <a:latin typeface="+mn-ea"/>
                <a:ea typeface="+mn-ea"/>
              </a:rPr>
              <a:t> 과일을 팔아 얻은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판매증서</a:t>
            </a:r>
            <a:r>
              <a:rPr lang="ko-KR" altLang="en-US" sz="2600" spc="-100" dirty="0">
                <a:latin typeface="+mn-ea"/>
                <a:ea typeface="+mn-ea"/>
              </a:rPr>
              <a:t>로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8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마을이 원하는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세트</a:t>
            </a:r>
            <a:r>
              <a:rPr lang="ko-KR" altLang="en-US" sz="2600" spc="-100" dirty="0">
                <a:latin typeface="+mn-ea"/>
              </a:rPr>
              <a:t>를 먼저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완성</a:t>
            </a:r>
            <a:r>
              <a:rPr lang="ko-KR" altLang="en-US" sz="2600" spc="-100" dirty="0">
                <a:latin typeface="+mn-ea"/>
              </a:rPr>
              <a:t>하면 승리</a:t>
            </a:r>
            <a:r>
              <a:rPr lang="en-US" altLang="ko-KR" sz="2600" spc="-100" dirty="0">
                <a:latin typeface="+mn-ea"/>
              </a:rPr>
              <a:t>!</a:t>
            </a:r>
            <a:endParaRPr lang="en-US" altLang="ko-KR" sz="2600" spc="-100" dirty="0">
              <a:latin typeface="+mn-ea"/>
              <a:ea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ABD8807-A4B2-A271-C118-2A8B702BA2B8}"/>
              </a:ext>
            </a:extLst>
          </p:cNvPr>
          <p:cNvGrpSpPr/>
          <p:nvPr/>
        </p:nvGrpSpPr>
        <p:grpSpPr>
          <a:xfrm>
            <a:off x="9348454" y="571359"/>
            <a:ext cx="1098764" cy="1314591"/>
            <a:chOff x="9520026" y="571359"/>
            <a:chExt cx="1098764" cy="131459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1EEE3A4-F515-F749-C46E-4DEB503CA0C3}"/>
                </a:ext>
              </a:extLst>
            </p:cNvPr>
            <p:cNvGrpSpPr/>
            <p:nvPr/>
          </p:nvGrpSpPr>
          <p:grpSpPr>
            <a:xfrm>
              <a:off x="9520026" y="571359"/>
              <a:ext cx="1098764" cy="1314591"/>
              <a:chOff x="9509893" y="552311"/>
              <a:chExt cx="1098764" cy="1405485"/>
            </a:xfrm>
          </p:grpSpPr>
          <p:sp>
            <p:nvSpPr>
              <p:cNvPr id="6" name="사각형: 둥근 모서리 5">
                <a:extLst>
                  <a:ext uri="{FF2B5EF4-FFF2-40B4-BE49-F238E27FC236}">
                    <a16:creationId xmlns:a16="http://schemas.microsoft.com/office/drawing/2014/main" id="{50FAC86F-7756-E19E-1115-2137F1289CDE}"/>
                  </a:ext>
                </a:extLst>
              </p:cNvPr>
              <p:cNvSpPr/>
              <p:nvPr/>
            </p:nvSpPr>
            <p:spPr>
              <a:xfrm>
                <a:off x="9509893" y="552311"/>
                <a:ext cx="1098764" cy="1405484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13CBEBC3-6252-6684-B90B-5E0E64C4A453}"/>
                  </a:ext>
                </a:extLst>
              </p:cNvPr>
              <p:cNvSpPr/>
              <p:nvPr/>
            </p:nvSpPr>
            <p:spPr>
              <a:xfrm>
                <a:off x="9509893" y="1650593"/>
                <a:ext cx="1098764" cy="307203"/>
              </a:xfrm>
              <a:custGeom>
                <a:avLst/>
                <a:gdLst>
                  <a:gd name="connsiteX0" fmla="*/ 0 w 1098764"/>
                  <a:gd name="connsiteY0" fmla="*/ 0 h 307203"/>
                  <a:gd name="connsiteX1" fmla="*/ 1098764 w 1098764"/>
                  <a:gd name="connsiteY1" fmla="*/ 0 h 307203"/>
                  <a:gd name="connsiteX2" fmla="*/ 1098764 w 1098764"/>
                  <a:gd name="connsiteY2" fmla="*/ 124072 h 307203"/>
                  <a:gd name="connsiteX3" fmla="*/ 915633 w 1098764"/>
                  <a:gd name="connsiteY3" fmla="*/ 307203 h 307203"/>
                  <a:gd name="connsiteX4" fmla="*/ 183131 w 1098764"/>
                  <a:gd name="connsiteY4" fmla="*/ 307203 h 307203"/>
                  <a:gd name="connsiteX5" fmla="*/ 0 w 1098764"/>
                  <a:gd name="connsiteY5" fmla="*/ 124072 h 307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8764" h="307203">
                    <a:moveTo>
                      <a:pt x="0" y="0"/>
                    </a:moveTo>
                    <a:lnTo>
                      <a:pt x="1098764" y="0"/>
                    </a:lnTo>
                    <a:lnTo>
                      <a:pt x="1098764" y="124072"/>
                    </a:lnTo>
                    <a:cubicBezTo>
                      <a:pt x="1098764" y="225212"/>
                      <a:pt x="1016773" y="307203"/>
                      <a:pt x="915633" y="307203"/>
                    </a:cubicBezTo>
                    <a:lnTo>
                      <a:pt x="183131" y="307203"/>
                    </a:lnTo>
                    <a:cubicBezTo>
                      <a:pt x="81991" y="307203"/>
                      <a:pt x="0" y="225212"/>
                      <a:pt x="0" y="12407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9E475C5-BC7C-F893-7A8C-D48350B03607}"/>
                  </a:ext>
                </a:extLst>
              </p:cNvPr>
              <p:cNvSpPr txBox="1"/>
              <p:nvPr/>
            </p:nvSpPr>
            <p:spPr>
              <a:xfrm>
                <a:off x="9509893" y="1680405"/>
                <a:ext cx="1098764" cy="2632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6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1~4</a:t>
                </a:r>
                <a:r>
                  <a:rPr lang="ko-KR" altLang="en-US" sz="12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 명</a:t>
                </a:r>
                <a:endParaRPr lang="en-US" altLang="ko-KR" sz="1200" b="1" spc="-1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49BF64D-44A4-4465-07F6-5736EAF89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94101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2743" y="692046"/>
              <a:ext cx="793329" cy="793329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1CE34D6-A725-1B1F-91C5-EA2FCF142FAE}"/>
              </a:ext>
            </a:extLst>
          </p:cNvPr>
          <p:cNvGrpSpPr/>
          <p:nvPr/>
        </p:nvGrpSpPr>
        <p:grpSpPr>
          <a:xfrm>
            <a:off x="10739226" y="571359"/>
            <a:ext cx="1098764" cy="1314591"/>
            <a:chOff x="10739226" y="571359"/>
            <a:chExt cx="1098764" cy="1314591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A1F48C1D-A1DC-96DD-329C-DBEE6B13FD7E}"/>
                </a:ext>
              </a:extLst>
            </p:cNvPr>
            <p:cNvGrpSpPr/>
            <p:nvPr/>
          </p:nvGrpSpPr>
          <p:grpSpPr>
            <a:xfrm>
              <a:off x="10739226" y="571359"/>
              <a:ext cx="1098764" cy="1314591"/>
              <a:chOff x="9509893" y="552311"/>
              <a:chExt cx="1098764" cy="1405485"/>
            </a:xfrm>
          </p:grpSpPr>
          <p:sp>
            <p:nvSpPr>
              <p:cNvPr id="14" name="사각형: 둥근 모서리 13">
                <a:extLst>
                  <a:ext uri="{FF2B5EF4-FFF2-40B4-BE49-F238E27FC236}">
                    <a16:creationId xmlns:a16="http://schemas.microsoft.com/office/drawing/2014/main" id="{4796EC73-FF51-85A9-09D9-B164064C00D9}"/>
                  </a:ext>
                </a:extLst>
              </p:cNvPr>
              <p:cNvSpPr/>
              <p:nvPr/>
            </p:nvSpPr>
            <p:spPr>
              <a:xfrm>
                <a:off x="9509893" y="552311"/>
                <a:ext cx="1098764" cy="1405484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CD5EA72C-9944-B79C-BC53-D7472D5C0F85}"/>
                  </a:ext>
                </a:extLst>
              </p:cNvPr>
              <p:cNvSpPr/>
              <p:nvPr/>
            </p:nvSpPr>
            <p:spPr>
              <a:xfrm>
                <a:off x="9509893" y="1650593"/>
                <a:ext cx="1098764" cy="307203"/>
              </a:xfrm>
              <a:custGeom>
                <a:avLst/>
                <a:gdLst>
                  <a:gd name="connsiteX0" fmla="*/ 0 w 1098764"/>
                  <a:gd name="connsiteY0" fmla="*/ 0 h 307203"/>
                  <a:gd name="connsiteX1" fmla="*/ 1098764 w 1098764"/>
                  <a:gd name="connsiteY1" fmla="*/ 0 h 307203"/>
                  <a:gd name="connsiteX2" fmla="*/ 1098764 w 1098764"/>
                  <a:gd name="connsiteY2" fmla="*/ 124072 h 307203"/>
                  <a:gd name="connsiteX3" fmla="*/ 915633 w 1098764"/>
                  <a:gd name="connsiteY3" fmla="*/ 307203 h 307203"/>
                  <a:gd name="connsiteX4" fmla="*/ 183131 w 1098764"/>
                  <a:gd name="connsiteY4" fmla="*/ 307203 h 307203"/>
                  <a:gd name="connsiteX5" fmla="*/ 0 w 1098764"/>
                  <a:gd name="connsiteY5" fmla="*/ 124072 h 307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8764" h="307203">
                    <a:moveTo>
                      <a:pt x="0" y="0"/>
                    </a:moveTo>
                    <a:lnTo>
                      <a:pt x="1098764" y="0"/>
                    </a:lnTo>
                    <a:lnTo>
                      <a:pt x="1098764" y="124072"/>
                    </a:lnTo>
                    <a:cubicBezTo>
                      <a:pt x="1098764" y="225212"/>
                      <a:pt x="1016773" y="307203"/>
                      <a:pt x="915633" y="307203"/>
                    </a:cubicBezTo>
                    <a:lnTo>
                      <a:pt x="183131" y="307203"/>
                    </a:lnTo>
                    <a:cubicBezTo>
                      <a:pt x="81991" y="307203"/>
                      <a:pt x="0" y="225212"/>
                      <a:pt x="0" y="12407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330F97-296C-5B03-A77B-731E61F48B61}"/>
                  </a:ext>
                </a:extLst>
              </p:cNvPr>
              <p:cNvSpPr txBox="1"/>
              <p:nvPr/>
            </p:nvSpPr>
            <p:spPr>
              <a:xfrm>
                <a:off x="9509893" y="1680405"/>
                <a:ext cx="1098764" cy="2632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16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15~30</a:t>
                </a:r>
                <a:r>
                  <a:rPr lang="ko-KR" altLang="en-US" sz="12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 분</a:t>
                </a:r>
                <a:endParaRPr lang="en-US" altLang="ko-KR" sz="1200" b="1" spc="-1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AD92BF9C-F071-7BEA-75F0-638AE0FCD61C}"/>
                </a:ext>
              </a:extLst>
            </p:cNvPr>
            <p:cNvGrpSpPr/>
            <p:nvPr/>
          </p:nvGrpSpPr>
          <p:grpSpPr>
            <a:xfrm>
              <a:off x="10854177" y="692046"/>
              <a:ext cx="879038" cy="793329"/>
              <a:chOff x="10892277" y="727286"/>
              <a:chExt cx="879038" cy="793329"/>
            </a:xfrm>
          </p:grpSpPr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6EF46924-B806-42BE-6CF9-2E84DE6E2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rgbClr val="941016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92277" y="727286"/>
                <a:ext cx="793329" cy="793329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7F89FE-38B6-3FF5-8BE2-BA96D1CF0732}"/>
                  </a:ext>
                </a:extLst>
              </p:cNvPr>
              <p:cNvSpPr txBox="1"/>
              <p:nvPr/>
            </p:nvSpPr>
            <p:spPr>
              <a:xfrm>
                <a:off x="11360150" y="1120512"/>
                <a:ext cx="41116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2400" spc="-150" dirty="0">
                    <a:latin typeface="나눔스퀘어 네오 Heavy" panose="00000A00000000000000" pitchFamily="2" charset="-127"/>
                    <a:ea typeface="나눔스퀘어 네오 Heavy" panose="00000A00000000000000" pitchFamily="2" charset="-127"/>
                  </a:rPr>
                  <a:t>30</a:t>
                </a:r>
                <a:endParaRPr lang="ko-KR" altLang="en-US" sz="2400" spc="-150" dirty="0">
                  <a:latin typeface="나눔스퀘어 네오 Heavy" panose="00000A00000000000000" pitchFamily="2" charset="-127"/>
                  <a:ea typeface="나눔스퀘어 네오 Heavy" panose="00000A00000000000000" pitchFamily="2" charset="-127"/>
                </a:endParaRPr>
              </a:p>
            </p:txBody>
          </p:sp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5B39492-6EED-3C2B-5255-EBF98406A1AB}"/>
              </a:ext>
            </a:extLst>
          </p:cNvPr>
          <p:cNvGrpSpPr/>
          <p:nvPr/>
        </p:nvGrpSpPr>
        <p:grpSpPr>
          <a:xfrm>
            <a:off x="7957682" y="571359"/>
            <a:ext cx="1098764" cy="1314591"/>
            <a:chOff x="8305119" y="571359"/>
            <a:chExt cx="1098764" cy="1314591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351C12A3-3525-81EA-EFD5-EAFEAB913799}"/>
                </a:ext>
              </a:extLst>
            </p:cNvPr>
            <p:cNvGrpSpPr/>
            <p:nvPr/>
          </p:nvGrpSpPr>
          <p:grpSpPr>
            <a:xfrm>
              <a:off x="8305119" y="571359"/>
              <a:ext cx="1098764" cy="1314591"/>
              <a:chOff x="9509893" y="552311"/>
              <a:chExt cx="1098764" cy="1405485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77D5DFC2-4257-A9E3-8DEF-6E539BF05ED0}"/>
                  </a:ext>
                </a:extLst>
              </p:cNvPr>
              <p:cNvSpPr/>
              <p:nvPr/>
            </p:nvSpPr>
            <p:spPr>
              <a:xfrm>
                <a:off x="9509893" y="552311"/>
                <a:ext cx="1098764" cy="1405484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F2B6FB40-D3E2-B532-B499-253641435DAF}"/>
                  </a:ext>
                </a:extLst>
              </p:cNvPr>
              <p:cNvSpPr/>
              <p:nvPr/>
            </p:nvSpPr>
            <p:spPr>
              <a:xfrm>
                <a:off x="9509893" y="1650593"/>
                <a:ext cx="1098764" cy="307203"/>
              </a:xfrm>
              <a:custGeom>
                <a:avLst/>
                <a:gdLst>
                  <a:gd name="connsiteX0" fmla="*/ 0 w 1098764"/>
                  <a:gd name="connsiteY0" fmla="*/ 0 h 307203"/>
                  <a:gd name="connsiteX1" fmla="*/ 1098764 w 1098764"/>
                  <a:gd name="connsiteY1" fmla="*/ 0 h 307203"/>
                  <a:gd name="connsiteX2" fmla="*/ 1098764 w 1098764"/>
                  <a:gd name="connsiteY2" fmla="*/ 124072 h 307203"/>
                  <a:gd name="connsiteX3" fmla="*/ 915633 w 1098764"/>
                  <a:gd name="connsiteY3" fmla="*/ 307203 h 307203"/>
                  <a:gd name="connsiteX4" fmla="*/ 183131 w 1098764"/>
                  <a:gd name="connsiteY4" fmla="*/ 307203 h 307203"/>
                  <a:gd name="connsiteX5" fmla="*/ 0 w 1098764"/>
                  <a:gd name="connsiteY5" fmla="*/ 124072 h 307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8764" h="307203">
                    <a:moveTo>
                      <a:pt x="0" y="0"/>
                    </a:moveTo>
                    <a:lnTo>
                      <a:pt x="1098764" y="0"/>
                    </a:lnTo>
                    <a:lnTo>
                      <a:pt x="1098764" y="124072"/>
                    </a:lnTo>
                    <a:cubicBezTo>
                      <a:pt x="1098764" y="225212"/>
                      <a:pt x="1016773" y="307203"/>
                      <a:pt x="915633" y="307203"/>
                    </a:cubicBezTo>
                    <a:lnTo>
                      <a:pt x="183131" y="307203"/>
                    </a:lnTo>
                    <a:cubicBezTo>
                      <a:pt x="81991" y="307203"/>
                      <a:pt x="0" y="225212"/>
                      <a:pt x="0" y="12407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E48BA57-412D-A4E0-12D0-A592FD99842A}"/>
                  </a:ext>
                </a:extLst>
              </p:cNvPr>
              <p:cNvSpPr txBox="1"/>
              <p:nvPr/>
            </p:nvSpPr>
            <p:spPr>
              <a:xfrm>
                <a:off x="9509893" y="1680405"/>
                <a:ext cx="1098764" cy="2632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ko-KR" altLang="en-US" sz="12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만 </a:t>
                </a:r>
                <a:r>
                  <a:rPr lang="en-US" altLang="ko-KR" sz="16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8</a:t>
                </a:r>
                <a:r>
                  <a:rPr lang="ko-KR" altLang="en-US" sz="16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세</a:t>
                </a:r>
                <a:r>
                  <a:rPr lang="ko-KR" altLang="en-US" sz="1200" spc="-100" dirty="0">
                    <a:solidFill>
                      <a:schemeClr val="bg1"/>
                    </a:solidFill>
                    <a:latin typeface="+mj-ea"/>
                    <a:ea typeface="+mj-ea"/>
                  </a:rPr>
                  <a:t> 이상</a:t>
                </a:r>
                <a:endParaRPr lang="en-US" altLang="ko-KR" sz="1200" b="1" spc="-1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FFC1B2-AA16-0A43-8703-508570731A9D}"/>
                </a:ext>
              </a:extLst>
            </p:cNvPr>
            <p:cNvSpPr txBox="1"/>
            <p:nvPr/>
          </p:nvSpPr>
          <p:spPr>
            <a:xfrm>
              <a:off x="8331319" y="780935"/>
              <a:ext cx="1046364" cy="6155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4000" spc="-150" dirty="0">
                  <a:latin typeface="나눔스퀘어 네오 Heavy" panose="00000A00000000000000" pitchFamily="2" charset="-127"/>
                  <a:ea typeface="나눔스퀘어 네오 Heavy" panose="00000A00000000000000" pitchFamily="2" charset="-127"/>
                </a:rPr>
                <a:t>8+</a:t>
              </a:r>
              <a:endParaRPr lang="ko-KR" altLang="en-US" sz="4000" spc="-15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endParaRPr>
            </a:p>
          </p:txBody>
        </p:sp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5FC67CD0-D26A-1621-7B0C-8E3844D87F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6" b="15086"/>
          <a:stretch/>
        </p:blipFill>
        <p:spPr>
          <a:xfrm>
            <a:off x="7343433" y="3307373"/>
            <a:ext cx="4184199" cy="285858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9844435-8890-2438-E3F1-48AA53A0B8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t="8990" r="13658" b="7770"/>
          <a:stretch/>
        </p:blipFill>
        <p:spPr>
          <a:xfrm>
            <a:off x="7957682" y="2095525"/>
            <a:ext cx="1793006" cy="203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97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1608418"/>
            <a:ext cx="5664969" cy="363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씨를 뿌리고 물만 주면 과일이 무럭무럭 자라는 멋진 </a:t>
            </a:r>
            <a:r>
              <a:rPr lang="ko-KR" altLang="en-US" sz="2600" spc="-100" dirty="0" err="1">
                <a:latin typeface="+mn-ea"/>
              </a:rPr>
              <a:t>과일섬</a:t>
            </a:r>
            <a:r>
              <a:rPr lang="en-US" altLang="ko-KR" sz="2600" spc="-100" dirty="0">
                <a:latin typeface="+mn-ea"/>
              </a:rPr>
              <a:t>! </a:t>
            </a:r>
            <a:r>
              <a:rPr lang="ko-KR" altLang="en-US" sz="2600" spc="-100" dirty="0">
                <a:latin typeface="+mn-ea"/>
              </a:rPr>
              <a:t>과일들을 재배하고 </a:t>
            </a:r>
            <a:r>
              <a:rPr lang="ko-KR" altLang="en-US" sz="2600" spc="-100" dirty="0" err="1">
                <a:latin typeface="+mn-ea"/>
              </a:rPr>
              <a:t>시장섬에</a:t>
            </a:r>
            <a:r>
              <a:rPr lang="ko-KR" altLang="en-US" sz="2600" spc="-100" dirty="0">
                <a:latin typeface="+mn-ea"/>
              </a:rPr>
              <a:t> 내다 팔며 </a:t>
            </a:r>
            <a:r>
              <a:rPr lang="ko-KR" altLang="en-US" sz="2600" spc="-100" dirty="0" err="1">
                <a:latin typeface="+mn-ea"/>
              </a:rPr>
              <a:t>과일섬을</a:t>
            </a:r>
            <a:r>
              <a:rPr lang="ko-KR" altLang="en-US" sz="2600" spc="-100" dirty="0">
                <a:latin typeface="+mn-ea"/>
              </a:rPr>
              <a:t> 경영하세요</a:t>
            </a:r>
            <a:r>
              <a:rPr lang="en-US" altLang="ko-KR" sz="2600" spc="-100" dirty="0">
                <a:latin typeface="+mn-ea"/>
              </a:rPr>
              <a:t>. </a:t>
            </a:r>
            <a:r>
              <a:rPr lang="ko-KR" altLang="en-US" sz="2600" spc="-100" dirty="0">
                <a:latin typeface="+mn-ea"/>
              </a:rPr>
              <a:t>남보다 더 많은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더 다양한 상품을 팔아 판매증서 세트를 모으면 최고의 과일왕으로 인정받을 수 있습니다</a:t>
            </a:r>
            <a:r>
              <a:rPr lang="en-US" altLang="ko-KR" sz="2600" spc="-100" dirty="0">
                <a:latin typeface="+mn-ea"/>
              </a:rPr>
              <a:t>!</a:t>
            </a:r>
            <a:endParaRPr lang="ko-KR" altLang="en-US" sz="2600" spc="-100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8F1B44-6CBA-F367-9364-C65098622D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2019" y="2395585"/>
            <a:ext cx="5385019" cy="391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81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234125" y="1611566"/>
            <a:ext cx="65826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1.  </a:t>
            </a:r>
            <a:r>
              <a:rPr lang="ko-KR" altLang="en-US" sz="2600" spc="-100" dirty="0">
                <a:latin typeface="+mn-ea"/>
                <a:ea typeface="+mn-ea"/>
              </a:rPr>
              <a:t>농장카드 </a:t>
            </a:r>
            <a:r>
              <a:rPr lang="en-US" altLang="ko-KR" sz="2600" spc="-100" dirty="0">
                <a:latin typeface="+mn-ea"/>
                <a:ea typeface="+mn-ea"/>
              </a:rPr>
              <a:t>24</a:t>
            </a:r>
            <a:r>
              <a:rPr lang="ko-KR" altLang="en-US" sz="2600" spc="-100" dirty="0">
                <a:latin typeface="+mn-ea"/>
                <a:ea typeface="+mn-ea"/>
              </a:rPr>
              <a:t>장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</a:rPr>
              <a:t>2. </a:t>
            </a:r>
            <a:r>
              <a:rPr lang="ko-KR" altLang="en-US" sz="2600" spc="-100" dirty="0" err="1">
                <a:latin typeface="+mn-ea"/>
                <a:ea typeface="+mn-ea"/>
              </a:rPr>
              <a:t>씨앗토큰</a:t>
            </a:r>
            <a:r>
              <a:rPr lang="ko-KR" altLang="en-US" sz="2600" spc="-100" dirty="0">
                <a:latin typeface="+mn-ea"/>
                <a:ea typeface="+mn-ea"/>
              </a:rPr>
              <a:t> </a:t>
            </a:r>
            <a:r>
              <a:rPr lang="en-US" altLang="ko-KR" sz="2600" spc="-100" dirty="0">
                <a:latin typeface="+mn-ea"/>
                <a:ea typeface="+mn-ea"/>
              </a:rPr>
              <a:t>72</a:t>
            </a:r>
            <a:r>
              <a:rPr lang="ko-KR" altLang="en-US" sz="2600" spc="-100" dirty="0">
                <a:latin typeface="+mn-ea"/>
                <a:ea typeface="+mn-ea"/>
              </a:rPr>
              <a:t>개 </a:t>
            </a:r>
            <a:r>
              <a:rPr lang="en-US" altLang="ko-KR" sz="2600" spc="-100" dirty="0">
                <a:latin typeface="+mn-ea"/>
                <a:ea typeface="+mn-ea"/>
              </a:rPr>
              <a:t>(4</a:t>
            </a:r>
            <a:r>
              <a:rPr lang="ko-KR" altLang="en-US" sz="2600" spc="-100" dirty="0">
                <a:latin typeface="+mn-ea"/>
                <a:ea typeface="+mn-ea"/>
              </a:rPr>
              <a:t>가지 색깔 </a:t>
            </a:r>
            <a:r>
              <a:rPr lang="en-US" altLang="ko-KR" sz="2600" spc="-100" dirty="0">
                <a:latin typeface="+mn-ea"/>
                <a:ea typeface="+mn-ea"/>
              </a:rPr>
              <a:t>X 18</a:t>
            </a:r>
            <a:r>
              <a:rPr lang="ko-KR" altLang="en-US" sz="2600" spc="-100" dirty="0">
                <a:latin typeface="+mn-ea"/>
                <a:ea typeface="+mn-ea"/>
              </a:rPr>
              <a:t>개</a:t>
            </a:r>
            <a:r>
              <a:rPr lang="en-US" altLang="ko-KR" sz="2600" spc="-100" dirty="0">
                <a:latin typeface="+mn-ea"/>
                <a:ea typeface="+mn-ea"/>
              </a:rPr>
              <a:t>)</a:t>
            </a:r>
            <a:r>
              <a:rPr lang="ko-KR" altLang="en-US" sz="2600" spc="-100" dirty="0">
                <a:latin typeface="+mn-ea"/>
                <a:ea typeface="+mn-ea"/>
              </a:rPr>
              <a:t> 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</a:rPr>
              <a:t>3. </a:t>
            </a:r>
            <a:r>
              <a:rPr lang="ko-KR" altLang="en-US" sz="2600" spc="-100" dirty="0">
                <a:latin typeface="+mn-ea"/>
              </a:rPr>
              <a:t>판매증서 </a:t>
            </a:r>
            <a:r>
              <a:rPr lang="en-US" altLang="ko-KR" sz="2600" spc="-100" dirty="0">
                <a:latin typeface="+mn-ea"/>
              </a:rPr>
              <a:t>30</a:t>
            </a:r>
            <a:r>
              <a:rPr lang="ko-KR" altLang="en-US" sz="2600" spc="-100" dirty="0">
                <a:latin typeface="+mn-ea"/>
              </a:rPr>
              <a:t>장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</a:rPr>
              <a:t>4. </a:t>
            </a:r>
            <a:r>
              <a:rPr lang="ko-KR" altLang="en-US" sz="2600" spc="-100" dirty="0" err="1">
                <a:latin typeface="+mn-ea"/>
              </a:rPr>
              <a:t>시장섬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en-US" altLang="ko-KR" sz="2600" spc="-100" dirty="0">
                <a:latin typeface="+mn-ea"/>
              </a:rPr>
              <a:t>1</a:t>
            </a:r>
            <a:r>
              <a:rPr lang="ko-KR" altLang="en-US" sz="2600" spc="-100" dirty="0">
                <a:latin typeface="+mn-ea"/>
              </a:rPr>
              <a:t>개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</a:rPr>
              <a:t>5. </a:t>
            </a:r>
            <a:r>
              <a:rPr lang="ko-KR" altLang="en-US" sz="2600" spc="-100" dirty="0" err="1">
                <a:latin typeface="+mn-ea"/>
              </a:rPr>
              <a:t>과일섬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en-US" altLang="ko-KR" sz="2600" spc="-100" dirty="0">
                <a:latin typeface="+mn-ea"/>
              </a:rPr>
              <a:t>4</a:t>
            </a:r>
            <a:r>
              <a:rPr lang="ko-KR" altLang="en-US" sz="2600" spc="-100" dirty="0">
                <a:latin typeface="+mn-ea"/>
              </a:rPr>
              <a:t>개</a:t>
            </a:r>
            <a:endParaRPr lang="en-US" altLang="ko-KR" sz="2600" spc="-100" dirty="0">
              <a:latin typeface="+mn-ea"/>
              <a:ea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1733B8-D4D3-F57A-F401-B619438384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4080" y="1376781"/>
            <a:ext cx="4623840" cy="98848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F83E98E-63D4-DEF8-A621-7A10165368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87338" y="1376781"/>
            <a:ext cx="3169700" cy="99665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9E50D1D-6D85-D3D2-AA8D-2921F3DC39A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2586677"/>
            <a:ext cx="531720" cy="60043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FA578BE-D1F9-1908-A931-0E50A9D810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3477" y="2586677"/>
            <a:ext cx="531720" cy="60043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BD6D6BB-4EDF-B3D9-9E2C-6DA47154BDF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0229" y="2586677"/>
            <a:ext cx="531720" cy="60043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09A11787-920B-7886-900C-9C5BD01177B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6982" y="2586677"/>
            <a:ext cx="531720" cy="60043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0236E21-2BD8-2968-5FB4-A124811E561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6904" y="3296582"/>
            <a:ext cx="4108511" cy="1196149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C903F56E-123A-979F-EBAD-5D6F0ECD9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7955" y="3670888"/>
            <a:ext cx="1999929" cy="1999929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3010951-8487-CEE0-B9F1-7EC287FB8B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7109" y="4308796"/>
            <a:ext cx="1999929" cy="199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234125" y="1611566"/>
            <a:ext cx="6582600" cy="1835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1.  </a:t>
            </a:r>
            <a:r>
              <a:rPr lang="ko-KR" altLang="en-US" sz="2600" spc="-100" dirty="0">
                <a:latin typeface="+mn-ea"/>
                <a:ea typeface="+mn-ea"/>
              </a:rPr>
              <a:t>플레이어마다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과일섬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1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</a:t>
            </a:r>
            <a:r>
              <a:rPr lang="en-US" altLang="ko-KR" sz="2600" spc="-100" dirty="0">
                <a:latin typeface="+mn-ea"/>
                <a:ea typeface="+mn-ea"/>
              </a:rPr>
              <a:t>, </a:t>
            </a:r>
            <a:r>
              <a:rPr lang="ko-KR" altLang="en-US" sz="2600" spc="-100" dirty="0">
                <a:latin typeface="+mn-ea"/>
                <a:ea typeface="+mn-ea"/>
              </a:rPr>
              <a:t>한가지 색깔의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    농장카드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6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장</a:t>
            </a:r>
            <a:r>
              <a:rPr lang="ko-KR" altLang="en-US" sz="2600" spc="-100" dirty="0">
                <a:latin typeface="+mn-ea"/>
                <a:ea typeface="+mn-ea"/>
              </a:rPr>
              <a:t>과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18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</a:t>
            </a:r>
            <a:r>
              <a:rPr lang="ko-KR" altLang="en-US" sz="2600" spc="-100" dirty="0">
                <a:latin typeface="+mn-ea"/>
                <a:ea typeface="+mn-ea"/>
              </a:rPr>
              <a:t>를 가져옴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2.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최근에 과일을 먹은 사람</a:t>
            </a:r>
            <a:r>
              <a:rPr lang="ko-KR" altLang="en-US" sz="2600" spc="-100" dirty="0">
                <a:latin typeface="+mn-ea"/>
                <a:ea typeface="+mn-ea"/>
              </a:rPr>
              <a:t>이 시작 플레이어</a:t>
            </a:r>
            <a:endParaRPr lang="en-US" altLang="ko-KR" sz="2600" spc="-100" dirty="0">
              <a:latin typeface="+mn-ea"/>
              <a:ea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E942E05-C5C7-56EF-BE6E-47B35019C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433" y="885865"/>
            <a:ext cx="3871310" cy="387131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2B8E97C9-5C83-A824-34E1-1895D72D01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7981" y="4987291"/>
            <a:ext cx="957155" cy="951058"/>
          </a:xfrm>
          <a:prstGeom prst="rect">
            <a:avLst/>
          </a:prstGeom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347C3F44-20D4-E473-0648-1709B707AA7B}"/>
              </a:ext>
            </a:extLst>
          </p:cNvPr>
          <p:cNvGrpSpPr/>
          <p:nvPr/>
        </p:nvGrpSpPr>
        <p:grpSpPr>
          <a:xfrm>
            <a:off x="10029917" y="5036088"/>
            <a:ext cx="1241826" cy="811253"/>
            <a:chOff x="8661377" y="5233743"/>
            <a:chExt cx="1241826" cy="811253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DC3656A3-0F96-774B-A4F9-1E26C8701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86477" y="5366094"/>
              <a:ext cx="209699" cy="236799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89C2D9D1-961C-BFC6-CDB6-4BA28A8CA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43134">
              <a:off x="8994056" y="5373093"/>
              <a:ext cx="209699" cy="236799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24992C30-CC4B-CAD6-5BF7-46F7B5040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9056881">
              <a:off x="8661377" y="5542076"/>
              <a:ext cx="209699" cy="236799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993E3EA8-73E3-0FB4-66F9-F596B308F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832776" y="5530587"/>
              <a:ext cx="209699" cy="236799"/>
            </a:xfrm>
            <a:prstGeom prst="rect">
              <a:avLst/>
            </a:prstGeom>
          </p:spPr>
        </p:pic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A22E4229-4BD7-72DE-9136-AC0CC394C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43134">
              <a:off x="9625316" y="5400636"/>
              <a:ext cx="209699" cy="236799"/>
            </a:xfrm>
            <a:prstGeom prst="rect">
              <a:avLst/>
            </a:prstGeom>
          </p:spPr>
        </p:pic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0886529E-EFB0-3425-A7AA-6FD050F6A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928408">
              <a:off x="9693504" y="5558129"/>
              <a:ext cx="209699" cy="236799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BFF7DE75-9506-BC2F-330C-0D2C24C85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185177">
              <a:off x="9041154" y="5743702"/>
              <a:ext cx="209699" cy="236799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22051378-BF6D-8F27-EB94-4615D4326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216395" y="5370350"/>
              <a:ext cx="209699" cy="236799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C4DE0716-1A29-0DB6-F504-978480451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928408">
              <a:off x="9062244" y="5530586"/>
              <a:ext cx="209699" cy="236799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248E8560-1B7D-1DE7-46E4-B5AD9DE95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928408">
              <a:off x="9631675" y="5762895"/>
              <a:ext cx="209699" cy="236799"/>
            </a:xfrm>
            <a:prstGeom prst="rect">
              <a:avLst/>
            </a:prstGeom>
          </p:spPr>
        </p:pic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D9AC2262-32FD-2765-81B6-544999829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358923">
              <a:off x="8693834" y="5748054"/>
              <a:ext cx="209699" cy="236799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F8B94EEC-909A-85A1-43C5-CF1707B35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358923">
              <a:off x="8874522" y="5712644"/>
              <a:ext cx="209699" cy="236799"/>
            </a:xfrm>
            <a:prstGeom prst="rect">
              <a:avLst/>
            </a:prstGeom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60A75966-14EB-65D0-1CCD-990713137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690295">
              <a:off x="9470342" y="5233743"/>
              <a:ext cx="209699" cy="236799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1BA6810E-DE10-C4F6-BCD1-CB8FDEB8D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395848" y="5410494"/>
              <a:ext cx="209699" cy="236799"/>
            </a:xfrm>
            <a:prstGeom prst="rect">
              <a:avLst/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34C69C0B-5EC4-5292-DAAC-865690F5F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9056881">
              <a:off x="9274234" y="5597381"/>
              <a:ext cx="209699" cy="236799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1CDD944C-A43E-D291-F416-69A178E35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464036" y="5558130"/>
              <a:ext cx="209699" cy="236799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EF1D0665-DD53-8B24-0382-4560086F5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418896" y="5789887"/>
              <a:ext cx="209699" cy="236799"/>
            </a:xfrm>
            <a:prstGeom prst="rect">
              <a:avLst/>
            </a:prstGeom>
          </p:spPr>
        </p:pic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A805FDE4-AA68-1899-2B6A-19DFF09E5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919411">
              <a:off x="9202353" y="5808197"/>
              <a:ext cx="209699" cy="236799"/>
            </a:xfrm>
            <a:prstGeom prst="rect">
              <a:avLst/>
            </a:prstGeom>
          </p:spPr>
        </p:pic>
      </p:grpSp>
      <p:pic>
        <p:nvPicPr>
          <p:cNvPr id="48" name="그림 47">
            <a:extLst>
              <a:ext uri="{FF2B5EF4-FFF2-40B4-BE49-F238E27FC236}">
                <a16:creationId xmlns:a16="http://schemas.microsoft.com/office/drawing/2014/main" id="{33D3958E-67C9-7F02-2EBE-A80FE0A8E7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9041" y="4974109"/>
            <a:ext cx="957155" cy="951058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837B4479-D1BF-09F2-BE4D-9E9AE8850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35626" y="4989204"/>
            <a:ext cx="957155" cy="951058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13004322-BF69-4DB3-7FC4-4C1EFB8D2D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84813" y="5010056"/>
            <a:ext cx="957155" cy="951058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67B5C16D-54EF-8E88-9C5E-9911BC48F3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48571" y="5030908"/>
            <a:ext cx="957155" cy="951058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DAFE56CF-B521-1093-76A3-73C67AF7D2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48114" y="4977962"/>
            <a:ext cx="957155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15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234124" y="1611566"/>
            <a:ext cx="6951579" cy="4235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1.  </a:t>
            </a:r>
            <a:r>
              <a:rPr lang="ko-KR" altLang="en-US" sz="2600" spc="-100" dirty="0">
                <a:latin typeface="+mn-ea"/>
                <a:ea typeface="+mn-ea"/>
              </a:rPr>
              <a:t>플레이어마다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과일섬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1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</a:t>
            </a:r>
            <a:r>
              <a:rPr lang="en-US" altLang="ko-KR" sz="2600" spc="-100" dirty="0">
                <a:latin typeface="+mn-ea"/>
                <a:ea typeface="+mn-ea"/>
              </a:rPr>
              <a:t>, </a:t>
            </a:r>
            <a:r>
              <a:rPr lang="ko-KR" altLang="en-US" sz="2600" spc="-100" dirty="0">
                <a:latin typeface="+mn-ea"/>
                <a:ea typeface="+mn-ea"/>
              </a:rPr>
              <a:t>한가지 색깔의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    농장카드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6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장</a:t>
            </a:r>
            <a:r>
              <a:rPr lang="ko-KR" altLang="en-US" sz="2600" spc="-100" dirty="0">
                <a:latin typeface="+mn-ea"/>
                <a:ea typeface="+mn-ea"/>
              </a:rPr>
              <a:t>과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18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</a:t>
            </a:r>
            <a:r>
              <a:rPr lang="ko-KR" altLang="en-US" sz="2600" spc="-100" dirty="0">
                <a:latin typeface="+mn-ea"/>
                <a:ea typeface="+mn-ea"/>
              </a:rPr>
              <a:t>를 가져옴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2.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최근에 과일을 먹은 사람</a:t>
            </a:r>
            <a:r>
              <a:rPr lang="ko-KR" altLang="en-US" sz="2600" spc="-100" dirty="0">
                <a:latin typeface="+mn-ea"/>
                <a:ea typeface="+mn-ea"/>
              </a:rPr>
              <a:t>이 시작 플레이어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3. </a:t>
            </a:r>
            <a:r>
              <a:rPr lang="ko-KR" altLang="en-US" sz="2600" spc="-100" dirty="0">
                <a:latin typeface="+mn-ea"/>
              </a:rPr>
              <a:t>시작 플레이어가 자기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농장카드</a:t>
            </a:r>
            <a:r>
              <a:rPr lang="ko-KR" altLang="en-US" sz="2600" spc="-100" dirty="0">
                <a:latin typeface="+mn-ea"/>
              </a:rPr>
              <a:t>를 섞고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     </a:t>
            </a:r>
            <a:r>
              <a:rPr lang="ko-KR" altLang="en-US" sz="2600" spc="-100" dirty="0">
                <a:latin typeface="+mn-ea"/>
                <a:ea typeface="+mn-ea"/>
              </a:rPr>
              <a:t>한 장씩 앞면으로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자기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과일섬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빈 칸</a:t>
            </a:r>
            <a:r>
              <a:rPr lang="ko-KR" altLang="en-US" sz="2600" spc="-100" dirty="0">
                <a:latin typeface="+mn-ea"/>
                <a:ea typeface="+mn-ea"/>
              </a:rPr>
              <a:t>에 넣음</a:t>
            </a:r>
            <a:endParaRPr lang="en-US" altLang="ko-KR" sz="2600" spc="-100" dirty="0">
              <a:latin typeface="+mn-ea"/>
              <a:ea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4. </a:t>
            </a:r>
            <a:r>
              <a:rPr lang="ko-KR" altLang="en-US" sz="2600" spc="-100" dirty="0">
                <a:latin typeface="+mn-ea"/>
              </a:rPr>
              <a:t>다른 플레이어들도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똑같이 농장카드</a:t>
            </a:r>
            <a:r>
              <a:rPr lang="ko-KR" altLang="en-US" sz="2600" spc="-100" dirty="0">
                <a:latin typeface="+mn-ea"/>
              </a:rPr>
              <a:t>를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배치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5. </a:t>
            </a:r>
            <a:r>
              <a:rPr lang="ko-KR" altLang="en-US" sz="2600" spc="-100" dirty="0">
                <a:latin typeface="+mn-ea"/>
              </a:rPr>
              <a:t>모두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우측 저장창고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3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곳</a:t>
            </a:r>
            <a:r>
              <a:rPr lang="ko-KR" altLang="en-US" sz="2600" spc="-100" dirty="0">
                <a:latin typeface="+mn-ea"/>
              </a:rPr>
              <a:t>에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2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개씩</a:t>
            </a:r>
            <a:r>
              <a:rPr lang="ko-KR" altLang="en-US" sz="2600" spc="-100" dirty="0">
                <a:latin typeface="+mn-ea"/>
              </a:rPr>
              <a:t> 배치</a:t>
            </a:r>
            <a:endParaRPr lang="en-US" altLang="ko-KR" sz="2600" spc="-100" dirty="0">
              <a:latin typeface="+mn-ea"/>
              <a:ea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020673-0F46-F76E-F2A4-F9B7C1AC32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5017" y="5168439"/>
            <a:ext cx="209699" cy="23679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AD0E6C0-9E11-218D-7255-E5569D5EA9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43134">
            <a:off x="10362596" y="5175438"/>
            <a:ext cx="209699" cy="23679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AE1967C-3840-4225-2C2D-3091EDE447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056881">
            <a:off x="10029917" y="5344421"/>
            <a:ext cx="209699" cy="23679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3445B5F-9950-663D-5BE3-F16A038140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01316" y="5332932"/>
            <a:ext cx="209699" cy="23679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9F12DBC-E932-7CCC-AAB9-87CA95D1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185177">
            <a:off x="10409694" y="5546047"/>
            <a:ext cx="209699" cy="236799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6C11B19-2242-3C35-08AD-92F05B3F88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4935" y="5172695"/>
            <a:ext cx="209699" cy="23679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493FA96-77D7-D5F4-BAB8-89DB9E7072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928408">
            <a:off x="10430784" y="5332931"/>
            <a:ext cx="209699" cy="23679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89B90E0-B0EF-2C3F-9D3A-66589B1B2B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358923">
            <a:off x="10062374" y="5550399"/>
            <a:ext cx="209699" cy="23679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61360FB-B7C6-F9D4-3A0B-96586254AB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358923">
            <a:off x="10243062" y="5514989"/>
            <a:ext cx="209699" cy="23679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E67BF4D-7CF2-EA87-3D31-923EE62306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64388" y="5212839"/>
            <a:ext cx="209699" cy="23679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834B7A9-5B3D-2059-AD19-849DE2477F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056881">
            <a:off x="10642774" y="5399726"/>
            <a:ext cx="209699" cy="236799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FE58063-6D7D-8749-20A3-1D9FB0C6D6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919411">
            <a:off x="10570893" y="5610542"/>
            <a:ext cx="209699" cy="236799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9D366609-1075-3E6E-B241-3D75A36560C8}"/>
              </a:ext>
            </a:extLst>
          </p:cNvPr>
          <p:cNvGrpSpPr/>
          <p:nvPr/>
        </p:nvGrpSpPr>
        <p:grpSpPr>
          <a:xfrm>
            <a:off x="7428221" y="888624"/>
            <a:ext cx="3871310" cy="3836354"/>
            <a:chOff x="7428221" y="888624"/>
            <a:chExt cx="3871310" cy="3836354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01894C52-9AB6-CCCC-BF2D-2A7AAC34E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8221" y="888624"/>
              <a:ext cx="3871310" cy="3836354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4F1B9C28-E465-EEF7-E60A-518431B5F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875848" y="2207634"/>
              <a:ext cx="985623" cy="9856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027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234125" y="1611566"/>
            <a:ext cx="6582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6. </a:t>
            </a:r>
            <a:r>
              <a:rPr lang="ko-KR" altLang="en-US" sz="2600" spc="-100" dirty="0">
                <a:latin typeface="+mn-ea"/>
              </a:rPr>
              <a:t>나머지 </a:t>
            </a:r>
            <a:r>
              <a:rPr lang="ko-KR" altLang="en-US" sz="2600" spc="-100" dirty="0" err="1">
                <a:latin typeface="+mn-ea"/>
              </a:rPr>
              <a:t>씨앗토큰은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보관소</a:t>
            </a:r>
            <a:r>
              <a:rPr lang="en-US" altLang="ko-KR" sz="2600" spc="-100" dirty="0">
                <a:latin typeface="+mn-ea"/>
              </a:rPr>
              <a:t>(</a:t>
            </a:r>
            <a:r>
              <a:rPr lang="ko-KR" altLang="en-US" sz="2600" spc="-100" dirty="0">
                <a:latin typeface="+mn-ea"/>
              </a:rPr>
              <a:t>섬 중앙</a:t>
            </a:r>
            <a:r>
              <a:rPr lang="en-US" altLang="ko-KR" sz="2600" spc="-100" dirty="0">
                <a:latin typeface="+mn-ea"/>
              </a:rPr>
              <a:t>)</a:t>
            </a:r>
            <a:r>
              <a:rPr lang="ko-KR" altLang="en-US" sz="2600" spc="-100" dirty="0">
                <a:latin typeface="+mn-ea"/>
              </a:rPr>
              <a:t>에 모아둠</a:t>
            </a:r>
            <a:endParaRPr lang="en-US" altLang="ko-KR" sz="2600" spc="-100" dirty="0">
              <a:latin typeface="+mn-ea"/>
              <a:ea typeface="+mn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1894C52-9AB6-CCCC-BF2D-2A7AAC34E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8221" y="888624"/>
            <a:ext cx="3871310" cy="383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9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234125" y="1611566"/>
            <a:ext cx="6582600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6. </a:t>
            </a:r>
            <a:r>
              <a:rPr lang="ko-KR" altLang="en-US" sz="2600" spc="-100" dirty="0">
                <a:latin typeface="+mn-ea"/>
              </a:rPr>
              <a:t>나머지 </a:t>
            </a:r>
            <a:r>
              <a:rPr lang="ko-KR" altLang="en-US" sz="2600" spc="-100" dirty="0" err="1">
                <a:latin typeface="+mn-ea"/>
              </a:rPr>
              <a:t>씨앗토큰은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보관소</a:t>
            </a:r>
            <a:r>
              <a:rPr lang="en-US" altLang="ko-KR" sz="2600" spc="-100" dirty="0">
                <a:latin typeface="+mn-ea"/>
              </a:rPr>
              <a:t>(</a:t>
            </a:r>
            <a:r>
              <a:rPr lang="ko-KR" altLang="en-US" sz="2600" spc="-100" dirty="0">
                <a:latin typeface="+mn-ea"/>
              </a:rPr>
              <a:t>섬 중앙</a:t>
            </a:r>
            <a:r>
              <a:rPr lang="en-US" altLang="ko-KR" sz="2600" spc="-100" dirty="0">
                <a:latin typeface="+mn-ea"/>
              </a:rPr>
              <a:t>)</a:t>
            </a:r>
            <a:r>
              <a:rPr lang="ko-KR" altLang="en-US" sz="2600" spc="-100" dirty="0">
                <a:latin typeface="+mn-ea"/>
              </a:rPr>
              <a:t>에 모아둠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7.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시장섬</a:t>
            </a:r>
            <a:r>
              <a:rPr lang="ko-KR" altLang="en-US" sz="2600" spc="-100" dirty="0" err="1">
                <a:latin typeface="+mn-ea"/>
                <a:ea typeface="+mn-ea"/>
              </a:rPr>
              <a:t>을</a:t>
            </a:r>
            <a:r>
              <a:rPr lang="ko-KR" altLang="en-US" sz="2600" spc="-100" dirty="0">
                <a:latin typeface="+mn-ea"/>
                <a:ea typeface="+mn-ea"/>
              </a:rPr>
              <a:t> 테이블 가운데 두고</a:t>
            </a:r>
            <a:r>
              <a:rPr lang="en-US" altLang="ko-KR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판매증서</a:t>
            </a:r>
            <a:r>
              <a:rPr lang="ko-KR" altLang="en-US" sz="2600" spc="-100" dirty="0">
                <a:latin typeface="+mn-ea"/>
              </a:rPr>
              <a:t>를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</a:rPr>
              <a:t>    </a:t>
            </a:r>
            <a:r>
              <a:rPr lang="ko-KR" altLang="en-US" sz="2600" spc="-100" dirty="0">
                <a:latin typeface="+mn-ea"/>
              </a:rPr>
              <a:t> 잘 섞어 가운데에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뒤면으로</a:t>
            </a:r>
            <a:r>
              <a:rPr lang="ko-KR" altLang="en-US" sz="2600" spc="-100" dirty="0">
                <a:latin typeface="+mn-ea"/>
              </a:rPr>
              <a:t> 쌓아 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600" spc="-100" dirty="0">
                <a:latin typeface="+mn-ea"/>
                <a:ea typeface="+mn-ea"/>
              </a:rPr>
              <a:t>8. </a:t>
            </a:r>
            <a:r>
              <a:rPr lang="ko-KR" altLang="en-US" sz="2600" spc="-100" dirty="0">
                <a:latin typeface="+mn-ea"/>
                <a:ea typeface="+mn-ea"/>
              </a:rPr>
              <a:t>더미에서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맨 위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4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장</a:t>
            </a:r>
            <a:r>
              <a:rPr lang="ko-KR" altLang="en-US" sz="2600" spc="-100" dirty="0">
                <a:latin typeface="+mn-ea"/>
                <a:ea typeface="+mn-ea"/>
              </a:rPr>
              <a:t>을 뽑아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앞면</a:t>
            </a:r>
            <a:r>
              <a:rPr lang="ko-KR" altLang="en-US" sz="2600" spc="-100" dirty="0">
                <a:latin typeface="+mn-ea"/>
                <a:ea typeface="+mn-ea"/>
              </a:rPr>
              <a:t>으로 펼침</a:t>
            </a:r>
            <a:endParaRPr lang="en-US" altLang="ko-KR" sz="2600" spc="-100" dirty="0">
              <a:latin typeface="+mn-ea"/>
              <a:ea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ECADD1-1AE0-C244-A1EC-D77BC2F12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905" y="557367"/>
            <a:ext cx="4746133" cy="56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75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600075" y="1744916"/>
            <a:ext cx="6057900" cy="3156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400" spc="-100" dirty="0">
                <a:latin typeface="+mn-ea"/>
              </a:rPr>
              <a:t>누군가 판매증서를 모아서</a:t>
            </a:r>
            <a:endParaRPr lang="en-US" altLang="ko-KR" sz="34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00" dirty="0" err="1">
                <a:latin typeface="+mn-ea"/>
              </a:rPr>
              <a:t>시장섬에</a:t>
            </a:r>
            <a:r>
              <a:rPr lang="ko-KR" altLang="en-US" sz="3400" spc="-100" dirty="0">
                <a:latin typeface="+mn-ea"/>
              </a:rPr>
              <a:t> 표시된</a:t>
            </a:r>
            <a:endParaRPr lang="en-US" altLang="ko-KR" sz="34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400" spc="-100" dirty="0">
                <a:latin typeface="+mn-ea"/>
              </a:rPr>
              <a:t>4</a:t>
            </a:r>
            <a:r>
              <a:rPr lang="ko-KR" altLang="en-US" sz="3400" spc="-100" dirty="0">
                <a:latin typeface="+mn-ea"/>
              </a:rPr>
              <a:t>개의 세트 중 하나를 </a:t>
            </a:r>
            <a:endParaRPr lang="en-US" altLang="ko-KR" sz="34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00" dirty="0">
                <a:latin typeface="+mn-ea"/>
              </a:rPr>
              <a:t>완성하면 승리</a:t>
            </a:r>
            <a:r>
              <a:rPr lang="en-US" altLang="ko-KR" sz="3400" spc="-100" dirty="0">
                <a:latin typeface="+mn-ea"/>
              </a:rPr>
              <a:t>!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43A4A4C-B6C0-4DB0-7BD0-9F1A88484BBC}"/>
              </a:ext>
            </a:extLst>
          </p:cNvPr>
          <p:cNvGrpSpPr/>
          <p:nvPr/>
        </p:nvGrpSpPr>
        <p:grpSpPr>
          <a:xfrm>
            <a:off x="6714619" y="1581673"/>
            <a:ext cx="5199063" cy="4152377"/>
            <a:chOff x="8192764" y="3232799"/>
            <a:chExt cx="3314110" cy="264690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4E45713-CD56-15B7-0F38-07E073B72A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4611"/>
            <a:stretch/>
          </p:blipFill>
          <p:spPr>
            <a:xfrm>
              <a:off x="8294336" y="3232799"/>
              <a:ext cx="3212538" cy="1129756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D69C016-B551-3C00-BCBC-EACAAF0CB2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3506"/>
            <a:stretch/>
          </p:blipFill>
          <p:spPr>
            <a:xfrm>
              <a:off x="8192764" y="4749950"/>
              <a:ext cx="3290761" cy="1129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436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9C6E9E94-17D8-4DA7-07FC-D584D9BA88A6}"/>
              </a:ext>
            </a:extLst>
          </p:cNvPr>
          <p:cNvGrpSpPr/>
          <p:nvPr/>
        </p:nvGrpSpPr>
        <p:grpSpPr>
          <a:xfrm>
            <a:off x="334963" y="1416106"/>
            <a:ext cx="11522075" cy="4724969"/>
            <a:chOff x="334963" y="1844675"/>
            <a:chExt cx="11522075" cy="5106140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90CB56C-14D2-2241-9B5E-A37D502E4C91}"/>
                </a:ext>
              </a:extLst>
            </p:cNvPr>
            <p:cNvSpPr/>
            <p:nvPr/>
          </p:nvSpPr>
          <p:spPr>
            <a:xfrm>
              <a:off x="334963" y="4516436"/>
              <a:ext cx="11522075" cy="89058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9410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B34175B-FBB9-090E-364D-5C808F75652A}"/>
                </a:ext>
              </a:extLst>
            </p:cNvPr>
            <p:cNvSpPr/>
            <p:nvPr/>
          </p:nvSpPr>
          <p:spPr>
            <a:xfrm>
              <a:off x="334963" y="3625849"/>
              <a:ext cx="5556039" cy="890587"/>
            </a:xfrm>
            <a:prstGeom prst="rect">
              <a:avLst/>
            </a:prstGeom>
            <a:solidFill>
              <a:srgbClr val="941016"/>
            </a:solidFill>
            <a:ln w="12700">
              <a:solidFill>
                <a:srgbClr val="9410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78B06B4-56CE-16D8-E585-52E6ED43A30E}"/>
                </a:ext>
              </a:extLst>
            </p:cNvPr>
            <p:cNvSpPr/>
            <p:nvPr/>
          </p:nvSpPr>
          <p:spPr>
            <a:xfrm>
              <a:off x="334963" y="2735262"/>
              <a:ext cx="11522075" cy="89058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9410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7BB17C7-AB5A-2A25-8EAB-CDABC7C3B140}"/>
                </a:ext>
              </a:extLst>
            </p:cNvPr>
            <p:cNvSpPr/>
            <p:nvPr/>
          </p:nvSpPr>
          <p:spPr>
            <a:xfrm>
              <a:off x="334963" y="1844675"/>
              <a:ext cx="11522075" cy="890587"/>
            </a:xfrm>
            <a:prstGeom prst="rect">
              <a:avLst/>
            </a:prstGeom>
            <a:solidFill>
              <a:srgbClr val="941016"/>
            </a:solidFill>
            <a:ln w="12700">
              <a:solidFill>
                <a:srgbClr val="9410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79354-7DE1-964E-9EBA-BA2E866BFC3A}"/>
                </a:ext>
              </a:extLst>
            </p:cNvPr>
            <p:cNvSpPr txBox="1"/>
            <p:nvPr/>
          </p:nvSpPr>
          <p:spPr>
            <a:xfrm>
              <a:off x="590550" y="1982191"/>
              <a:ext cx="1126648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3400" spc="-100" dirty="0">
                  <a:solidFill>
                    <a:schemeClr val="bg1"/>
                  </a:solidFill>
                  <a:latin typeface="+mj-ea"/>
                  <a:ea typeface="+mj-ea"/>
                </a:rPr>
                <a:t>1.  </a:t>
              </a:r>
              <a:r>
                <a:rPr lang="ko-KR" altLang="en-US" sz="3400" spc="-100" dirty="0">
                  <a:solidFill>
                    <a:schemeClr val="bg1"/>
                  </a:solidFill>
                  <a:latin typeface="+mj-ea"/>
                  <a:ea typeface="+mj-ea"/>
                </a:rPr>
                <a:t>씨앗 심기 행동</a:t>
              </a:r>
              <a:endParaRPr lang="en-US" altLang="ko-KR" sz="3400" spc="-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B09218-11DA-8717-12E9-4FFE45DB2B6F}"/>
                </a:ext>
              </a:extLst>
            </p:cNvPr>
            <p:cNvSpPr txBox="1"/>
            <p:nvPr/>
          </p:nvSpPr>
          <p:spPr>
            <a:xfrm>
              <a:off x="334964" y="3816586"/>
              <a:ext cx="55560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spc="-100" dirty="0">
                  <a:solidFill>
                    <a:schemeClr val="bg1"/>
                  </a:solidFill>
                  <a:latin typeface="+mj-ea"/>
                  <a:ea typeface="+mj-ea"/>
                </a:rPr>
                <a:t>(a) </a:t>
              </a:r>
              <a:r>
                <a:rPr lang="ko-KR" altLang="en-US" sz="3000" spc="-100" dirty="0">
                  <a:solidFill>
                    <a:schemeClr val="bg1"/>
                  </a:solidFill>
                  <a:latin typeface="+mj-ea"/>
                  <a:ea typeface="+mj-ea"/>
                </a:rPr>
                <a:t>물 뿌리기</a:t>
              </a:r>
              <a:endParaRPr lang="en-US" altLang="ko-KR" sz="3000" spc="-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6F3959-43F1-A9DE-1336-6871CB9A8C38}"/>
                </a:ext>
              </a:extLst>
            </p:cNvPr>
            <p:cNvSpPr txBox="1"/>
            <p:nvPr/>
          </p:nvSpPr>
          <p:spPr>
            <a:xfrm>
              <a:off x="590550" y="2876351"/>
              <a:ext cx="1126648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3400" spc="-100" dirty="0">
                  <a:solidFill>
                    <a:srgbClr val="941016"/>
                  </a:solidFill>
                  <a:latin typeface="+mj-ea"/>
                  <a:ea typeface="+mj-ea"/>
                </a:rPr>
                <a:t>2. </a:t>
              </a:r>
              <a:r>
                <a:rPr lang="ko-KR" altLang="en-US" sz="3400" spc="-100" dirty="0">
                  <a:solidFill>
                    <a:srgbClr val="941016"/>
                  </a:solidFill>
                  <a:latin typeface="+mj-ea"/>
                  <a:ea typeface="+mj-ea"/>
                </a:rPr>
                <a:t>일할 곳 행동</a:t>
              </a:r>
              <a:endParaRPr lang="en-US" altLang="ko-KR" sz="3400" spc="-100" dirty="0">
                <a:solidFill>
                  <a:srgbClr val="941016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F0CA73B-AD9F-C27B-F410-21806A711155}"/>
                </a:ext>
              </a:extLst>
            </p:cNvPr>
            <p:cNvSpPr txBox="1"/>
            <p:nvPr/>
          </p:nvSpPr>
          <p:spPr>
            <a:xfrm>
              <a:off x="590550" y="4657525"/>
              <a:ext cx="1126648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ko-KR" altLang="en-US" sz="3400" spc="-100" dirty="0">
                  <a:solidFill>
                    <a:srgbClr val="941016"/>
                  </a:solidFill>
                  <a:latin typeface="+mj-ea"/>
                  <a:ea typeface="+mj-ea"/>
                </a:rPr>
                <a:t>다음 플레이어 차례</a:t>
              </a:r>
              <a:endParaRPr lang="en-US" altLang="ko-KR" sz="3400" spc="-100" dirty="0">
                <a:solidFill>
                  <a:srgbClr val="941016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이등변 삼각형 28">
              <a:extLst>
                <a:ext uri="{FF2B5EF4-FFF2-40B4-BE49-F238E27FC236}">
                  <a16:creationId xmlns:a16="http://schemas.microsoft.com/office/drawing/2014/main" id="{1022BCD6-A227-4BC8-CA55-434D574AA81E}"/>
                </a:ext>
              </a:extLst>
            </p:cNvPr>
            <p:cNvSpPr/>
            <p:nvPr/>
          </p:nvSpPr>
          <p:spPr>
            <a:xfrm rot="10800000">
              <a:off x="5952171" y="2744289"/>
              <a:ext cx="287657" cy="247980"/>
            </a:xfrm>
            <a:prstGeom prst="triangle">
              <a:avLst/>
            </a:prstGeom>
            <a:solidFill>
              <a:srgbClr val="9410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이등변 삼각형 29">
              <a:extLst>
                <a:ext uri="{FF2B5EF4-FFF2-40B4-BE49-F238E27FC236}">
                  <a16:creationId xmlns:a16="http://schemas.microsoft.com/office/drawing/2014/main" id="{F558D338-03C4-EA2F-49AD-E95096F7E7FF}"/>
                </a:ext>
              </a:extLst>
            </p:cNvPr>
            <p:cNvSpPr/>
            <p:nvPr/>
          </p:nvSpPr>
          <p:spPr>
            <a:xfrm rot="10800000">
              <a:off x="3064577" y="4511673"/>
              <a:ext cx="287657" cy="247980"/>
            </a:xfrm>
            <a:prstGeom prst="triangle">
              <a:avLst/>
            </a:prstGeom>
            <a:solidFill>
              <a:srgbClr val="9410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이등변 삼각형 30">
              <a:extLst>
                <a:ext uri="{FF2B5EF4-FFF2-40B4-BE49-F238E27FC236}">
                  <a16:creationId xmlns:a16="http://schemas.microsoft.com/office/drawing/2014/main" id="{0A2A61FC-42FB-2DC1-0318-BED1887D89A1}"/>
                </a:ext>
              </a:extLst>
            </p:cNvPr>
            <p:cNvSpPr/>
            <p:nvPr/>
          </p:nvSpPr>
          <p:spPr>
            <a:xfrm rot="10800000">
              <a:off x="3064578" y="3606036"/>
              <a:ext cx="287657" cy="2479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22952339-49B4-865E-297C-8E4523C18F16}"/>
                </a:ext>
              </a:extLst>
            </p:cNvPr>
            <p:cNvSpPr/>
            <p:nvPr/>
          </p:nvSpPr>
          <p:spPr>
            <a:xfrm>
              <a:off x="6300999" y="3625849"/>
              <a:ext cx="5556039" cy="890587"/>
            </a:xfrm>
            <a:prstGeom prst="rect">
              <a:avLst/>
            </a:prstGeom>
            <a:solidFill>
              <a:srgbClr val="941016"/>
            </a:solidFill>
            <a:ln w="12700">
              <a:solidFill>
                <a:srgbClr val="9410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AE051BA-4547-50BF-426E-7794DB488047}"/>
                </a:ext>
              </a:extLst>
            </p:cNvPr>
            <p:cNvSpPr txBox="1"/>
            <p:nvPr/>
          </p:nvSpPr>
          <p:spPr>
            <a:xfrm>
              <a:off x="6300997" y="3816586"/>
              <a:ext cx="55560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spc="-100" dirty="0">
                  <a:solidFill>
                    <a:schemeClr val="bg1"/>
                  </a:solidFill>
                  <a:latin typeface="+mj-ea"/>
                  <a:ea typeface="+mj-ea"/>
                </a:rPr>
                <a:t>(b) </a:t>
              </a:r>
              <a:r>
                <a:rPr lang="ko-KR" altLang="en-US" sz="3000" spc="-100" dirty="0">
                  <a:solidFill>
                    <a:schemeClr val="bg1"/>
                  </a:solidFill>
                  <a:latin typeface="+mj-ea"/>
                  <a:ea typeface="+mj-ea"/>
                </a:rPr>
                <a:t>과일 판매</a:t>
              </a:r>
              <a:endParaRPr lang="en-US" altLang="ko-KR" sz="3000" spc="-1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" name="이등변 삼각형 3">
              <a:extLst>
                <a:ext uri="{FF2B5EF4-FFF2-40B4-BE49-F238E27FC236}">
                  <a16:creationId xmlns:a16="http://schemas.microsoft.com/office/drawing/2014/main" id="{E364FC03-2C38-A455-506E-E16466594FE4}"/>
                </a:ext>
              </a:extLst>
            </p:cNvPr>
            <p:cNvSpPr/>
            <p:nvPr/>
          </p:nvSpPr>
          <p:spPr>
            <a:xfrm rot="10800000">
              <a:off x="9192259" y="3606036"/>
              <a:ext cx="287657" cy="2479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16B28F1-C435-8CDE-5F5B-F053FC1B4517}"/>
                </a:ext>
              </a:extLst>
            </p:cNvPr>
            <p:cNvSpPr/>
            <p:nvPr/>
          </p:nvSpPr>
          <p:spPr>
            <a:xfrm>
              <a:off x="5891002" y="3611179"/>
              <a:ext cx="409995" cy="917164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이등변 삼각형 5">
              <a:extLst>
                <a:ext uri="{FF2B5EF4-FFF2-40B4-BE49-F238E27FC236}">
                  <a16:creationId xmlns:a16="http://schemas.microsoft.com/office/drawing/2014/main" id="{E1105D37-5744-03B5-914D-809B1A1975B6}"/>
                </a:ext>
              </a:extLst>
            </p:cNvPr>
            <p:cNvSpPr/>
            <p:nvPr/>
          </p:nvSpPr>
          <p:spPr>
            <a:xfrm rot="10800000">
              <a:off x="9192259" y="4511673"/>
              <a:ext cx="287657" cy="247980"/>
            </a:xfrm>
            <a:prstGeom prst="triangle">
              <a:avLst/>
            </a:prstGeom>
            <a:solidFill>
              <a:srgbClr val="9410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DF2619-D125-4DD7-C51B-F8958578A20E}"/>
                </a:ext>
              </a:extLst>
            </p:cNvPr>
            <p:cNvSpPr txBox="1"/>
            <p:nvPr/>
          </p:nvSpPr>
          <p:spPr>
            <a:xfrm>
              <a:off x="590550" y="5402260"/>
              <a:ext cx="11266487" cy="154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ko-KR" sz="2000" spc="-100" dirty="0">
                  <a:solidFill>
                    <a:srgbClr val="941016"/>
                  </a:solidFill>
                  <a:latin typeface="+mj-ea"/>
                  <a:ea typeface="+mj-ea"/>
                </a:rPr>
                <a:t>* </a:t>
              </a:r>
              <a:r>
                <a:rPr lang="ko-KR" altLang="en-US" sz="2000" spc="-100" dirty="0">
                  <a:solidFill>
                    <a:srgbClr val="941016"/>
                  </a:solidFill>
                  <a:latin typeface="+mj-ea"/>
                  <a:ea typeface="+mj-ea"/>
                </a:rPr>
                <a:t>시작 플레이어부터 시계방향으로 차례를 가짐</a:t>
              </a:r>
              <a:endParaRPr lang="en-US" altLang="ko-KR" sz="2000" spc="-100" dirty="0">
                <a:solidFill>
                  <a:srgbClr val="941016"/>
                </a:solidFill>
                <a:latin typeface="+mj-ea"/>
                <a:ea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ko-KR" sz="2000" spc="-100" dirty="0">
                  <a:solidFill>
                    <a:srgbClr val="941016"/>
                  </a:solidFill>
                  <a:latin typeface="+mj-ea"/>
                  <a:ea typeface="+mj-ea"/>
                </a:rPr>
                <a:t>** </a:t>
              </a:r>
              <a:r>
                <a:rPr lang="ko-KR" altLang="en-US" sz="2000" spc="-100" dirty="0">
                  <a:solidFill>
                    <a:srgbClr val="941016"/>
                  </a:solidFill>
                  <a:latin typeface="+mj-ea"/>
                  <a:ea typeface="+mj-ea"/>
                </a:rPr>
                <a:t>자기 차례에 두 행동을 순서대로 한 번씩 반드시 진행</a:t>
              </a:r>
              <a:endParaRPr lang="en-US" altLang="ko-KR" sz="2000" spc="-100" dirty="0">
                <a:solidFill>
                  <a:srgbClr val="941016"/>
                </a:solidFill>
                <a:latin typeface="+mj-ea"/>
                <a:ea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ko-KR" sz="2000" spc="-100" dirty="0">
                  <a:solidFill>
                    <a:srgbClr val="941016"/>
                  </a:solidFill>
                  <a:latin typeface="+mj-ea"/>
                  <a:ea typeface="+mj-ea"/>
                </a:rPr>
                <a:t>*** </a:t>
              </a:r>
              <a:r>
                <a:rPr lang="ko-KR" altLang="en-US" sz="2000" spc="-100" dirty="0">
                  <a:solidFill>
                    <a:srgbClr val="941016"/>
                  </a:solidFill>
                  <a:latin typeface="+mj-ea"/>
                  <a:ea typeface="+mj-ea"/>
                </a:rPr>
                <a:t>시작 플레이어부터 마지막 플레이어까지 모두 차례를 진행한 경우 한 라운드</a:t>
              </a:r>
              <a:endParaRPr lang="en-US" altLang="ko-KR" sz="2000" spc="-100" dirty="0">
                <a:solidFill>
                  <a:srgbClr val="941016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614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59F81EE5-9B81-C8C0-6FBA-F8C3B749B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169" y="1636839"/>
            <a:ext cx="5117869" cy="37353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6582600" cy="363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1.  </a:t>
            </a:r>
            <a:r>
              <a:rPr lang="ko-KR" altLang="en-US" sz="2600" spc="-100" dirty="0" err="1">
                <a:latin typeface="+mn-ea"/>
              </a:rPr>
              <a:t>과일섬의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한 농장</a:t>
            </a:r>
            <a:r>
              <a:rPr lang="en-US" altLang="ko-KR" sz="2600" spc="-100" dirty="0">
                <a:latin typeface="+mn-ea"/>
              </a:rPr>
              <a:t>(</a:t>
            </a:r>
            <a:r>
              <a:rPr lang="ko-KR" altLang="en-US" sz="2600" spc="-100" dirty="0">
                <a:latin typeface="+mn-ea"/>
              </a:rPr>
              <a:t>저장창고 제외</a:t>
            </a:r>
            <a:r>
              <a:rPr lang="en-US" altLang="ko-KR" sz="2600" spc="-100" dirty="0">
                <a:latin typeface="+mn-ea"/>
              </a:rPr>
              <a:t>)</a:t>
            </a:r>
            <a:r>
              <a:rPr lang="ko-KR" altLang="en-US" sz="2600" spc="-100" dirty="0">
                <a:latin typeface="+mn-ea"/>
              </a:rPr>
              <a:t> 골라 그곳의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    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모든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spc="-100" dirty="0" err="1">
                <a:latin typeface="+mn-ea"/>
              </a:rPr>
              <a:t>을</a:t>
            </a:r>
            <a:r>
              <a:rPr lang="ko-KR" altLang="en-US" sz="2600" spc="-100" dirty="0">
                <a:latin typeface="+mn-ea"/>
              </a:rPr>
              <a:t> 손으로 집음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2. </a:t>
            </a:r>
            <a:r>
              <a:rPr lang="ko-KR" altLang="en-US" sz="2600" spc="-100" dirty="0">
                <a:latin typeface="+mn-ea"/>
              </a:rPr>
              <a:t>선택한 농장의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다음 칸에서부터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시계방향</a:t>
            </a:r>
            <a:r>
              <a:rPr lang="ko-KR" altLang="en-US" sz="2600" spc="-100" dirty="0">
                <a:latin typeface="+mn-ea"/>
              </a:rPr>
              <a:t>으로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손에 든 </a:t>
            </a:r>
            <a:r>
              <a:rPr lang="ko-KR" altLang="en-US" sz="2600" spc="-100" dirty="0" err="1">
                <a:latin typeface="+mn-ea"/>
              </a:rPr>
              <a:t>씨앗토큰을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한 칸에 하나씩 </a:t>
            </a:r>
            <a:r>
              <a:rPr lang="ko-KR" altLang="en-US" sz="2600" spc="-100" dirty="0">
                <a:latin typeface="+mn-ea"/>
              </a:rPr>
              <a:t>올려 놓음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3.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마지막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spc="-100" dirty="0" err="1">
                <a:latin typeface="+mn-ea"/>
              </a:rPr>
              <a:t>을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저장창고</a:t>
            </a:r>
            <a:r>
              <a:rPr lang="ko-KR" altLang="en-US" sz="2600" spc="-100" dirty="0">
                <a:latin typeface="+mn-ea"/>
              </a:rPr>
              <a:t>에 놓았다면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즉시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씨앗 심기 행동</a:t>
            </a:r>
            <a:r>
              <a:rPr lang="ko-KR" altLang="en-US" sz="2600" spc="-100" dirty="0">
                <a:latin typeface="+mn-ea"/>
              </a:rPr>
              <a:t>을 한 번 더 진행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82D6B-F544-02F4-5384-091581ED738F}"/>
              </a:ext>
            </a:extLst>
          </p:cNvPr>
          <p:cNvSpPr/>
          <p:nvPr/>
        </p:nvSpPr>
        <p:spPr>
          <a:xfrm>
            <a:off x="695325" y="1636713"/>
            <a:ext cx="2590041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씨앗 심기 행동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DD1CD861-1C91-9146-6265-741C35BEE63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9513" y="4037561"/>
            <a:ext cx="224246" cy="25322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8A38E84-6744-242B-7375-70130F9304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6774" y="4543009"/>
            <a:ext cx="224246" cy="25322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988DA87-6EF7-2767-CCA2-1C2EF6967E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5024" y="4280934"/>
            <a:ext cx="224246" cy="253226"/>
          </a:xfrm>
          <a:prstGeom prst="rect">
            <a:avLst/>
          </a:prstGeom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18534FE-5F05-6513-306F-2CBCF53696EB}"/>
              </a:ext>
            </a:extLst>
          </p:cNvPr>
          <p:cNvCxnSpPr>
            <a:cxnSpLocks/>
          </p:cNvCxnSpPr>
          <p:nvPr/>
        </p:nvCxnSpPr>
        <p:spPr>
          <a:xfrm flipV="1">
            <a:off x="7660621" y="3142211"/>
            <a:ext cx="591967" cy="895350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4C0EFDA-3CB3-E7F5-E1F9-601C055B7FCD}"/>
              </a:ext>
            </a:extLst>
          </p:cNvPr>
          <p:cNvCxnSpPr>
            <a:cxnSpLocks/>
          </p:cNvCxnSpPr>
          <p:nvPr/>
        </p:nvCxnSpPr>
        <p:spPr>
          <a:xfrm flipV="1">
            <a:off x="7753314" y="3213649"/>
            <a:ext cx="2351887" cy="1320511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2B9DB86D-3D73-D85C-D7DF-C5F4548B758C}"/>
              </a:ext>
            </a:extLst>
          </p:cNvPr>
          <p:cNvCxnSpPr>
            <a:cxnSpLocks/>
          </p:cNvCxnSpPr>
          <p:nvPr/>
        </p:nvCxnSpPr>
        <p:spPr>
          <a:xfrm flipV="1">
            <a:off x="7667647" y="2920781"/>
            <a:ext cx="1567604" cy="1400798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그림 27">
            <a:extLst>
              <a:ext uri="{FF2B5EF4-FFF2-40B4-BE49-F238E27FC236}">
                <a16:creationId xmlns:a16="http://schemas.microsoft.com/office/drawing/2014/main" id="{BF3F7ADD-54D4-6F92-D2F3-90FE10CA75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1776" y="2730122"/>
            <a:ext cx="224246" cy="253226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A69F164-B772-4F52-0B67-8B426A6476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46780" y="4419056"/>
            <a:ext cx="763881" cy="76388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393C718-76E8-38BB-340E-F6AB9A9915A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4381" y="2991321"/>
            <a:ext cx="224246" cy="253226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86073739-6D16-651A-72C3-971A65F7C7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5927" y="2693726"/>
            <a:ext cx="224246" cy="253226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6ABECC66-A6AF-C460-E5C2-6078B73A89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3234" y="2902579"/>
            <a:ext cx="224246" cy="2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29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59F81EE5-9B81-C8C0-6FBA-F8C3B749B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169" y="1636839"/>
            <a:ext cx="5117869" cy="3735317"/>
          </a:xfrm>
          <a:prstGeom prst="rect">
            <a:avLst/>
          </a:prstGeom>
        </p:spPr>
      </p:pic>
      <p:sp>
        <p:nvSpPr>
          <p:cNvPr id="27" name="말풍선: 모서리가 둥근 사각형 26">
            <a:extLst>
              <a:ext uri="{FF2B5EF4-FFF2-40B4-BE49-F238E27FC236}">
                <a16:creationId xmlns:a16="http://schemas.microsoft.com/office/drawing/2014/main" id="{A52EF2EF-D657-A557-568B-672D1563B88B}"/>
              </a:ext>
            </a:extLst>
          </p:cNvPr>
          <p:cNvSpPr/>
          <p:nvPr/>
        </p:nvSpPr>
        <p:spPr>
          <a:xfrm>
            <a:off x="10921927" y="2905963"/>
            <a:ext cx="1035948" cy="472495"/>
          </a:xfrm>
          <a:prstGeom prst="wedgeRoundRectCallout">
            <a:avLst>
              <a:gd name="adj1" fmla="val -66885"/>
              <a:gd name="adj2" fmla="val -28154"/>
              <a:gd name="adj3" fmla="val 16667"/>
            </a:avLst>
          </a:prstGeom>
          <a:solidFill>
            <a:schemeClr val="bg1"/>
          </a:solidFill>
          <a:ln w="28575">
            <a:solidFill>
              <a:srgbClr val="F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6582600" cy="363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4.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마지막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spc="-100" dirty="0" err="1">
                <a:latin typeface="+mn-ea"/>
              </a:rPr>
              <a:t>이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농장</a:t>
            </a:r>
            <a:r>
              <a:rPr lang="ko-KR" altLang="en-US" sz="2600" spc="-100" dirty="0">
                <a:latin typeface="+mn-ea"/>
              </a:rPr>
              <a:t>에 놓았다면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그 농장을 이번 차례의 </a:t>
            </a:r>
            <a:r>
              <a:rPr lang="en-US" altLang="ko-KR" sz="2600" spc="-100" dirty="0">
                <a:latin typeface="+mn-ea"/>
              </a:rPr>
              <a:t>“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일할 곳</a:t>
            </a:r>
            <a:r>
              <a:rPr lang="en-US" altLang="ko-KR" sz="2600" spc="-100" dirty="0">
                <a:latin typeface="+mn-ea"/>
              </a:rPr>
              <a:t>”</a:t>
            </a:r>
            <a:r>
              <a:rPr lang="ko-KR" altLang="en-US" sz="2600" spc="-100" dirty="0">
                <a:latin typeface="+mn-ea"/>
              </a:rPr>
              <a:t>이라 부름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5. </a:t>
            </a:r>
            <a:r>
              <a:rPr lang="ko-KR" altLang="en-US" sz="2600" spc="-100" dirty="0">
                <a:latin typeface="+mn-ea"/>
              </a:rPr>
              <a:t>보관소나 저장 창고에만 토큰이 있고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    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모든 농장에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씨앗토큰이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없을 때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씨앗 심기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</a:t>
            </a:r>
            <a:r>
              <a:rPr lang="ko-KR" altLang="en-US" sz="2600" spc="-100" dirty="0">
                <a:latin typeface="+mn-ea"/>
              </a:rPr>
              <a:t> 행동을 하지 않고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보관소에서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씨앗토큰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3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</a:t>
            </a:r>
            <a:r>
              <a:rPr lang="ko-KR" altLang="en-US" sz="2600" spc="-100" dirty="0">
                <a:latin typeface="+mn-ea"/>
              </a:rPr>
              <a:t>를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</a:t>
            </a:r>
            <a:r>
              <a:rPr lang="ko-KR" altLang="en-US" sz="2600" spc="-100" dirty="0">
                <a:latin typeface="+mn-ea"/>
              </a:rPr>
              <a:t> 꺼내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우측 농장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3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곳에 </a:t>
            </a: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1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개씩</a:t>
            </a:r>
            <a:r>
              <a:rPr lang="ko-KR" altLang="en-US" sz="2600" spc="-100" dirty="0">
                <a:latin typeface="+mn-ea"/>
              </a:rPr>
              <a:t> 넣고 차례 종료</a:t>
            </a:r>
            <a:endParaRPr lang="en-US" altLang="ko-KR" sz="2600" spc="-100" dirty="0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82D6B-F544-02F4-5384-091581ED738F}"/>
              </a:ext>
            </a:extLst>
          </p:cNvPr>
          <p:cNvSpPr/>
          <p:nvPr/>
        </p:nvSpPr>
        <p:spPr>
          <a:xfrm>
            <a:off x="695325" y="1636713"/>
            <a:ext cx="2590041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1.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씨앗 심기 행동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DD1CD861-1C91-9146-6265-741C35BEE63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9513" y="4037561"/>
            <a:ext cx="224246" cy="25322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8A38E84-6744-242B-7375-70130F9304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6774" y="4543009"/>
            <a:ext cx="224246" cy="25322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988DA87-6EF7-2767-CCA2-1C2EF6967E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5024" y="4280934"/>
            <a:ext cx="224246" cy="253226"/>
          </a:xfrm>
          <a:prstGeom prst="rect">
            <a:avLst/>
          </a:prstGeom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18534FE-5F05-6513-306F-2CBCF53696EB}"/>
              </a:ext>
            </a:extLst>
          </p:cNvPr>
          <p:cNvCxnSpPr>
            <a:cxnSpLocks/>
          </p:cNvCxnSpPr>
          <p:nvPr/>
        </p:nvCxnSpPr>
        <p:spPr>
          <a:xfrm flipV="1">
            <a:off x="7660621" y="3142211"/>
            <a:ext cx="591967" cy="895350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C4C0EFDA-3CB3-E7F5-E1F9-601C055B7FCD}"/>
              </a:ext>
            </a:extLst>
          </p:cNvPr>
          <p:cNvCxnSpPr>
            <a:cxnSpLocks/>
          </p:cNvCxnSpPr>
          <p:nvPr/>
        </p:nvCxnSpPr>
        <p:spPr>
          <a:xfrm flipV="1">
            <a:off x="7753314" y="3213649"/>
            <a:ext cx="2351887" cy="1320511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2B9DB86D-3D73-D85C-D7DF-C5F4548B758C}"/>
              </a:ext>
            </a:extLst>
          </p:cNvPr>
          <p:cNvCxnSpPr>
            <a:cxnSpLocks/>
          </p:cNvCxnSpPr>
          <p:nvPr/>
        </p:nvCxnSpPr>
        <p:spPr>
          <a:xfrm flipV="1">
            <a:off x="7667647" y="2920781"/>
            <a:ext cx="1567604" cy="1400798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317B793-D192-C299-0A1F-38A896B01D3A}"/>
              </a:ext>
            </a:extLst>
          </p:cNvPr>
          <p:cNvSpPr txBox="1"/>
          <p:nvPr/>
        </p:nvSpPr>
        <p:spPr>
          <a:xfrm>
            <a:off x="10921927" y="2920781"/>
            <a:ext cx="1035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일할 곳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!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B0114FD-E387-1BFA-633D-43CE3726F6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1776" y="2730122"/>
            <a:ext cx="224246" cy="25322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9745CDA-AEB9-2AF7-6755-9537234BF4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4381" y="2991321"/>
            <a:ext cx="224246" cy="25322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49AE01E-E340-432B-8EC2-61A38E3855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5927" y="2693726"/>
            <a:ext cx="224246" cy="25322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866B632-5B4B-907F-E9C2-001D39236D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3234" y="2902579"/>
            <a:ext cx="224246" cy="25322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87BBA12-7EB1-739B-064C-717826C7E1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46780" y="4419056"/>
            <a:ext cx="763881" cy="7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02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3C6378A-F50A-AFF1-245F-781A9CFA3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627" y="1553098"/>
            <a:ext cx="4219048" cy="4180952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8707AE60-E618-E2FA-64B3-3107C5C08C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4317" y="2959904"/>
            <a:ext cx="1124398" cy="11243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6582600" cy="363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1.  </a:t>
            </a:r>
            <a:r>
              <a:rPr lang="ko-KR" altLang="en-US" sz="2600" spc="-100" dirty="0">
                <a:latin typeface="+mn-ea"/>
              </a:rPr>
              <a:t>일할 곳의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과일</a:t>
            </a:r>
            <a:r>
              <a:rPr lang="ko-KR" altLang="en-US" sz="2600" spc="-100" dirty="0">
                <a:latin typeface="+mn-ea"/>
              </a:rPr>
              <a:t> 혹은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빗방울 개수만큼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     씨앗 토큰을 가져와 일할 곳에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모두 올림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     </a:t>
            </a:r>
            <a:r>
              <a:rPr lang="en-US" altLang="ko-KR" sz="2600" spc="-100" dirty="0">
                <a:latin typeface="+mn-ea"/>
              </a:rPr>
              <a:t>(</a:t>
            </a:r>
            <a:r>
              <a:rPr lang="ko-KR" altLang="en-US" sz="2600" spc="-100" dirty="0">
                <a:latin typeface="+mn-ea"/>
              </a:rPr>
              <a:t>딸기 </a:t>
            </a:r>
            <a:r>
              <a:rPr lang="en-US" altLang="ko-KR" sz="2600" spc="-100" dirty="0">
                <a:latin typeface="+mn-ea"/>
              </a:rPr>
              <a:t>3</a:t>
            </a:r>
            <a:r>
              <a:rPr lang="ko-KR" altLang="en-US" sz="2600" spc="-100" dirty="0">
                <a:latin typeface="+mn-ea"/>
              </a:rPr>
              <a:t>개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바나나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자두</a:t>
            </a:r>
            <a:r>
              <a:rPr lang="en-US" altLang="ko-KR" sz="2600" spc="-100" dirty="0">
                <a:latin typeface="+mn-ea"/>
              </a:rPr>
              <a:t>,</a:t>
            </a:r>
            <a:r>
              <a:rPr lang="ko-KR" altLang="en-US" sz="2600" spc="-100" dirty="0">
                <a:latin typeface="+mn-ea"/>
              </a:rPr>
              <a:t> 빗방울 </a:t>
            </a:r>
            <a:r>
              <a:rPr lang="en-US" altLang="ko-KR" sz="2600" spc="-100" dirty="0">
                <a:latin typeface="+mn-ea"/>
              </a:rPr>
              <a:t>2</a:t>
            </a:r>
            <a:r>
              <a:rPr lang="ko-KR" altLang="en-US" sz="2600" spc="-100" dirty="0">
                <a:latin typeface="+mn-ea"/>
              </a:rPr>
              <a:t>개</a:t>
            </a:r>
            <a:r>
              <a:rPr lang="en-US" altLang="ko-KR" sz="2600" spc="-100" dirty="0">
                <a:latin typeface="+mn-ea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 </a:t>
            </a:r>
            <a:r>
              <a:rPr lang="ko-KR" altLang="en-US" sz="2600" spc="-100" dirty="0">
                <a:latin typeface="+mn-ea"/>
              </a:rPr>
              <a:t>파인애플</a:t>
            </a:r>
            <a:r>
              <a:rPr lang="en-US" altLang="ko-KR" sz="2600" spc="-100" dirty="0">
                <a:latin typeface="+mn-ea"/>
              </a:rPr>
              <a:t>, </a:t>
            </a:r>
            <a:r>
              <a:rPr lang="ko-KR" altLang="en-US" sz="2600" spc="-100" dirty="0">
                <a:latin typeface="+mn-ea"/>
              </a:rPr>
              <a:t>배 </a:t>
            </a:r>
            <a:r>
              <a:rPr lang="en-US" altLang="ko-KR" sz="2600" spc="-100" dirty="0">
                <a:latin typeface="+mn-ea"/>
              </a:rPr>
              <a:t>1</a:t>
            </a:r>
            <a:r>
              <a:rPr lang="ko-KR" altLang="en-US" sz="2600" spc="-100" dirty="0">
                <a:latin typeface="+mn-ea"/>
              </a:rPr>
              <a:t>개</a:t>
            </a:r>
            <a:r>
              <a:rPr lang="en-US" altLang="ko-KR" sz="2600" spc="-100" dirty="0">
                <a:latin typeface="+mn-ea"/>
              </a:rPr>
              <a:t>)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2. </a:t>
            </a:r>
            <a:r>
              <a:rPr lang="ko-KR" altLang="en-US" sz="2600" spc="-100" dirty="0">
                <a:latin typeface="+mn-ea"/>
              </a:rPr>
              <a:t>보관소의 </a:t>
            </a:r>
            <a:r>
              <a:rPr lang="ko-KR" altLang="en-US" sz="2600" spc="-100" dirty="0" err="1">
                <a:latin typeface="+mn-ea"/>
              </a:rPr>
              <a:t>씨앗토큰이</a:t>
            </a:r>
            <a:r>
              <a:rPr lang="ko-KR" altLang="en-US" sz="2600" spc="-100" dirty="0">
                <a:latin typeface="+mn-ea"/>
              </a:rPr>
              <a:t> 충분하지 않다면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있는 만큼만 </a:t>
            </a:r>
            <a:r>
              <a:rPr lang="ko-KR" altLang="en-US" sz="2600" spc="-100" dirty="0">
                <a:latin typeface="+mn-ea"/>
              </a:rPr>
              <a:t>가져와서 올림</a:t>
            </a:r>
            <a:endParaRPr lang="en-US" altLang="ko-KR" sz="2600" spc="-100" dirty="0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82D6B-F544-02F4-5384-091581ED738F}"/>
              </a:ext>
            </a:extLst>
          </p:cNvPr>
          <p:cNvSpPr/>
          <p:nvPr/>
        </p:nvSpPr>
        <p:spPr>
          <a:xfrm>
            <a:off x="695325" y="1636713"/>
            <a:ext cx="4653510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일할 곳 행동 </a:t>
            </a:r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: (a)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물 뿌리기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65D7E02-5DDE-1D86-8463-08EE129E0E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00139">
            <a:off x="9336088" y="2215357"/>
            <a:ext cx="264638" cy="29883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3C50159-FE4D-9E0D-350C-615E8CCC3B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1534" y="2433842"/>
            <a:ext cx="264638" cy="29883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66795BF-879E-834A-8BEC-E9E0DC8E2BB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12675" y="4918097"/>
            <a:ext cx="224246" cy="25322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AA98682-212B-8AC1-29B1-B88E5A46D1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9739" y="5194251"/>
            <a:ext cx="224246" cy="25322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4ECDDDA-48C8-C10D-372F-52CB22B5863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63853" y="4525737"/>
            <a:ext cx="1060263" cy="1060263"/>
          </a:xfrm>
          <a:prstGeom prst="rect">
            <a:avLst/>
          </a:prstGeom>
        </p:spPr>
      </p:pic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3F1FD7D7-35B3-3C90-6F7D-04D0E631576B}"/>
              </a:ext>
            </a:extLst>
          </p:cNvPr>
          <p:cNvCxnSpPr>
            <a:cxnSpLocks/>
          </p:cNvCxnSpPr>
          <p:nvPr/>
        </p:nvCxnSpPr>
        <p:spPr>
          <a:xfrm flipV="1">
            <a:off x="9825769" y="2787923"/>
            <a:ext cx="540128" cy="306595"/>
          </a:xfrm>
          <a:prstGeom prst="straightConnector1">
            <a:avLst/>
          </a:prstGeom>
          <a:ln w="76200">
            <a:solidFill>
              <a:srgbClr val="FC0000"/>
            </a:solidFill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>
            <a:extLst>
              <a:ext uri="{FF2B5EF4-FFF2-40B4-BE49-F238E27FC236}">
                <a16:creationId xmlns:a16="http://schemas.microsoft.com/office/drawing/2014/main" id="{591F72C9-A7FB-35B0-1AB8-4C5FB245F8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38521" y="3118751"/>
            <a:ext cx="224246" cy="25322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950C8F1A-59F0-FBB4-CF0C-019516F55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8711" y="2988907"/>
            <a:ext cx="224246" cy="25322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2496807-5E27-2680-064A-3B4FDE0764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88192" y="3282095"/>
            <a:ext cx="224246" cy="253226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25564DF3-024E-2484-319F-108EEBF5C5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1252">
            <a:off x="10354227" y="4851424"/>
            <a:ext cx="224246" cy="253226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A5C4AAE0-C6AB-DA8C-4152-DFA8085AA3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1252">
            <a:off x="10110809" y="5030521"/>
            <a:ext cx="224246" cy="253226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504AB243-55F6-BE5B-ABB3-EFF414AF7E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1252">
            <a:off x="10485790" y="3877996"/>
            <a:ext cx="224246" cy="253226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D6E3BD17-D3EE-4048-4B78-A4F104A27F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1252">
            <a:off x="10542940" y="3589258"/>
            <a:ext cx="224246" cy="253226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A7718794-315E-2AA1-B52A-A38F31835B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3471" y="2336051"/>
            <a:ext cx="224246" cy="253226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1961C202-300A-5331-C301-E8AA21569E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474743">
            <a:off x="10622061" y="2503992"/>
            <a:ext cx="224246" cy="253226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78BDD6ED-84AB-31EF-5102-4A0341BDBC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10670" y="3475787"/>
            <a:ext cx="224246" cy="253226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1ACBE3E8-AE3E-3C52-7B7A-43566BA166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1252">
            <a:off x="9236589" y="3789051"/>
            <a:ext cx="224246" cy="253226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9288FB7F-74AF-7F21-D8C4-C5403317D3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1252">
            <a:off x="9067864" y="3627822"/>
            <a:ext cx="224246" cy="253226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54A8E01F-96CE-9595-C16D-EB5AE7BD403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99741" y="3686799"/>
            <a:ext cx="224246" cy="253226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0C3F1352-702A-317B-A81A-924E82C11C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51927" y="3362320"/>
            <a:ext cx="224246" cy="253226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FE2CC1FD-EAD4-01EC-1C4F-8266EEA3AD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474743">
            <a:off x="9359297" y="3488933"/>
            <a:ext cx="224246" cy="253226"/>
          </a:xfrm>
          <a:prstGeom prst="rect">
            <a:avLst/>
          </a:prstGeom>
        </p:spPr>
      </p:pic>
      <p:sp>
        <p:nvSpPr>
          <p:cNvPr id="46" name="말풍선: 모서리가 둥근 사각형 45">
            <a:extLst>
              <a:ext uri="{FF2B5EF4-FFF2-40B4-BE49-F238E27FC236}">
                <a16:creationId xmlns:a16="http://schemas.microsoft.com/office/drawing/2014/main" id="{86E9539C-C116-24A6-34C9-997B228D15F1}"/>
              </a:ext>
            </a:extLst>
          </p:cNvPr>
          <p:cNvSpPr/>
          <p:nvPr/>
        </p:nvSpPr>
        <p:spPr>
          <a:xfrm>
            <a:off x="10727620" y="1200722"/>
            <a:ext cx="1035948" cy="472495"/>
          </a:xfrm>
          <a:prstGeom prst="wedgeRoundRectCallout">
            <a:avLst>
              <a:gd name="adj1" fmla="val -48919"/>
              <a:gd name="adj2" fmla="val 127694"/>
              <a:gd name="adj3" fmla="val 16667"/>
            </a:avLst>
          </a:prstGeom>
          <a:solidFill>
            <a:schemeClr val="bg1"/>
          </a:solidFill>
          <a:ln w="28575">
            <a:solidFill>
              <a:srgbClr val="F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A6DB8F3-340C-3EF8-4AB5-DFC74928B530}"/>
              </a:ext>
            </a:extLst>
          </p:cNvPr>
          <p:cNvSpPr txBox="1"/>
          <p:nvPr/>
        </p:nvSpPr>
        <p:spPr>
          <a:xfrm>
            <a:off x="10727620" y="1215540"/>
            <a:ext cx="1035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일할 곳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08020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1507BC73-00F5-7FD8-A997-394C192F6F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2" t="41468" r="69614" b="32968"/>
          <a:stretch/>
        </p:blipFill>
        <p:spPr>
          <a:xfrm>
            <a:off x="6454139" y="1609121"/>
            <a:ext cx="1073945" cy="1068802"/>
          </a:xfrm>
          <a:prstGeom prst="ellipse">
            <a:avLst/>
          </a:prstGeom>
        </p:spPr>
      </p:pic>
      <p:sp>
        <p:nvSpPr>
          <p:cNvPr id="32" name="말풍선: 모서리가 둥근 사각형 31">
            <a:extLst>
              <a:ext uri="{FF2B5EF4-FFF2-40B4-BE49-F238E27FC236}">
                <a16:creationId xmlns:a16="http://schemas.microsoft.com/office/drawing/2014/main" id="{474B4356-0CE0-AE28-FEA0-0A087CFD49B5}"/>
              </a:ext>
            </a:extLst>
          </p:cNvPr>
          <p:cNvSpPr/>
          <p:nvPr/>
        </p:nvSpPr>
        <p:spPr>
          <a:xfrm>
            <a:off x="6454139" y="762546"/>
            <a:ext cx="1035948" cy="472495"/>
          </a:xfrm>
          <a:prstGeom prst="wedgeRoundRectCallout">
            <a:avLst>
              <a:gd name="adj1" fmla="val 6541"/>
              <a:gd name="adj2" fmla="val 112280"/>
              <a:gd name="adj3" fmla="val 16667"/>
            </a:avLst>
          </a:prstGeom>
          <a:solidFill>
            <a:schemeClr val="bg1"/>
          </a:solidFill>
          <a:ln w="28575">
            <a:solidFill>
              <a:srgbClr val="F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6582600" cy="363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1.  </a:t>
            </a:r>
            <a:r>
              <a:rPr lang="ko-KR" altLang="en-US" sz="2600" spc="-100" dirty="0">
                <a:latin typeface="+mn-ea"/>
              </a:rPr>
              <a:t>과일 판매는 아래 두 조건을 모두 만족해야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     과일을 팔고 판매증서를 가져올 수 있음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en-US" altLang="ko-KR" sz="2600" spc="-100" dirty="0" err="1">
                <a:latin typeface="+mn-ea"/>
              </a:rPr>
              <a:t>i</a:t>
            </a:r>
            <a:r>
              <a:rPr lang="en-US" altLang="ko-KR" sz="2600" spc="-100" dirty="0">
                <a:latin typeface="+mn-ea"/>
              </a:rPr>
              <a:t>)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일할 곳</a:t>
            </a:r>
            <a:r>
              <a:rPr lang="ko-KR" altLang="en-US" sz="2600" spc="-100" dirty="0">
                <a:latin typeface="+mn-ea"/>
              </a:rPr>
              <a:t>과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판매증서</a:t>
            </a:r>
            <a:r>
              <a:rPr lang="ko-KR" altLang="en-US" sz="2600" spc="-100" dirty="0">
                <a:latin typeface="+mn-ea"/>
              </a:rPr>
              <a:t>의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과일 종류</a:t>
            </a:r>
            <a:r>
              <a:rPr lang="ko-KR" altLang="en-US" sz="2600" spc="-100" dirty="0">
                <a:latin typeface="+mn-ea"/>
              </a:rPr>
              <a:t>가 일치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ii) </a:t>
            </a:r>
            <a:r>
              <a:rPr lang="ko-KR" altLang="en-US" sz="2600" spc="-100" dirty="0">
                <a:latin typeface="+mn-ea"/>
              </a:rPr>
              <a:t>저장 창고에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충분한 씨앗 토큰</a:t>
            </a:r>
            <a:r>
              <a:rPr lang="ko-KR" altLang="en-US" sz="2600" spc="-100" dirty="0">
                <a:latin typeface="+mn-ea"/>
              </a:rPr>
              <a:t>을 보유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2. </a:t>
            </a:r>
            <a:r>
              <a:rPr lang="ko-KR" altLang="en-US" sz="2600" spc="-100" dirty="0">
                <a:latin typeface="+mn-ea"/>
              </a:rPr>
              <a:t>필요한 </a:t>
            </a:r>
            <a:r>
              <a:rPr lang="ko-KR" altLang="en-US" sz="2600" spc="-100" dirty="0" err="1">
                <a:latin typeface="+mn-ea"/>
              </a:rPr>
              <a:t>씨앗토큰은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과일 개수</a:t>
            </a:r>
            <a:r>
              <a:rPr lang="ko-KR" altLang="en-US" sz="2600" spc="-100" dirty="0">
                <a:latin typeface="+mn-ea"/>
              </a:rPr>
              <a:t> </a:t>
            </a:r>
            <a:r>
              <a:rPr lang="en-US" altLang="ko-KR" sz="2600" spc="-100" dirty="0">
                <a:latin typeface="+mn-ea"/>
              </a:rPr>
              <a:t>+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자릿세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3. </a:t>
            </a:r>
            <a:r>
              <a:rPr lang="ko-KR" altLang="en-US" sz="2600" spc="-100" dirty="0">
                <a:latin typeface="+mn-ea"/>
              </a:rPr>
              <a:t>자릿세는 판매증서 바로 위에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표시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82D6B-F544-02F4-5384-091581ED738F}"/>
              </a:ext>
            </a:extLst>
          </p:cNvPr>
          <p:cNvSpPr/>
          <p:nvPr/>
        </p:nvSpPr>
        <p:spPr>
          <a:xfrm>
            <a:off x="695325" y="1636713"/>
            <a:ext cx="4653510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일할 곳 행동 </a:t>
            </a:r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: (b)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과일 판매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9E7E906-1F5D-AABD-16B2-7177318DB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b="9664"/>
          <a:stretch/>
        </p:blipFill>
        <p:spPr>
          <a:xfrm>
            <a:off x="7626476" y="548586"/>
            <a:ext cx="3870199" cy="4953998"/>
          </a:xfrm>
          <a:prstGeom prst="rect">
            <a:avLst/>
          </a:prstGeom>
        </p:spPr>
      </p:pic>
      <p:sp>
        <p:nvSpPr>
          <p:cNvPr id="18" name="말풍선: 모서리가 둥근 사각형 17">
            <a:extLst>
              <a:ext uri="{FF2B5EF4-FFF2-40B4-BE49-F238E27FC236}">
                <a16:creationId xmlns:a16="http://schemas.microsoft.com/office/drawing/2014/main" id="{7087D33D-6E51-E9EC-7288-2FCDEEC2ABAE}"/>
              </a:ext>
            </a:extLst>
          </p:cNvPr>
          <p:cNvSpPr/>
          <p:nvPr/>
        </p:nvSpPr>
        <p:spPr>
          <a:xfrm>
            <a:off x="8585552" y="5559229"/>
            <a:ext cx="2911121" cy="660484"/>
          </a:xfrm>
          <a:prstGeom prst="wedgeRoundRectCallout">
            <a:avLst>
              <a:gd name="adj1" fmla="val 8758"/>
              <a:gd name="adj2" fmla="val -117158"/>
              <a:gd name="adj3" fmla="val 16667"/>
            </a:avLst>
          </a:prstGeom>
          <a:solidFill>
            <a:schemeClr val="bg1"/>
          </a:solidFill>
          <a:ln w="28575">
            <a:solidFill>
              <a:srgbClr val="F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1203C7-916D-A29D-3368-005F95995099}"/>
              </a:ext>
            </a:extLst>
          </p:cNvPr>
          <p:cNvSpPr txBox="1"/>
          <p:nvPr/>
        </p:nvSpPr>
        <p:spPr>
          <a:xfrm>
            <a:off x="8701831" y="5689416"/>
            <a:ext cx="267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바나나 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2 + </a:t>
            </a:r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자릿세 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1 =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476C2E-6610-3BB3-03CB-2181794302A1}"/>
              </a:ext>
            </a:extLst>
          </p:cNvPr>
          <p:cNvSpPr txBox="1"/>
          <p:nvPr/>
        </p:nvSpPr>
        <p:spPr>
          <a:xfrm>
            <a:off x="6454139" y="790649"/>
            <a:ext cx="1035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일할 곳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!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E23FD2B5-F8AF-86A1-F10A-349893A2ED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97355" y="1653403"/>
            <a:ext cx="224246" cy="25322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03995223-BF92-D08B-C73B-6414D332CE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74717" y="1752950"/>
            <a:ext cx="224246" cy="2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07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6582600" cy="2435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4. </a:t>
            </a:r>
            <a:r>
              <a:rPr lang="ko-KR" altLang="en-US" sz="2600" spc="-100" dirty="0">
                <a:latin typeface="+mn-ea"/>
              </a:rPr>
              <a:t>과일 판매를 결정 시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필요한 씨앗 토큰</a:t>
            </a:r>
            <a:r>
              <a:rPr lang="ko-KR" altLang="en-US" sz="2600" spc="-100" dirty="0">
                <a:latin typeface="+mn-ea"/>
              </a:rPr>
              <a:t>을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저장창고에서 꺼내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보관소</a:t>
            </a:r>
            <a:r>
              <a:rPr lang="ko-KR" altLang="en-US" sz="2600" spc="-100" dirty="0">
                <a:latin typeface="+mn-ea"/>
              </a:rPr>
              <a:t>로 옮기고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일할 곳에 있는 모든 </a:t>
            </a:r>
            <a:r>
              <a:rPr lang="ko-KR" altLang="en-US" sz="2600" spc="-100" dirty="0" err="1">
                <a:latin typeface="+mn-ea"/>
              </a:rPr>
              <a:t>씨앗토큰을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보관소</a:t>
            </a:r>
            <a:r>
              <a:rPr lang="ko-KR" altLang="en-US" sz="2600" spc="-100" dirty="0">
                <a:latin typeface="+mn-ea"/>
              </a:rPr>
              <a:t>로 돌려 놓음</a:t>
            </a:r>
            <a:endParaRPr lang="en-US" altLang="ko-KR" sz="2600" spc="-100" dirty="0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82D6B-F544-02F4-5384-091581ED738F}"/>
              </a:ext>
            </a:extLst>
          </p:cNvPr>
          <p:cNvSpPr/>
          <p:nvPr/>
        </p:nvSpPr>
        <p:spPr>
          <a:xfrm>
            <a:off x="695325" y="1636713"/>
            <a:ext cx="4653510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일할 곳 행동 </a:t>
            </a:r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: (b)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과일 판매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C57DF51-BE1A-007C-D2F3-9B98B7539F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61267" r="22526" b="9664"/>
          <a:stretch/>
        </p:blipFill>
        <p:spPr>
          <a:xfrm>
            <a:off x="8857515" y="3908452"/>
            <a:ext cx="2998368" cy="1594131"/>
          </a:xfrm>
          <a:prstGeom prst="rect">
            <a:avLst/>
          </a:prstGeom>
        </p:spPr>
      </p:pic>
      <p:sp>
        <p:nvSpPr>
          <p:cNvPr id="13" name="말풍선: 모서리가 둥근 사각형 12">
            <a:extLst>
              <a:ext uri="{FF2B5EF4-FFF2-40B4-BE49-F238E27FC236}">
                <a16:creationId xmlns:a16="http://schemas.microsoft.com/office/drawing/2014/main" id="{778C72E5-CC9B-27D8-EAF7-369331AEAF32}"/>
              </a:ext>
            </a:extLst>
          </p:cNvPr>
          <p:cNvSpPr/>
          <p:nvPr/>
        </p:nvSpPr>
        <p:spPr>
          <a:xfrm>
            <a:off x="8901140" y="5559229"/>
            <a:ext cx="2911121" cy="660484"/>
          </a:xfrm>
          <a:prstGeom prst="wedgeRoundRectCallout">
            <a:avLst>
              <a:gd name="adj1" fmla="val 30162"/>
              <a:gd name="adj2" fmla="val -104906"/>
              <a:gd name="adj3" fmla="val 16667"/>
            </a:avLst>
          </a:prstGeom>
          <a:solidFill>
            <a:schemeClr val="bg1"/>
          </a:solidFill>
          <a:ln w="28575">
            <a:solidFill>
              <a:srgbClr val="F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66194D-4CD6-9B18-8726-637E57F3C3D9}"/>
              </a:ext>
            </a:extLst>
          </p:cNvPr>
          <p:cNvSpPr txBox="1"/>
          <p:nvPr/>
        </p:nvSpPr>
        <p:spPr>
          <a:xfrm>
            <a:off x="9017419" y="5689416"/>
            <a:ext cx="267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바나나 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2 + </a:t>
            </a:r>
            <a:r>
              <a:rPr lang="ko-KR" altLang="en-US" sz="2000" spc="-100" dirty="0">
                <a:solidFill>
                  <a:srgbClr val="941016"/>
                </a:solidFill>
                <a:latin typeface="+mj-ea"/>
                <a:ea typeface="+mj-ea"/>
              </a:rPr>
              <a:t>자릿세 </a:t>
            </a:r>
            <a:r>
              <a:rPr lang="en-US" altLang="ko-KR" sz="2000" spc="-100" dirty="0">
                <a:solidFill>
                  <a:srgbClr val="941016"/>
                </a:solidFill>
                <a:latin typeface="+mj-ea"/>
                <a:ea typeface="+mj-ea"/>
              </a:rPr>
              <a:t>1 = 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91F805-A096-449C-7D01-28199C377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49275"/>
            <a:ext cx="4694364" cy="46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76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6582600" cy="363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5. </a:t>
            </a:r>
            <a:r>
              <a:rPr lang="ko-KR" altLang="en-US" sz="2600" spc="-100" dirty="0">
                <a:latin typeface="+mn-ea"/>
              </a:rPr>
              <a:t>판매증서를 가져오면 </a:t>
            </a:r>
            <a:r>
              <a:rPr lang="ko-KR" altLang="en-US" sz="2600" spc="-100" dirty="0" err="1">
                <a:latin typeface="+mn-ea"/>
              </a:rPr>
              <a:t>시장섬의</a:t>
            </a:r>
            <a:r>
              <a:rPr lang="ko-KR" altLang="en-US" sz="2600" spc="-100" dirty="0">
                <a:latin typeface="+mn-ea"/>
              </a:rPr>
              <a:t> 빈칸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왼쪽의 카드를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모두 오른쪽으로 한 </a:t>
            </a:r>
            <a:r>
              <a:rPr lang="ko-KR" altLang="en-US" sz="2600" b="1" spc="-100" dirty="0" err="1">
                <a:solidFill>
                  <a:srgbClr val="E7252F"/>
                </a:solidFill>
                <a:latin typeface="+mn-ea"/>
              </a:rPr>
              <a:t>칸씩</a:t>
            </a:r>
            <a:endParaRPr lang="en-US" altLang="ko-KR" sz="2600" b="1" spc="-100" dirty="0">
              <a:solidFill>
                <a:srgbClr val="E7252F"/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옮기고 더미 맨 위 한 장을 펼쳐서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b="1" spc="-100" dirty="0">
                <a:solidFill>
                  <a:srgbClr val="E7252F"/>
                </a:solidFill>
                <a:latin typeface="+mn-ea"/>
              </a:rPr>
              <a:t>   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 가장 왼쪽 칸</a:t>
            </a:r>
            <a:r>
              <a:rPr lang="ko-KR" altLang="en-US" sz="2600" spc="-100" dirty="0">
                <a:latin typeface="+mn-ea"/>
              </a:rPr>
              <a:t>에 놓음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6. </a:t>
            </a:r>
            <a:r>
              <a:rPr lang="ko-KR" altLang="en-US" sz="2600" spc="-100" dirty="0">
                <a:latin typeface="+mn-ea"/>
              </a:rPr>
              <a:t>일할 곳 행동이 끝났다면 차례를 마치고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b="1" spc="-100" dirty="0">
                <a:solidFill>
                  <a:srgbClr val="E7252F"/>
                </a:solidFill>
                <a:latin typeface="+mn-ea"/>
              </a:rPr>
              <a:t>왼쪽 사람의 차례 </a:t>
            </a:r>
            <a:r>
              <a:rPr lang="ko-KR" altLang="en-US" sz="2600" spc="-100" dirty="0">
                <a:latin typeface="+mn-ea"/>
              </a:rPr>
              <a:t>시작</a:t>
            </a:r>
            <a:endParaRPr lang="en-US" altLang="ko-KR" sz="2600" spc="-100" dirty="0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682D6B-F544-02F4-5384-091581ED738F}"/>
              </a:ext>
            </a:extLst>
          </p:cNvPr>
          <p:cNvSpPr/>
          <p:nvPr/>
        </p:nvSpPr>
        <p:spPr>
          <a:xfrm>
            <a:off x="695325" y="1636713"/>
            <a:ext cx="4653510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일할 곳 행동 </a:t>
            </a:r>
            <a:r>
              <a:rPr lang="en-US" altLang="ko-KR" sz="2600" dirty="0">
                <a:solidFill>
                  <a:schemeClr val="bg1"/>
                </a:solidFill>
                <a:latin typeface="+mj-ea"/>
                <a:ea typeface="+mj-ea"/>
              </a:rPr>
              <a:t>: (b) </a:t>
            </a:r>
            <a:r>
              <a:rPr lang="ko-KR" altLang="en-US" sz="2600" dirty="0">
                <a:solidFill>
                  <a:schemeClr val="bg1"/>
                </a:solidFill>
                <a:latin typeface="+mj-ea"/>
                <a:ea typeface="+mj-ea"/>
              </a:rPr>
              <a:t>과일 판매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440ACB-3F0D-7F3A-18F8-94A9163933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1636713"/>
            <a:ext cx="5761038" cy="327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27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5643DC-B0FD-1C82-533A-60BCCE0BEBE1}"/>
              </a:ext>
            </a:extLst>
          </p:cNvPr>
          <p:cNvSpPr txBox="1"/>
          <p:nvPr/>
        </p:nvSpPr>
        <p:spPr>
          <a:xfrm>
            <a:off x="600075" y="1596827"/>
            <a:ext cx="6057900" cy="4263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sz="2800" spc="-100" dirty="0">
                <a:latin typeface="+mn-ea"/>
              </a:rPr>
              <a:t>누군가 판매증서를 모아서 </a:t>
            </a:r>
            <a:endParaRPr lang="en-US" altLang="ko-KR" sz="2800" spc="-100" dirty="0"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2800" b="1" spc="-100" dirty="0">
                <a:solidFill>
                  <a:srgbClr val="FF0000"/>
                </a:solidFill>
                <a:latin typeface="+mn-ea"/>
              </a:rPr>
              <a:t>하나의 마을 세트</a:t>
            </a:r>
            <a:r>
              <a:rPr lang="ko-KR" altLang="en-US" sz="2800" spc="-100" dirty="0">
                <a:latin typeface="+mn-ea"/>
              </a:rPr>
              <a:t>를 완성하면 </a:t>
            </a:r>
            <a:endParaRPr lang="en-US" altLang="ko-KR" sz="2800" spc="-100" dirty="0"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2800" b="1" spc="-100" dirty="0">
                <a:solidFill>
                  <a:srgbClr val="FF0000"/>
                </a:solidFill>
                <a:latin typeface="+mn-ea"/>
              </a:rPr>
              <a:t>라운드 끝까지 진행</a:t>
            </a:r>
            <a:r>
              <a:rPr lang="ko-KR" altLang="en-US" sz="2800" spc="-100" dirty="0">
                <a:latin typeface="+mn-ea"/>
              </a:rPr>
              <a:t> 후 게임 종료</a:t>
            </a:r>
            <a:endParaRPr lang="en-US" altLang="ko-KR" sz="2800" spc="-100" dirty="0"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2800" spc="-100" dirty="0">
                <a:latin typeface="+mn-ea"/>
              </a:rPr>
              <a:t>세트 완성한 사람이 유일하면 단독 승리</a:t>
            </a:r>
            <a:r>
              <a:rPr lang="en-US" altLang="ko-KR" sz="2800" spc="-100" dirty="0">
                <a:latin typeface="+mn-ea"/>
              </a:rPr>
              <a:t>,</a:t>
            </a:r>
          </a:p>
          <a:p>
            <a:pPr algn="just">
              <a:lnSpc>
                <a:spcPct val="140000"/>
              </a:lnSpc>
            </a:pPr>
            <a:r>
              <a:rPr lang="ko-KR" altLang="en-US" sz="2800" spc="-100" dirty="0">
                <a:latin typeface="+mn-ea"/>
              </a:rPr>
              <a:t>두 명 이상이면 판매증서의 과일 개수가</a:t>
            </a:r>
            <a:endParaRPr lang="en-US" altLang="ko-KR" sz="2800" spc="-100" dirty="0"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2800" spc="-100" dirty="0">
                <a:latin typeface="+mn-ea"/>
              </a:rPr>
              <a:t>더 많은 사람</a:t>
            </a:r>
            <a:r>
              <a:rPr lang="en-US" altLang="ko-KR" sz="2800" spc="-100" dirty="0">
                <a:latin typeface="+mn-ea"/>
              </a:rPr>
              <a:t>, </a:t>
            </a:r>
            <a:r>
              <a:rPr lang="ko-KR" altLang="en-US" sz="2800" spc="-100" dirty="0">
                <a:latin typeface="+mn-ea"/>
              </a:rPr>
              <a:t>동점 시 농장과</a:t>
            </a:r>
            <a:r>
              <a:rPr lang="en-US" altLang="ko-KR" sz="2800" spc="-100" dirty="0">
                <a:latin typeface="+mn-ea"/>
              </a:rPr>
              <a:t> </a:t>
            </a:r>
            <a:r>
              <a:rPr lang="ko-KR" altLang="en-US" sz="2800" spc="-100" dirty="0">
                <a:latin typeface="+mn-ea"/>
              </a:rPr>
              <a:t>저장창고의</a:t>
            </a:r>
            <a:endParaRPr lang="en-US" altLang="ko-KR" sz="2800" spc="-100" dirty="0"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2800" spc="-100" dirty="0" err="1">
                <a:latin typeface="+mn-ea"/>
              </a:rPr>
              <a:t>씨앗토큰이</a:t>
            </a:r>
            <a:r>
              <a:rPr lang="ko-KR" altLang="en-US" sz="2800" spc="-100" dirty="0">
                <a:latin typeface="+mn-ea"/>
              </a:rPr>
              <a:t> 가장 많은 사람이 승리</a:t>
            </a:r>
            <a:endParaRPr lang="en-US" altLang="ko-KR" sz="2800" spc="-100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DB11888-7D1D-C30D-6F66-6BBA9EDB4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BF6F0"/>
              </a:clrFrom>
              <a:clrTo>
                <a:srgbClr val="FBF6F0">
                  <a:alpha val="0"/>
                </a:srgbClr>
              </a:clrTo>
            </a:clrChange>
          </a:blip>
          <a:srcRect b="1368"/>
          <a:stretch/>
        </p:blipFill>
        <p:spPr>
          <a:xfrm>
            <a:off x="6816725" y="1022823"/>
            <a:ext cx="5040313" cy="503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16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85AC89-3472-40DC-2A79-2F309D033892}"/>
              </a:ext>
            </a:extLst>
          </p:cNvPr>
          <p:cNvSpPr txBox="1"/>
          <p:nvPr/>
        </p:nvSpPr>
        <p:spPr>
          <a:xfrm>
            <a:off x="234125" y="2215357"/>
            <a:ext cx="7303712" cy="3035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1.  </a:t>
            </a:r>
            <a:r>
              <a:rPr lang="ko-KR" altLang="en-US" sz="2600" spc="-100" dirty="0" err="1">
                <a:latin typeface="+mn-ea"/>
              </a:rPr>
              <a:t>시장섬을</a:t>
            </a:r>
            <a:r>
              <a:rPr lang="ko-KR" altLang="en-US" sz="2600" spc="-100" dirty="0">
                <a:latin typeface="+mn-ea"/>
              </a:rPr>
              <a:t> 사용하지 않음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2. </a:t>
            </a:r>
            <a:r>
              <a:rPr lang="ko-KR" altLang="en-US" sz="2600" spc="-100" dirty="0">
                <a:latin typeface="+mn-ea"/>
              </a:rPr>
              <a:t>모든 판매증서를 섞고 더미의 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     </a:t>
            </a:r>
            <a:r>
              <a:rPr lang="ko-KR" altLang="en-US" sz="2600" spc="-100" dirty="0">
                <a:latin typeface="+mn-ea"/>
              </a:rPr>
              <a:t>맨 위 </a:t>
            </a:r>
            <a:r>
              <a:rPr lang="en-US" altLang="ko-KR" sz="2600" spc="-100" dirty="0">
                <a:latin typeface="+mn-ea"/>
              </a:rPr>
              <a:t>3</a:t>
            </a:r>
            <a:r>
              <a:rPr lang="ko-KR" altLang="en-US" sz="2600" spc="-100" dirty="0">
                <a:latin typeface="+mn-ea"/>
              </a:rPr>
              <a:t>장을 앞면으로 펼침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3. </a:t>
            </a:r>
            <a:r>
              <a:rPr lang="ko-KR" altLang="en-US" sz="2600" spc="-100" dirty="0">
                <a:latin typeface="+mn-ea"/>
              </a:rPr>
              <a:t>자릿세 없이 과일 판매 진행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600" spc="-100" dirty="0">
                <a:latin typeface="+mn-ea"/>
              </a:rPr>
              <a:t>4. </a:t>
            </a:r>
            <a:r>
              <a:rPr lang="ko-KR" altLang="en-US" sz="2600" spc="-100" dirty="0">
                <a:latin typeface="+mn-ea"/>
              </a:rPr>
              <a:t>누구든 판매증서를 </a:t>
            </a:r>
            <a:r>
              <a:rPr lang="en-US" altLang="ko-KR" sz="2600" spc="-100" dirty="0">
                <a:latin typeface="+mn-ea"/>
              </a:rPr>
              <a:t>5</a:t>
            </a:r>
            <a:r>
              <a:rPr lang="ko-KR" altLang="en-US" sz="2600" spc="-100" dirty="0">
                <a:latin typeface="+mn-ea"/>
              </a:rPr>
              <a:t>장 모으면 즉시 승리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4415DA5-E120-9208-7A69-E7326C776A76}"/>
              </a:ext>
            </a:extLst>
          </p:cNvPr>
          <p:cNvSpPr/>
          <p:nvPr/>
        </p:nvSpPr>
        <p:spPr>
          <a:xfrm>
            <a:off x="695325" y="1636713"/>
            <a:ext cx="1829390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>
                <a:solidFill>
                  <a:schemeClr val="bg1"/>
                </a:solidFill>
                <a:latin typeface="+mj-ea"/>
                <a:ea typeface="+mj-ea"/>
              </a:rPr>
              <a:t>어린이 농부</a:t>
            </a:r>
            <a:endParaRPr lang="ko-KR" altLang="en-US" sz="2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1B5B82-C915-28F6-19F8-F837DE06CE32}"/>
              </a:ext>
            </a:extLst>
          </p:cNvPr>
          <p:cNvSpPr txBox="1"/>
          <p:nvPr/>
        </p:nvSpPr>
        <p:spPr>
          <a:xfrm>
            <a:off x="6524625" y="2215357"/>
            <a:ext cx="5332414" cy="2435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농장을 시작 플레이어와 똑같이 만들지 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않고 모든 플레이어가 각자 농장카드를 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섞어 저장 창고의 다음 칸부터 시계 </a:t>
            </a:r>
            <a:endParaRPr lang="en-US" altLang="ko-KR" sz="2600" spc="-100" dirty="0"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600" spc="-100" dirty="0">
                <a:latin typeface="+mn-ea"/>
              </a:rPr>
              <a:t>방향으로 카드를 놓음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9B39245-3D5A-EAEB-BA87-F581A43F9581}"/>
              </a:ext>
            </a:extLst>
          </p:cNvPr>
          <p:cNvSpPr/>
          <p:nvPr/>
        </p:nvSpPr>
        <p:spPr>
          <a:xfrm>
            <a:off x="6623142" y="1636713"/>
            <a:ext cx="2712946" cy="434974"/>
          </a:xfrm>
          <a:prstGeom prst="rect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>
                <a:solidFill>
                  <a:schemeClr val="bg1"/>
                </a:solidFill>
                <a:latin typeface="+mj-ea"/>
                <a:ea typeface="+mj-ea"/>
              </a:rPr>
              <a:t>알록달록 </a:t>
            </a:r>
            <a:r>
              <a:rPr lang="ko-KR" altLang="en-US" sz="2600" dirty="0" err="1">
                <a:solidFill>
                  <a:schemeClr val="bg1"/>
                </a:solidFill>
                <a:latin typeface="+mj-ea"/>
                <a:ea typeface="+mj-ea"/>
              </a:rPr>
              <a:t>농장섬</a:t>
            </a:r>
            <a:endParaRPr lang="ko-KR" altLang="en-US" sz="2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67815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74BCA06-6D69-D0B7-6345-DA4DFE9CD1E5}"/>
              </a:ext>
            </a:extLst>
          </p:cNvPr>
          <p:cNvSpPr/>
          <p:nvPr/>
        </p:nvSpPr>
        <p:spPr>
          <a:xfrm>
            <a:off x="334963" y="4164013"/>
            <a:ext cx="11522075" cy="687387"/>
          </a:xfrm>
          <a:prstGeom prst="rect">
            <a:avLst/>
          </a:prstGeom>
          <a:solidFill>
            <a:srgbClr val="941016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90CB56C-14D2-2241-9B5E-A37D502E4C91}"/>
              </a:ext>
            </a:extLst>
          </p:cNvPr>
          <p:cNvSpPr/>
          <p:nvPr/>
        </p:nvSpPr>
        <p:spPr>
          <a:xfrm>
            <a:off x="334964" y="3476626"/>
            <a:ext cx="5617208" cy="687387"/>
          </a:xfrm>
          <a:prstGeom prst="rect">
            <a:avLst/>
          </a:prstGeom>
          <a:solidFill>
            <a:schemeClr val="bg1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B34175B-FBB9-090E-364D-5C808F75652A}"/>
              </a:ext>
            </a:extLst>
          </p:cNvPr>
          <p:cNvSpPr/>
          <p:nvPr/>
        </p:nvSpPr>
        <p:spPr>
          <a:xfrm>
            <a:off x="334963" y="2789239"/>
            <a:ext cx="11522075" cy="687387"/>
          </a:xfrm>
          <a:prstGeom prst="rect">
            <a:avLst/>
          </a:prstGeom>
          <a:solidFill>
            <a:srgbClr val="941016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78B06B4-56CE-16D8-E585-52E6ED43A30E}"/>
              </a:ext>
            </a:extLst>
          </p:cNvPr>
          <p:cNvSpPr/>
          <p:nvPr/>
        </p:nvSpPr>
        <p:spPr>
          <a:xfrm>
            <a:off x="334963" y="2101852"/>
            <a:ext cx="11522075" cy="687387"/>
          </a:xfrm>
          <a:prstGeom prst="rect">
            <a:avLst/>
          </a:prstGeom>
          <a:solidFill>
            <a:schemeClr val="bg1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7BB17C7-AB5A-2A25-8EAB-CDABC7C3B140}"/>
              </a:ext>
            </a:extLst>
          </p:cNvPr>
          <p:cNvSpPr/>
          <p:nvPr/>
        </p:nvSpPr>
        <p:spPr>
          <a:xfrm>
            <a:off x="334963" y="1414465"/>
            <a:ext cx="11522075" cy="687387"/>
          </a:xfrm>
          <a:prstGeom prst="rect">
            <a:avLst/>
          </a:prstGeom>
          <a:solidFill>
            <a:srgbClr val="941016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279354-7DE1-964E-9EBA-BA2E866BFC3A}"/>
              </a:ext>
            </a:extLst>
          </p:cNvPr>
          <p:cNvSpPr txBox="1"/>
          <p:nvPr/>
        </p:nvSpPr>
        <p:spPr>
          <a:xfrm>
            <a:off x="590550" y="1520605"/>
            <a:ext cx="11266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600" spc="-100" dirty="0">
                <a:solidFill>
                  <a:schemeClr val="bg1"/>
                </a:solidFill>
                <a:latin typeface="+mj-ea"/>
                <a:ea typeface="+mj-ea"/>
              </a:rPr>
              <a:t>게임 준비</a:t>
            </a:r>
            <a:r>
              <a:rPr kumimoji="0" lang="en-US" altLang="ko-KR" sz="26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ExtraBold"/>
                <a:ea typeface="나눔스퀘어 네오 ExtraBold"/>
                <a:cs typeface="+mn-cs"/>
              </a:rPr>
              <a:t> : </a:t>
            </a:r>
            <a:r>
              <a:rPr kumimoji="0" lang="ko-KR" altLang="en-US" sz="2400" b="0" i="0" u="none" strike="noStrike" kern="1200" cap="none" spc="-1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과일섬</a:t>
            </a:r>
            <a:r>
              <a:rPr kumimoji="0" lang="en-US" altLang="ko-KR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, </a:t>
            </a:r>
            <a:r>
              <a:rPr kumimoji="0" lang="ko-KR" altLang="en-US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한 가지 색깔의 농장카드</a:t>
            </a:r>
            <a:r>
              <a:rPr kumimoji="0" lang="en-US" altLang="ko-KR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, </a:t>
            </a:r>
            <a:r>
              <a:rPr kumimoji="0" lang="ko-KR" altLang="en-US" sz="2400" b="0" i="0" u="none" strike="noStrike" kern="1200" cap="none" spc="-1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씨앗토큰</a:t>
            </a:r>
            <a:r>
              <a:rPr kumimoji="0" lang="en-US" altLang="ko-KR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, </a:t>
            </a:r>
            <a:r>
              <a:rPr kumimoji="0" lang="ko-KR" altLang="en-US" sz="2400" b="0" i="0" u="none" strike="noStrike" kern="1200" cap="none" spc="-1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시장섬</a:t>
            </a:r>
            <a:r>
              <a:rPr kumimoji="0" lang="en-US" altLang="ko-KR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, </a:t>
            </a:r>
            <a:r>
              <a:rPr kumimoji="0" lang="ko-KR" altLang="en-US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농장카드</a:t>
            </a:r>
            <a:endParaRPr lang="en-US" altLang="ko-KR" sz="2600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B09218-11DA-8717-12E9-4FFE45DB2B6F}"/>
              </a:ext>
            </a:extLst>
          </p:cNvPr>
          <p:cNvSpPr txBox="1"/>
          <p:nvPr/>
        </p:nvSpPr>
        <p:spPr>
          <a:xfrm>
            <a:off x="590550" y="2892622"/>
            <a:ext cx="11266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600" spc="-100" dirty="0">
                <a:solidFill>
                  <a:schemeClr val="bg1"/>
                </a:solidFill>
                <a:latin typeface="+mj-ea"/>
                <a:ea typeface="+mj-ea"/>
              </a:rPr>
              <a:t>2. </a:t>
            </a:r>
            <a:r>
              <a:rPr lang="ko-KR" altLang="en-US" sz="2600" spc="-100" dirty="0">
                <a:solidFill>
                  <a:schemeClr val="bg1"/>
                </a:solidFill>
                <a:latin typeface="+mj-ea"/>
                <a:ea typeface="+mj-ea"/>
              </a:rPr>
              <a:t>일할 곳 행동</a:t>
            </a:r>
            <a:endParaRPr lang="en-US" altLang="ko-KR" sz="2600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B73006-AA57-8499-8BB6-F9E64762C675}"/>
              </a:ext>
            </a:extLst>
          </p:cNvPr>
          <p:cNvSpPr txBox="1"/>
          <p:nvPr/>
        </p:nvSpPr>
        <p:spPr>
          <a:xfrm>
            <a:off x="590550" y="4270154"/>
            <a:ext cx="11266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600" spc="-100">
                <a:solidFill>
                  <a:schemeClr val="bg1"/>
                </a:solidFill>
                <a:latin typeface="+mj-ea"/>
                <a:ea typeface="+mj-ea"/>
              </a:rPr>
              <a:t>차례 종료</a:t>
            </a:r>
            <a:endParaRPr lang="en-US" altLang="ko-KR" sz="2600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6F3959-43F1-A9DE-1336-6871CB9A8C38}"/>
              </a:ext>
            </a:extLst>
          </p:cNvPr>
          <p:cNvSpPr txBox="1"/>
          <p:nvPr/>
        </p:nvSpPr>
        <p:spPr>
          <a:xfrm>
            <a:off x="590550" y="2210749"/>
            <a:ext cx="11266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600" spc="-100" dirty="0">
                <a:solidFill>
                  <a:srgbClr val="941016"/>
                </a:solidFill>
                <a:latin typeface="+mj-ea"/>
                <a:ea typeface="+mj-ea"/>
              </a:rPr>
              <a:t>1. </a:t>
            </a:r>
            <a:r>
              <a:rPr lang="ko-KR" altLang="en-US" sz="2600" spc="-100" dirty="0">
                <a:solidFill>
                  <a:srgbClr val="941016"/>
                </a:solidFill>
                <a:latin typeface="+mj-ea"/>
                <a:ea typeface="+mj-ea"/>
              </a:rPr>
              <a:t>씨앗 심기 행동</a:t>
            </a:r>
            <a:endParaRPr lang="en-US" altLang="ko-KR" sz="2600" spc="-100" dirty="0">
              <a:solidFill>
                <a:srgbClr val="941016"/>
              </a:solidFill>
              <a:latin typeface="+mj-ea"/>
              <a:ea typeface="+mj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0CA73B-AD9F-C27B-F410-21806A711155}"/>
              </a:ext>
            </a:extLst>
          </p:cNvPr>
          <p:cNvSpPr txBox="1"/>
          <p:nvPr/>
        </p:nvSpPr>
        <p:spPr>
          <a:xfrm>
            <a:off x="590550" y="3585525"/>
            <a:ext cx="11266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600" spc="-100" dirty="0">
                <a:solidFill>
                  <a:srgbClr val="941016"/>
                </a:solidFill>
                <a:latin typeface="+mj-ea"/>
                <a:ea typeface="+mj-ea"/>
              </a:rPr>
              <a:t>(a) </a:t>
            </a:r>
            <a:r>
              <a:rPr lang="ko-KR" altLang="en-US" sz="2600" spc="-100" dirty="0">
                <a:solidFill>
                  <a:srgbClr val="941016"/>
                </a:solidFill>
                <a:latin typeface="+mj-ea"/>
                <a:ea typeface="+mj-ea"/>
              </a:rPr>
              <a:t>물 뿌리기</a:t>
            </a:r>
            <a:endParaRPr lang="en-US" altLang="ko-KR" sz="2600" spc="-100" dirty="0">
              <a:solidFill>
                <a:srgbClr val="941016"/>
              </a:solidFill>
              <a:latin typeface="+mj-ea"/>
              <a:ea typeface="+mj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893D3EF-9173-01B3-731D-BEB8061D3915}"/>
              </a:ext>
            </a:extLst>
          </p:cNvPr>
          <p:cNvSpPr/>
          <p:nvPr/>
        </p:nvSpPr>
        <p:spPr>
          <a:xfrm>
            <a:off x="334963" y="5513609"/>
            <a:ext cx="11522075" cy="687387"/>
          </a:xfrm>
          <a:prstGeom prst="rect">
            <a:avLst/>
          </a:prstGeom>
          <a:solidFill>
            <a:srgbClr val="941016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C576E1D-618A-05F2-1F7A-8E31B89FD179}"/>
              </a:ext>
            </a:extLst>
          </p:cNvPr>
          <p:cNvSpPr/>
          <p:nvPr/>
        </p:nvSpPr>
        <p:spPr>
          <a:xfrm>
            <a:off x="334963" y="4826222"/>
            <a:ext cx="11522075" cy="687387"/>
          </a:xfrm>
          <a:prstGeom prst="rect">
            <a:avLst/>
          </a:prstGeom>
          <a:solidFill>
            <a:schemeClr val="bg1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8353AA-B05A-4836-AF65-C4C31222B15D}"/>
              </a:ext>
            </a:extLst>
          </p:cNvPr>
          <p:cNvSpPr txBox="1"/>
          <p:nvPr/>
        </p:nvSpPr>
        <p:spPr>
          <a:xfrm>
            <a:off x="590550" y="5619750"/>
            <a:ext cx="112664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600" spc="-100" dirty="0">
                <a:solidFill>
                  <a:schemeClr val="bg1"/>
                </a:solidFill>
                <a:latin typeface="+mj-ea"/>
                <a:ea typeface="+mj-ea"/>
              </a:rPr>
              <a:t>게임 종료 및 승리</a:t>
            </a:r>
            <a:r>
              <a:rPr kumimoji="0" lang="en-US" altLang="ko-KR" sz="26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ExtraBold"/>
                <a:ea typeface="나눔스퀘어 네오 ExtraBold"/>
                <a:cs typeface="+mn-cs"/>
              </a:rPr>
              <a:t>: </a:t>
            </a:r>
            <a:r>
              <a:rPr kumimoji="0" lang="ko-KR" altLang="en-US" sz="2400" b="0" i="0" u="none" strike="noStrike" kern="1200" cap="none" spc="-1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시장섬의</a:t>
            </a:r>
            <a:r>
              <a:rPr kumimoji="0" lang="ko-KR" altLang="en-US" sz="2400" b="0" i="0" u="none" strike="noStrike" kern="1200" cap="none" spc="-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 마을 세트 하나 완성</a:t>
            </a:r>
            <a:endParaRPr kumimoji="0" lang="en-US" altLang="ko-KR" sz="2600" b="0" i="0" u="none" strike="noStrike" kern="1200" cap="none" spc="-1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스퀘어 네오 ExtraBold"/>
              <a:ea typeface="나눔스퀘어 네오 ExtraBold"/>
              <a:cs typeface="+mn-cs"/>
            </a:endParaRPr>
          </a:p>
          <a:p>
            <a:pPr algn="just"/>
            <a:endParaRPr lang="en-US" altLang="ko-KR" sz="2600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564CE0-4CF7-F1C3-E2D9-6F6DA810F0EB}"/>
              </a:ext>
            </a:extLst>
          </p:cNvPr>
          <p:cNvSpPr txBox="1"/>
          <p:nvPr/>
        </p:nvSpPr>
        <p:spPr>
          <a:xfrm>
            <a:off x="590550" y="4935121"/>
            <a:ext cx="11266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2600" spc="-100" dirty="0">
                <a:solidFill>
                  <a:srgbClr val="941016"/>
                </a:solidFill>
                <a:latin typeface="+mj-ea"/>
                <a:ea typeface="+mj-ea"/>
              </a:rPr>
              <a:t>라운드 종료</a:t>
            </a:r>
            <a:r>
              <a:rPr lang="ko-KR" altLang="en-US" sz="2600" b="1" spc="-100" dirty="0">
                <a:solidFill>
                  <a:srgbClr val="941016"/>
                </a:solidFill>
                <a:latin typeface="+mj-ea"/>
                <a:ea typeface="+mj-ea"/>
              </a:rPr>
              <a:t> </a:t>
            </a:r>
            <a:r>
              <a:rPr lang="en-US" altLang="ko-KR" sz="2600" b="1" spc="-100" dirty="0">
                <a:solidFill>
                  <a:srgbClr val="941016"/>
                </a:solidFill>
                <a:latin typeface="+mj-ea"/>
                <a:ea typeface="+mj-ea"/>
              </a:rPr>
              <a:t>:</a:t>
            </a:r>
            <a:r>
              <a:rPr lang="en-US" altLang="ko-KR" sz="2400" spc="-100" dirty="0">
                <a:solidFill>
                  <a:srgbClr val="941016"/>
                </a:solidFill>
                <a:latin typeface="나눔스퀘어 네오 Regular"/>
                <a:ea typeface="나눔스퀘어 네오 Regular"/>
              </a:rPr>
              <a:t> </a:t>
            </a:r>
            <a:r>
              <a:rPr lang="ko-KR" altLang="en-US" sz="2400" spc="-100" dirty="0">
                <a:solidFill>
                  <a:srgbClr val="941016"/>
                </a:solidFill>
                <a:latin typeface="나눔스퀘어 네오 Regular"/>
                <a:ea typeface="나눔스퀘어 네오 Regular"/>
              </a:rPr>
              <a:t>시작플레이어부터 마지막 플레이어까지 차례 </a:t>
            </a:r>
            <a:r>
              <a:rPr lang="en-US" altLang="ko-KR" sz="2400" spc="-100" dirty="0">
                <a:solidFill>
                  <a:srgbClr val="941016"/>
                </a:solidFill>
                <a:latin typeface="나눔스퀘어 네오 Regular"/>
                <a:ea typeface="나눔스퀘어 네오 Regular"/>
              </a:rPr>
              <a:t>1</a:t>
            </a:r>
            <a:r>
              <a:rPr lang="ko-KR" altLang="en-US" sz="2400" spc="-100" dirty="0">
                <a:solidFill>
                  <a:srgbClr val="941016"/>
                </a:solidFill>
                <a:latin typeface="나눔스퀘어 네오 Regular"/>
                <a:ea typeface="나눔스퀘어 네오 Regular"/>
              </a:rPr>
              <a:t>번씩 진행</a:t>
            </a:r>
            <a:endParaRPr lang="en-US" altLang="ko-KR" sz="2400" spc="-100" dirty="0">
              <a:solidFill>
                <a:srgbClr val="941016"/>
              </a:solidFill>
              <a:latin typeface="나눔스퀘어 네오 Regular"/>
              <a:ea typeface="나눔스퀘어 네오 Regular"/>
            </a:endParaRPr>
          </a:p>
        </p:txBody>
      </p:sp>
      <p:sp>
        <p:nvSpPr>
          <p:cNvPr id="2" name="이등변 삼각형 1">
            <a:extLst>
              <a:ext uri="{FF2B5EF4-FFF2-40B4-BE49-F238E27FC236}">
                <a16:creationId xmlns:a16="http://schemas.microsoft.com/office/drawing/2014/main" id="{C719DA37-A42D-9164-CA77-B47D89405800}"/>
              </a:ext>
            </a:extLst>
          </p:cNvPr>
          <p:cNvSpPr/>
          <p:nvPr/>
        </p:nvSpPr>
        <p:spPr>
          <a:xfrm rot="10800000">
            <a:off x="5952171" y="2096607"/>
            <a:ext cx="287657" cy="247980"/>
          </a:xfrm>
          <a:prstGeom prst="triangle">
            <a:avLst/>
          </a:prstGeom>
          <a:solidFill>
            <a:srgbClr val="941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456A1671-667D-B599-5BD2-550177E7A429}"/>
              </a:ext>
            </a:extLst>
          </p:cNvPr>
          <p:cNvSpPr/>
          <p:nvPr/>
        </p:nvSpPr>
        <p:spPr>
          <a:xfrm rot="10800000">
            <a:off x="5952171" y="2783723"/>
            <a:ext cx="287657" cy="2479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FFA2A8D-A299-E14C-78D5-FF6C3A63852B}"/>
              </a:ext>
            </a:extLst>
          </p:cNvPr>
          <p:cNvSpPr/>
          <p:nvPr/>
        </p:nvSpPr>
        <p:spPr>
          <a:xfrm>
            <a:off x="6239830" y="3476626"/>
            <a:ext cx="5617208" cy="687387"/>
          </a:xfrm>
          <a:prstGeom prst="rect">
            <a:avLst/>
          </a:prstGeom>
          <a:solidFill>
            <a:schemeClr val="bg1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29283-07D6-6A92-506A-DA505E0067F6}"/>
              </a:ext>
            </a:extLst>
          </p:cNvPr>
          <p:cNvSpPr txBox="1"/>
          <p:nvPr/>
        </p:nvSpPr>
        <p:spPr>
          <a:xfrm>
            <a:off x="6495417" y="3585525"/>
            <a:ext cx="53616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600" spc="-100" dirty="0">
                <a:solidFill>
                  <a:srgbClr val="941016"/>
                </a:solidFill>
                <a:latin typeface="+mj-ea"/>
                <a:ea typeface="+mj-ea"/>
              </a:rPr>
              <a:t>(b) </a:t>
            </a:r>
            <a:r>
              <a:rPr lang="ko-KR" altLang="en-US" sz="2600" spc="-100" dirty="0">
                <a:solidFill>
                  <a:srgbClr val="941016"/>
                </a:solidFill>
                <a:latin typeface="+mj-ea"/>
                <a:ea typeface="+mj-ea"/>
              </a:rPr>
              <a:t>과일 판매</a:t>
            </a:r>
            <a:endParaRPr lang="en-US" altLang="ko-KR" sz="2600" spc="-100" dirty="0">
              <a:solidFill>
                <a:srgbClr val="941016"/>
              </a:solidFill>
              <a:latin typeface="+mj-ea"/>
              <a:ea typeface="+mj-ea"/>
            </a:endParaRPr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8B7110DA-DF1B-0218-9646-524E2C4817FD}"/>
              </a:ext>
            </a:extLst>
          </p:cNvPr>
          <p:cNvSpPr/>
          <p:nvPr/>
        </p:nvSpPr>
        <p:spPr>
          <a:xfrm rot="10800000">
            <a:off x="5952171" y="4146164"/>
            <a:ext cx="287657" cy="2479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098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E65BA53-4CD3-1C62-07FD-351556DA9EAA}"/>
              </a:ext>
            </a:extLst>
          </p:cNvPr>
          <p:cNvSpPr/>
          <p:nvPr/>
        </p:nvSpPr>
        <p:spPr>
          <a:xfrm>
            <a:off x="707208" y="4601029"/>
            <a:ext cx="5044440" cy="1465942"/>
          </a:xfrm>
          <a:prstGeom prst="rect">
            <a:avLst/>
          </a:prstGeom>
          <a:solidFill>
            <a:srgbClr val="941016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아라비안 나이트 세계에서 펼쳐지는 </a:t>
            </a:r>
            <a:r>
              <a:rPr lang="ko-KR" altLang="en-US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전략 게</a:t>
            </a:r>
            <a:r>
              <a:rPr kumimoji="0" lang="ko-KR" altLang="en-US" b="0" i="0" u="none" strike="noStrike" kern="120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임</a:t>
            </a:r>
            <a:endParaRPr kumimoji="0" lang="en-US" altLang="ko-KR" b="0" i="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 네오 Regular"/>
              <a:ea typeface="나눔스퀘어 네오 Regular"/>
              <a:cs typeface="+mn-cs"/>
            </a:endParaRPr>
          </a:p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다섯 부족</a:t>
            </a:r>
            <a:endParaRPr kumimoji="0" lang="en-US" altLang="ko-KR" sz="2400" b="0" i="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  <a:p>
            <a:pPr marL="0" marR="0" lvl="0" indent="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#</a:t>
            </a:r>
            <a:r>
              <a:rPr lang="ko-KR" altLang="en-US" sz="1600" spc="-100" dirty="0" err="1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만칼라</a:t>
            </a:r>
            <a:r>
              <a:rPr lang="ko-KR" altLang="en-US" sz="1600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 </a:t>
            </a:r>
            <a:r>
              <a:rPr lang="en-US" altLang="ko-KR" sz="1600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#</a:t>
            </a:r>
            <a:r>
              <a:rPr lang="ko-KR" altLang="en-US" sz="1600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묘수풀이 </a:t>
            </a:r>
            <a:r>
              <a:rPr lang="en-US" altLang="ko-KR" sz="1600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#</a:t>
            </a:r>
            <a:r>
              <a:rPr lang="ko-KR" altLang="en-US" sz="1600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패밀리게임</a:t>
            </a:r>
            <a:endParaRPr lang="en-US" altLang="ko-KR" sz="1600" spc="-100" dirty="0">
              <a:solidFill>
                <a:schemeClr val="bg1"/>
              </a:solidFill>
              <a:latin typeface="나눔스퀘어 네오 Regular"/>
              <a:ea typeface="나눔스퀘어 네오 Regular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910BC9C-A843-8A4B-E57B-3BEE3F1C149B}"/>
              </a:ext>
            </a:extLst>
          </p:cNvPr>
          <p:cNvSpPr/>
          <p:nvPr/>
        </p:nvSpPr>
        <p:spPr>
          <a:xfrm>
            <a:off x="6440354" y="4601029"/>
            <a:ext cx="5044440" cy="1465942"/>
          </a:xfrm>
          <a:prstGeom prst="rect">
            <a:avLst/>
          </a:prstGeom>
          <a:solidFill>
            <a:srgbClr val="941016"/>
          </a:solidFill>
          <a:ln w="12700">
            <a:solidFill>
              <a:srgbClr val="9410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-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스퀘어 네오 Regular"/>
                <a:ea typeface="나눔스퀘어 네오 Regular"/>
                <a:cs typeface="+mn-cs"/>
              </a:rPr>
              <a:t>우아한 유로스타일 전략 게임</a:t>
            </a:r>
            <a:endParaRPr kumimoji="0" lang="en-US" altLang="ko-KR" b="0" i="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 네오 Regular"/>
              <a:ea typeface="나눔스퀘어 네오 Regular"/>
              <a:cs typeface="+mn-cs"/>
            </a:endParaRPr>
          </a:p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0" i="0" u="none" strike="noStrike" kern="1200" cap="none" spc="-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스퀘어 네오 ExtraBold" panose="00000900000000000000" pitchFamily="2" charset="-127"/>
                <a:ea typeface="나눔스퀘어 네오 ExtraBold" panose="00000900000000000000" pitchFamily="2" charset="-127"/>
              </a:rPr>
              <a:t>크루세이더</a:t>
            </a:r>
            <a:endParaRPr kumimoji="0" lang="en-US" altLang="ko-KR" sz="2400" b="0" i="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 네오 ExtraBold" panose="00000900000000000000" pitchFamily="2" charset="-127"/>
              <a:ea typeface="나눔스퀘어 네오 ExtraBold" panose="00000900000000000000" pitchFamily="2" charset="-127"/>
            </a:endParaRPr>
          </a:p>
          <a:p>
            <a:pPr marL="0" marR="0" lvl="0" indent="0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#</a:t>
            </a:r>
            <a:r>
              <a:rPr lang="ko-KR" altLang="en-US" spc="-100" dirty="0" err="1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만칼라</a:t>
            </a:r>
            <a:r>
              <a:rPr lang="ko-KR" altLang="en-US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 </a:t>
            </a:r>
            <a:r>
              <a:rPr lang="en-US" altLang="ko-KR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#</a:t>
            </a:r>
            <a:r>
              <a:rPr lang="ko-KR" altLang="en-US" spc="-100" dirty="0" err="1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론델</a:t>
            </a:r>
            <a:r>
              <a:rPr lang="ko-KR" altLang="en-US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 </a:t>
            </a:r>
            <a:r>
              <a:rPr lang="en-US" altLang="ko-KR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#</a:t>
            </a:r>
            <a:r>
              <a:rPr lang="ko-KR" altLang="en-US" spc="-100" dirty="0">
                <a:solidFill>
                  <a:schemeClr val="bg1"/>
                </a:solidFill>
                <a:latin typeface="나눔스퀘어 네오 Regular"/>
                <a:ea typeface="나눔스퀘어 네오 Regular"/>
              </a:rPr>
              <a:t>전략게임 </a:t>
            </a:r>
            <a:endParaRPr lang="en-US" altLang="ko-KR" spc="-100" dirty="0">
              <a:solidFill>
                <a:schemeClr val="bg1"/>
              </a:solidFill>
              <a:latin typeface="나눔스퀘어 네오 Regular"/>
              <a:ea typeface="나눔스퀘어 네오 Regular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29EDA58-8F79-2792-794B-9477D67F4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773" y="1467305"/>
            <a:ext cx="2859313" cy="285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8A5269-7E11-B512-567B-ADB43B36D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290" y="1467305"/>
            <a:ext cx="2859313" cy="285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847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4518A9C3-3CA7-C0CB-DEEA-8466786B3B57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DD1C92-9063-C34F-7092-5C0764C09642}"/>
              </a:ext>
            </a:extLst>
          </p:cNvPr>
          <p:cNvSpPr txBox="1"/>
          <p:nvPr userDrawn="1"/>
        </p:nvSpPr>
        <p:spPr>
          <a:xfrm>
            <a:off x="598010" y="4697578"/>
            <a:ext cx="34831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0" spc="0" baseline="0" dirty="0">
                <a:ln w="3175">
                  <a:noFill/>
                </a:ln>
                <a:solidFill>
                  <a:srgbClr val="94101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감사합니다</a:t>
            </a:r>
            <a:r>
              <a:rPr lang="en-US" altLang="ko-KR" sz="5000" spc="0" baseline="0" dirty="0">
                <a:ln w="3175">
                  <a:noFill/>
                </a:ln>
                <a:solidFill>
                  <a:srgbClr val="94101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.</a:t>
            </a:r>
            <a:endParaRPr lang="ko-KR" altLang="en-US" sz="5000" spc="0" baseline="0" dirty="0">
              <a:ln w="3175">
                <a:noFill/>
              </a:ln>
              <a:solidFill>
                <a:srgbClr val="941016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73616F0-49B4-EEF7-EA03-82EA2C530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" y="5762733"/>
            <a:ext cx="1800219" cy="703654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0FD16B54-0319-EB88-31E3-9468DDCDC2DB}"/>
              </a:ext>
            </a:extLst>
          </p:cNvPr>
          <p:cNvGrpSpPr/>
          <p:nvPr/>
        </p:nvGrpSpPr>
        <p:grpSpPr>
          <a:xfrm>
            <a:off x="2071681" y="5899588"/>
            <a:ext cx="2037920" cy="429944"/>
            <a:chOff x="4304623" y="3575487"/>
            <a:chExt cx="4859447" cy="1025207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9A37BCE3-21C7-609C-3E20-8A15AE8B5F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3" y="3575487"/>
              <a:ext cx="638854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4188EA28-9385-57FC-C5EA-E096FECB9F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82"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4789552"/>
      </p:ext>
    </p:extLst>
  </p:cSld>
  <p:clrMapOvr>
    <a:masterClrMapping/>
  </p:clrMapOvr>
</p:sld>
</file>

<file path=ppt/theme/theme1.xml><?xml version="1.0" encoding="utf-8"?>
<a:theme xmlns:a="http://schemas.openxmlformats.org/drawingml/2006/main" name="커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메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837</Words>
  <Application>Microsoft Office PowerPoint</Application>
  <PresentationFormat>와이드스크린</PresentationFormat>
  <Paragraphs>122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28" baseType="lpstr">
      <vt:lpstr>나눔스퀘어 네오 Regular</vt:lpstr>
      <vt:lpstr>맑은 고딕</vt:lpstr>
      <vt:lpstr>나눔스퀘어 네오 Heavy</vt:lpstr>
      <vt:lpstr>Arial</vt:lpstr>
      <vt:lpstr>나눔스퀘어 네오 ExtraBold</vt:lpstr>
      <vt:lpstr>커버</vt:lpstr>
      <vt:lpstr>메인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프랭크</Manager>
  <Company>코리아보드게임즈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과일섬 타이쿤</dc:title>
  <dc:subject>게임설명</dc:subject>
  <dc:creator>Park Chanyong</dc:creator>
  <cp:lastModifiedBy>Park Chanyong</cp:lastModifiedBy>
  <cp:revision>18</cp:revision>
  <dcterms:created xsi:type="dcterms:W3CDTF">2023-03-08T02:17:13Z</dcterms:created>
  <dcterms:modified xsi:type="dcterms:W3CDTF">2023-05-11T07:00:37Z</dcterms:modified>
  <cp:category>교육</cp:category>
  <cp:contentStatus>편집용</cp:contentStatus>
</cp:coreProperties>
</file>