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22"/>
  </p:notesMasterIdLst>
  <p:sldIdLst>
    <p:sldId id="256" r:id="rId3"/>
    <p:sldId id="257" r:id="rId4"/>
    <p:sldId id="258" r:id="rId5"/>
    <p:sldId id="268" r:id="rId6"/>
    <p:sldId id="260" r:id="rId7"/>
    <p:sldId id="261" r:id="rId8"/>
    <p:sldId id="262" r:id="rId9"/>
    <p:sldId id="269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64" r:id="rId18"/>
    <p:sldId id="265" r:id="rId19"/>
    <p:sldId id="266" r:id="rId20"/>
    <p:sldId id="267" r:id="rId21"/>
  </p:sldIdLst>
  <p:sldSz cx="12192000" cy="6858000"/>
  <p:notesSz cx="6858000" cy="9144000"/>
  <p:embeddedFontLst>
    <p:embeddedFont>
      <p:font typeface="나눔스퀘어 네오 ExtraBold" panose="00000900000000000000" pitchFamily="2" charset="-127"/>
      <p:bold r:id="rId23"/>
    </p:embeddedFont>
    <p:embeddedFont>
      <p:font typeface="나눔스퀘어 네오 Heavy" panose="00000A00000000000000" pitchFamily="2" charset="-127"/>
      <p:bold r:id="rId24"/>
    </p:embeddedFont>
    <p:embeddedFont>
      <p:font typeface="나눔스퀘어 네오 Regular" panose="00000500000000000000" pitchFamily="2" charset="-127"/>
      <p:regular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41016"/>
    <a:srgbClr val="E72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1" autoAdjust="0"/>
    <p:restoredTop sz="94687" autoAdjust="0"/>
  </p:normalViewPr>
  <p:slideViewPr>
    <p:cSldViewPr snapToGrid="0" showGuides="1">
      <p:cViewPr varScale="1">
        <p:scale>
          <a:sx n="121" d="100"/>
          <a:sy n="121" d="100"/>
        </p:scale>
        <p:origin x="114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95C25-7CEF-4E70-9720-F0A2EDF95BB7}" type="datetimeFigureOut">
              <a:rPr lang="ko-KR" altLang="en-US" smtClean="0"/>
              <a:t>2023-06-01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11511-967D-45CD-A85B-FA5B1C5563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1662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1511-967D-45CD-A85B-FA5B1C5563A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530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D6D9715-3684-01F5-47A1-A6F2DF44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13629" b="3446"/>
          <a:stretch/>
        </p:blipFill>
        <p:spPr>
          <a:xfrm>
            <a:off x="0" y="0"/>
            <a:ext cx="12192000" cy="6961276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A881620B-A67E-C009-BBDF-6BD90AFAD1D5}"/>
              </a:ext>
            </a:extLst>
          </p:cNvPr>
          <p:cNvGrpSpPr/>
          <p:nvPr userDrawn="1"/>
        </p:nvGrpSpPr>
        <p:grpSpPr>
          <a:xfrm>
            <a:off x="9733493" y="6146581"/>
            <a:ext cx="2037920" cy="429944"/>
            <a:chOff x="4304623" y="3575487"/>
            <a:chExt cx="4859447" cy="102520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A7171AD-B434-8EF3-AC8B-64834F2D30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623" y="3575487"/>
              <a:ext cx="638854" cy="102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68260A8F-3FF6-5560-D4F3-4ECF5294FC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2"/>
            <a:stretch/>
          </p:blipFill>
          <p:spPr>
            <a:xfrm>
              <a:off x="5122234" y="3623363"/>
              <a:ext cx="4041836" cy="929457"/>
            </a:xfrm>
            <a:prstGeom prst="rect">
              <a:avLst/>
            </a:prstGeom>
          </p:spPr>
        </p:pic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0C50565F-CBF9-08F0-DB7B-53127E1824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7" y="6017490"/>
            <a:ext cx="1800219" cy="70365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6198D9E-61BF-2B67-8E5D-0CE0E588707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151010"/>
              </a:clrFrom>
              <a:clrTo>
                <a:srgbClr val="15101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95003" y="456119"/>
            <a:ext cx="676410" cy="70365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6FDE741-0C1C-207A-E822-19182645A2F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95" y="563104"/>
            <a:ext cx="4797091" cy="93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33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종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54E040-5531-A8FC-CCCD-0299DCE3D650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종료</a:t>
            </a:r>
          </a:p>
        </p:txBody>
      </p:sp>
    </p:spTree>
    <p:extLst>
      <p:ext uri="{BB962C8B-B14F-4D97-AF65-F5344CB8AC3E}">
        <p14:creationId xmlns:p14="http://schemas.microsoft.com/office/powerpoint/2010/main" val="359785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변형 규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2A9249-4B50-974B-9297-877504B8A89E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변형 규칙</a:t>
            </a:r>
          </a:p>
        </p:txBody>
      </p:sp>
    </p:spTree>
    <p:extLst>
      <p:ext uri="{BB962C8B-B14F-4D97-AF65-F5344CB8AC3E}">
        <p14:creationId xmlns:p14="http://schemas.microsoft.com/office/powerpoint/2010/main" val="83801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요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FE6AD2-212E-ACCB-B25F-129FCF7D6453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요약</a:t>
            </a:r>
          </a:p>
        </p:txBody>
      </p:sp>
    </p:spTree>
    <p:extLst>
      <p:ext uri="{BB962C8B-B14F-4D97-AF65-F5344CB8AC3E}">
        <p14:creationId xmlns:p14="http://schemas.microsoft.com/office/powerpoint/2010/main" val="36557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추천 게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A37879-F170-9167-D1CB-23C3361CB9A0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45443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공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6209B7A3-1E00-59C6-34EB-08A18E7AFF7B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184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소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95CC0A-778A-4114-C937-A6C4E3B3BADA}"/>
              </a:ext>
            </a:extLst>
          </p:cNvPr>
          <p:cNvSpPr txBox="1"/>
          <p:nvPr userDrawn="1"/>
        </p:nvSpPr>
        <p:spPr>
          <a:xfrm>
            <a:off x="234126" y="641263"/>
            <a:ext cx="24136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소개</a:t>
            </a:r>
          </a:p>
        </p:txBody>
      </p:sp>
    </p:spTree>
    <p:extLst>
      <p:ext uri="{BB962C8B-B14F-4D97-AF65-F5344CB8AC3E}">
        <p14:creationId xmlns:p14="http://schemas.microsoft.com/office/powerpoint/2010/main" val="1876676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pos="438" userDrawn="1">
          <p15:clr>
            <a:srgbClr val="547EBF"/>
          </p15:clr>
        </p15:guide>
        <p15:guide id="4" pos="4294" userDrawn="1">
          <p15:clr>
            <a:srgbClr val="547EBF"/>
          </p15:clr>
        </p15:guide>
        <p15:guide id="5" pos="5881" userDrawn="1">
          <p15:clr>
            <a:srgbClr val="5ACBF0"/>
          </p15:clr>
        </p15:guide>
        <p15:guide id="6" orient="horz" pos="3974" userDrawn="1">
          <p15:clr>
            <a:srgbClr val="FBAE40"/>
          </p15:clr>
        </p15:guide>
        <p15:guide id="7" orient="horz" pos="346" userDrawn="1">
          <p15:clr>
            <a:srgbClr val="FBAE40"/>
          </p15:clr>
        </p15:guide>
        <p15:guide id="8" orient="horz" pos="1162" userDrawn="1">
          <p15:clr>
            <a:srgbClr val="9FCC3B"/>
          </p15:clr>
        </p15:guide>
        <p15:guide id="9" orient="horz" pos="3612" userDrawn="1">
          <p15:clr>
            <a:srgbClr val="9FCC3B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B1C0DB-9FF2-33C7-F0AC-0E8608A1B732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배경</a:t>
            </a:r>
          </a:p>
        </p:txBody>
      </p:sp>
    </p:spTree>
    <p:extLst>
      <p:ext uri="{BB962C8B-B14F-4D97-AF65-F5344CB8AC3E}">
        <p14:creationId xmlns:p14="http://schemas.microsoft.com/office/powerpoint/2010/main" val="2814334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구성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E40E4C-73F0-E73F-ABB1-2047C74CD731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구성물</a:t>
            </a:r>
          </a:p>
        </p:txBody>
      </p:sp>
    </p:spTree>
    <p:extLst>
      <p:ext uri="{BB962C8B-B14F-4D97-AF65-F5344CB8AC3E}">
        <p14:creationId xmlns:p14="http://schemas.microsoft.com/office/powerpoint/2010/main" val="3518940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준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92C39C-CD02-BDCA-89B8-521DC635C88B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준비</a:t>
            </a:r>
          </a:p>
        </p:txBody>
      </p:sp>
    </p:spTree>
    <p:extLst>
      <p:ext uri="{BB962C8B-B14F-4D97-AF65-F5344CB8AC3E}">
        <p14:creationId xmlns:p14="http://schemas.microsoft.com/office/powerpoint/2010/main" val="913644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목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698917-7199-437E-872A-554CE35CCDA5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목표</a:t>
            </a:r>
          </a:p>
        </p:txBody>
      </p:sp>
    </p:spTree>
    <p:extLst>
      <p:ext uri="{BB962C8B-B14F-4D97-AF65-F5344CB8AC3E}">
        <p14:creationId xmlns:p14="http://schemas.microsoft.com/office/powerpoint/2010/main" val="2286400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진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0FAC06-09FB-7DE9-3F69-CAF9A6A11554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진행</a:t>
            </a:r>
          </a:p>
        </p:txBody>
      </p:sp>
    </p:spTree>
    <p:extLst>
      <p:ext uri="{BB962C8B-B14F-4D97-AF65-F5344CB8AC3E}">
        <p14:creationId xmlns:p14="http://schemas.microsoft.com/office/powerpoint/2010/main" val="1256390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방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F4C239-0C1E-8145-526D-A589CD104F3A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방법</a:t>
            </a:r>
            <a:endParaRPr lang="ko-KR" altLang="en-US" sz="3400" spc="0" baseline="0" dirty="0"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316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89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6E89158C-E0AA-CF2D-DBC9-5FE605EC7CA5}"/>
              </a:ext>
            </a:extLst>
          </p:cNvPr>
          <p:cNvSpPr/>
          <p:nvPr userDrawn="1"/>
        </p:nvSpPr>
        <p:spPr>
          <a:xfrm>
            <a:off x="0" y="0"/>
            <a:ext cx="12192000" cy="118017"/>
          </a:xfrm>
          <a:prstGeom prst="rect">
            <a:avLst/>
          </a:prstGeom>
          <a:solidFill>
            <a:srgbClr val="E7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06AA6-8724-1D83-13F3-5B73424AA9FF}"/>
              </a:ext>
            </a:extLst>
          </p:cNvPr>
          <p:cNvSpPr txBox="1"/>
          <p:nvPr userDrawn="1"/>
        </p:nvSpPr>
        <p:spPr>
          <a:xfrm>
            <a:off x="234125" y="297534"/>
            <a:ext cx="241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spc="0" baseline="0" dirty="0"/>
              <a:t>킹스 크라운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228CA6FD-19FC-0819-8F02-602C2E9E6075}"/>
              </a:ext>
            </a:extLst>
          </p:cNvPr>
          <p:cNvGrpSpPr/>
          <p:nvPr userDrawn="1"/>
        </p:nvGrpSpPr>
        <p:grpSpPr>
          <a:xfrm>
            <a:off x="10391775" y="6377301"/>
            <a:ext cx="1470684" cy="310273"/>
            <a:chOff x="4304622" y="3575487"/>
            <a:chExt cx="4859448" cy="102520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230FA38-2E2D-C315-A2E8-8468E9F4DD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622" y="3575487"/>
              <a:ext cx="638853" cy="102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770F830A-9C95-4983-D109-D3D3419ECB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2"/>
            <a:stretch/>
          </p:blipFill>
          <p:spPr>
            <a:xfrm>
              <a:off x="5122234" y="3623363"/>
              <a:ext cx="4041836" cy="929457"/>
            </a:xfrm>
            <a:prstGeom prst="rect">
              <a:avLst/>
            </a:prstGeom>
          </p:spPr>
        </p:pic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D4359D0-9785-BAF2-6014-0A7C74700A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6"/>
          <a:stretch/>
        </p:blipFill>
        <p:spPr>
          <a:xfrm>
            <a:off x="186058" y="6278598"/>
            <a:ext cx="525936" cy="51272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E7F2AC3-50F5-B5DF-041F-04B021E3353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" y="6371788"/>
            <a:ext cx="814555" cy="35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0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149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582600" cy="3415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1.  </a:t>
            </a:r>
            <a:r>
              <a:rPr lang="ko-KR" altLang="en-US" sz="2600" spc="-100" dirty="0">
                <a:latin typeface="+mn-ea"/>
              </a:rPr>
              <a:t>앞면으로 놓인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모든 숫자칩</a:t>
            </a:r>
            <a:r>
              <a:rPr lang="ko-KR" altLang="en-US" sz="2600" spc="-100" dirty="0">
                <a:latin typeface="+mn-ea"/>
              </a:rPr>
              <a:t>을 뒤집어서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2600" spc="-100" dirty="0"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뒷면으로</a:t>
            </a:r>
            <a:r>
              <a:rPr lang="ko-KR" altLang="en-US" sz="2600" spc="-100" dirty="0">
                <a:latin typeface="+mn-ea"/>
              </a:rPr>
              <a:t> 돌림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>
                <a:latin typeface="+mn-ea"/>
              </a:rPr>
              <a:t>숫자칩들의 위치는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바꿔서는 안 됨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spc="-100" dirty="0">
                <a:latin typeface="+mn-ea"/>
              </a:rPr>
              <a:t>두 플레이어 모두 각자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12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개 숫자칩</a:t>
            </a:r>
            <a:r>
              <a:rPr lang="ko-KR" altLang="en-US" sz="2600" spc="-100" dirty="0">
                <a:latin typeface="+mn-ea"/>
              </a:rPr>
              <a:t>을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가져올 때까지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가져오기 단계 반복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6" y="1636713"/>
            <a:ext cx="4238624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1.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가져오기 단계 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– 3)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비공개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7443FB2-89D0-085D-5F06-A96CD524C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63623"/>
          <a:stretch/>
        </p:blipFill>
        <p:spPr>
          <a:xfrm>
            <a:off x="7515225" y="1133762"/>
            <a:ext cx="4095047" cy="229523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C51D3CE-F0E5-A2B2-D6EE-2316679AD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3453"/>
          <a:stretch/>
        </p:blipFill>
        <p:spPr>
          <a:xfrm>
            <a:off x="7515225" y="3923132"/>
            <a:ext cx="4114096" cy="2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25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84295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1.  </a:t>
            </a:r>
            <a:r>
              <a:rPr lang="ko-KR" altLang="en-US" sz="2600" spc="-100" dirty="0">
                <a:latin typeface="+mn-ea"/>
              </a:rPr>
              <a:t>선공 플레이어부터 차례 시작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>
                <a:latin typeface="+mn-ea"/>
              </a:rPr>
              <a:t>원하는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숫자칩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하나</a:t>
            </a:r>
            <a:r>
              <a:rPr lang="ko-KR" altLang="en-US" sz="2600" spc="-100" dirty="0">
                <a:latin typeface="+mn-ea"/>
              </a:rPr>
              <a:t>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자기 왕관 하나</a:t>
            </a:r>
            <a:r>
              <a:rPr lang="ko-KR" altLang="en-US" sz="2600" spc="-100" dirty="0">
                <a:latin typeface="+mn-ea"/>
              </a:rPr>
              <a:t>를 결합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3. ‘</a:t>
            </a:r>
            <a:r>
              <a:rPr lang="ko-KR" altLang="en-US" sz="2600" spc="-100" dirty="0">
                <a:latin typeface="+mn-ea"/>
              </a:rPr>
              <a:t>왕관 놓는 규칙</a:t>
            </a:r>
            <a:r>
              <a:rPr lang="en-US" altLang="ko-KR" sz="2600" spc="-100" dirty="0">
                <a:latin typeface="+mn-ea"/>
              </a:rPr>
              <a:t>’</a:t>
            </a:r>
            <a:r>
              <a:rPr lang="ko-KR" altLang="en-US" sz="2600" spc="-100" dirty="0">
                <a:latin typeface="+mn-ea"/>
              </a:rPr>
              <a:t>에 따라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결합한 왕관 하나</a:t>
            </a:r>
            <a:r>
              <a:rPr lang="ko-KR" altLang="en-US" sz="2600" spc="-100" dirty="0">
                <a:latin typeface="+mn-ea"/>
              </a:rPr>
              <a:t>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게임판에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놓고 차례 종료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6" y="1636713"/>
            <a:ext cx="1962149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놓기 단계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5CC684A-2CC5-5995-8FAE-9ED7415026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6891" y="2215357"/>
            <a:ext cx="1926525" cy="27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64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84295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1)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왕관이 인접하지 않은 곳</a:t>
            </a:r>
            <a:r>
              <a:rPr lang="ko-KR" altLang="en-US" sz="2600" spc="-100" dirty="0">
                <a:latin typeface="+mn-ea"/>
              </a:rPr>
              <a:t>에는 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2600" spc="-100" dirty="0">
                <a:latin typeface="+mn-ea"/>
              </a:rPr>
              <a:t> 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아무 숫자</a:t>
            </a:r>
            <a:r>
              <a:rPr lang="ko-KR" altLang="en-US" sz="2600" spc="-100" dirty="0">
                <a:latin typeface="+mn-ea"/>
              </a:rPr>
              <a:t>의 왕관을 자유롭게 놓을 수 있으나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 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가운데 칸</a:t>
            </a:r>
            <a:r>
              <a:rPr lang="ko-KR" altLang="en-US" sz="2600" spc="-100" dirty="0">
                <a:latin typeface="+mn-ea"/>
              </a:rPr>
              <a:t>에는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배치 불가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     (</a:t>
            </a:r>
            <a:r>
              <a:rPr lang="ko-KR" altLang="en-US" sz="2600" spc="-100" dirty="0">
                <a:latin typeface="+mn-ea"/>
              </a:rPr>
              <a:t>두 플레이어의 왕관이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이미 놓인 것</a:t>
            </a:r>
            <a:r>
              <a:rPr lang="ko-KR" altLang="en-US" sz="2600" spc="-100" dirty="0">
                <a:latin typeface="+mn-ea"/>
              </a:rPr>
              <a:t>으로 간주</a:t>
            </a:r>
            <a:r>
              <a:rPr lang="en-US" altLang="ko-KR" sz="2600" spc="-100" dirty="0">
                <a:latin typeface="+mn-ea"/>
              </a:rPr>
              <a:t>)</a:t>
            </a:r>
            <a:endParaRPr lang="ko-KR" altLang="en-US" sz="2600" b="1" spc="-100" dirty="0">
              <a:solidFill>
                <a:srgbClr val="E7252F"/>
              </a:solidFill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6" y="1636713"/>
            <a:ext cx="4400549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놓기 단계 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–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왕관 놓는 규칙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C8652D0-7703-4D2D-1641-603A57232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636713"/>
            <a:ext cx="3889375" cy="38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1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84295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2)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다른 왕관과 인접한 곳</a:t>
            </a:r>
            <a:r>
              <a:rPr lang="ko-KR" altLang="en-US" sz="2600" spc="-100" dirty="0">
                <a:latin typeface="+mn-ea"/>
              </a:rPr>
              <a:t>에는 아래 조건을 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만족하는 왕관만 놓을 수 있음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2600" spc="-100" dirty="0">
                <a:latin typeface="+mn-ea"/>
              </a:rPr>
              <a:t>     ① 인접한 왕관과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같은 색깔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연속되는 숫자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2600" spc="-100" dirty="0">
                <a:latin typeface="+mn-ea"/>
              </a:rPr>
              <a:t>     ② 인접한 왕관과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다른 색깔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같은 숫자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6" y="1636713"/>
            <a:ext cx="4400549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놓기 단계 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–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왕관 놓는 규칙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4EF2ED3-ADB7-461B-2799-770FD08F01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0059" y="1636713"/>
            <a:ext cx="5056979" cy="345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37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842950" cy="193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altLang="ko-KR" sz="2600" spc="-100" dirty="0">
                <a:latin typeface="+mn-ea"/>
              </a:rPr>
              <a:t>3)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여러 왕관과 인접</a:t>
            </a:r>
            <a:r>
              <a:rPr lang="ko-KR" altLang="en-US" sz="2600" spc="-100" dirty="0">
                <a:latin typeface="+mn-ea"/>
              </a:rPr>
              <a:t>한 칸에는 그중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하나의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250000"/>
              </a:lnSpc>
            </a:pP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연결 조건만</a:t>
            </a:r>
            <a:r>
              <a:rPr lang="ko-KR" altLang="en-US" sz="2600" spc="-100" dirty="0">
                <a:latin typeface="+mn-ea"/>
              </a:rPr>
              <a:t> 만족하면 왕관을 놓을 수 있음</a:t>
            </a:r>
            <a:endParaRPr lang="ko-KR" altLang="en-US" sz="2600" b="1" spc="-100" dirty="0">
              <a:solidFill>
                <a:srgbClr val="E7252F"/>
              </a:solidFill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6" y="1636713"/>
            <a:ext cx="4400549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놓기 단계 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–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왕관 놓는 규칙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16D77F8-9D1B-EDB5-E8F6-E666D6F678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2778" y="1636713"/>
            <a:ext cx="5224260" cy="351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15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842950" cy="3415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1.  </a:t>
            </a:r>
            <a:r>
              <a:rPr lang="ko-KR" altLang="en-US" sz="2600" spc="-100" dirty="0">
                <a:latin typeface="+mn-ea"/>
              </a:rPr>
              <a:t>처음으로 노란색 </a:t>
            </a:r>
            <a:r>
              <a:rPr lang="en-US" altLang="ko-KR" sz="2600" spc="-100" dirty="0">
                <a:latin typeface="+mn-ea"/>
              </a:rPr>
              <a:t>12 </a:t>
            </a:r>
            <a:r>
              <a:rPr lang="ko-KR" altLang="en-US" sz="2600" spc="-100" dirty="0">
                <a:latin typeface="+mn-ea"/>
              </a:rPr>
              <a:t>왕관 배치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>
                <a:latin typeface="+mn-ea"/>
              </a:rPr>
              <a:t>같은 노란색 연속 숫자 </a:t>
            </a:r>
            <a:r>
              <a:rPr lang="en-US" altLang="ko-KR" sz="2600" spc="-100" dirty="0">
                <a:latin typeface="+mn-ea"/>
              </a:rPr>
              <a:t>11 </a:t>
            </a:r>
            <a:r>
              <a:rPr lang="ko-KR" altLang="en-US" sz="2600" spc="-100" dirty="0">
                <a:latin typeface="+mn-ea"/>
              </a:rPr>
              <a:t>배치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spc="-100" dirty="0">
                <a:latin typeface="+mn-ea"/>
              </a:rPr>
              <a:t>인접하지 않은 칸에 회색 </a:t>
            </a:r>
            <a:r>
              <a:rPr lang="en-US" altLang="ko-KR" sz="2600" spc="-100" dirty="0">
                <a:latin typeface="+mn-ea"/>
              </a:rPr>
              <a:t>21 </a:t>
            </a:r>
            <a:r>
              <a:rPr lang="ko-KR" altLang="en-US" sz="2600" spc="-100" dirty="0">
                <a:latin typeface="+mn-ea"/>
              </a:rPr>
              <a:t>배치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4. </a:t>
            </a:r>
            <a:r>
              <a:rPr lang="ko-KR" altLang="en-US" sz="2600" spc="-100" dirty="0">
                <a:latin typeface="+mn-ea"/>
              </a:rPr>
              <a:t>대각선 방향 인접하지 않은 칸 노란색 </a:t>
            </a:r>
            <a:r>
              <a:rPr lang="en-US" altLang="ko-KR" sz="2600" spc="-100" dirty="0">
                <a:latin typeface="+mn-ea"/>
              </a:rPr>
              <a:t>8 </a:t>
            </a:r>
            <a:r>
              <a:rPr lang="ko-KR" altLang="en-US" sz="2600" spc="-100" dirty="0">
                <a:latin typeface="+mn-ea"/>
              </a:rPr>
              <a:t>배치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5. </a:t>
            </a:r>
            <a:r>
              <a:rPr lang="ko-KR" altLang="en-US" sz="2600" spc="-100" dirty="0">
                <a:latin typeface="+mn-ea"/>
              </a:rPr>
              <a:t>노란색 </a:t>
            </a:r>
            <a:r>
              <a:rPr lang="en-US" altLang="ko-KR" sz="2600" spc="-100" dirty="0">
                <a:latin typeface="+mn-ea"/>
              </a:rPr>
              <a:t>8</a:t>
            </a:r>
            <a:r>
              <a:rPr lang="ko-KR" altLang="en-US" sz="2600" spc="-100" dirty="0">
                <a:latin typeface="+mn-ea"/>
              </a:rPr>
              <a:t>과 인접하는 칸에 회색 </a:t>
            </a:r>
            <a:r>
              <a:rPr lang="en-US" altLang="ko-KR" sz="2600" spc="-100" dirty="0">
                <a:latin typeface="+mn-ea"/>
              </a:rPr>
              <a:t>8 </a:t>
            </a:r>
            <a:r>
              <a:rPr lang="ko-KR" altLang="en-US" sz="2600" spc="-100" dirty="0">
                <a:latin typeface="+mn-ea"/>
              </a:rPr>
              <a:t>배치</a:t>
            </a:r>
            <a:endParaRPr lang="ko-KR" altLang="en-US" sz="2600" b="1" spc="-100" dirty="0">
              <a:solidFill>
                <a:srgbClr val="E7252F"/>
              </a:solidFill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6" y="1636713"/>
            <a:ext cx="2581274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놓기 단계 예시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2346E6D-986A-0B39-6150-4F110AE95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724" y="1268411"/>
            <a:ext cx="5040313" cy="5040313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D540BFA3-D6DA-BC5C-8B4D-18E3AABBAE27}"/>
              </a:ext>
            </a:extLst>
          </p:cNvPr>
          <p:cNvGrpSpPr/>
          <p:nvPr/>
        </p:nvGrpSpPr>
        <p:grpSpPr>
          <a:xfrm>
            <a:off x="9677400" y="2170082"/>
            <a:ext cx="372700" cy="400110"/>
            <a:chOff x="9448800" y="1909732"/>
            <a:chExt cx="372700" cy="400110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BC9EB2BF-19C1-587F-C58F-1D81DBC9A9FD}"/>
                </a:ext>
              </a:extLst>
            </p:cNvPr>
            <p:cNvSpPr/>
            <p:nvPr/>
          </p:nvSpPr>
          <p:spPr>
            <a:xfrm>
              <a:off x="9448800" y="1933575"/>
              <a:ext cx="352425" cy="3524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245872-D4B9-C12A-E0D3-98FD561AEE71}"/>
                </a:ext>
              </a:extLst>
            </p:cNvPr>
            <p:cNvSpPr txBox="1"/>
            <p:nvPr/>
          </p:nvSpPr>
          <p:spPr>
            <a:xfrm>
              <a:off x="9461500" y="1909732"/>
              <a:ext cx="36000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altLang="ko-KR" sz="2600" b="1" spc="-100" dirty="0">
                  <a:solidFill>
                    <a:srgbClr val="E7252F"/>
                  </a:solidFill>
                  <a:latin typeface="+mn-ea"/>
                </a:rPr>
                <a:t>①</a:t>
              </a:r>
              <a:endParaRPr lang="ko-KR" altLang="en-US" sz="2600" b="1" spc="-100" dirty="0">
                <a:solidFill>
                  <a:srgbClr val="E7252F"/>
                </a:solidFill>
                <a:latin typeface="+mn-ea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FE1CAF1-4E02-E0EC-F5B6-CDA8642AE6FB}"/>
              </a:ext>
            </a:extLst>
          </p:cNvPr>
          <p:cNvGrpSpPr/>
          <p:nvPr/>
        </p:nvGrpSpPr>
        <p:grpSpPr>
          <a:xfrm>
            <a:off x="9690100" y="3135282"/>
            <a:ext cx="372700" cy="400110"/>
            <a:chOff x="9448800" y="1909732"/>
            <a:chExt cx="372700" cy="400110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98EECE15-A214-0057-1603-0C0A62473BDD}"/>
                </a:ext>
              </a:extLst>
            </p:cNvPr>
            <p:cNvSpPr/>
            <p:nvPr/>
          </p:nvSpPr>
          <p:spPr>
            <a:xfrm>
              <a:off x="9448800" y="1933575"/>
              <a:ext cx="352425" cy="3524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43A7CD-A7DE-17DE-F2E6-ACB04CC68BEC}"/>
                </a:ext>
              </a:extLst>
            </p:cNvPr>
            <p:cNvSpPr txBox="1"/>
            <p:nvPr/>
          </p:nvSpPr>
          <p:spPr>
            <a:xfrm>
              <a:off x="9461500" y="1909732"/>
              <a:ext cx="36000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altLang="ko-KR" sz="2600" b="1" spc="-100" dirty="0">
                  <a:solidFill>
                    <a:srgbClr val="E7252F"/>
                  </a:solidFill>
                  <a:latin typeface="+mn-ea"/>
                </a:rPr>
                <a:t>②</a:t>
              </a:r>
              <a:endParaRPr lang="ko-KR" altLang="en-US" sz="2600" b="1" spc="-100" dirty="0">
                <a:solidFill>
                  <a:srgbClr val="E7252F"/>
                </a:solidFill>
                <a:latin typeface="+mn-ea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0FFE79E-18C2-BDDC-2FE8-5A1A735F4696}"/>
              </a:ext>
            </a:extLst>
          </p:cNvPr>
          <p:cNvGrpSpPr/>
          <p:nvPr/>
        </p:nvGrpSpPr>
        <p:grpSpPr>
          <a:xfrm>
            <a:off x="6816725" y="2170082"/>
            <a:ext cx="372700" cy="400110"/>
            <a:chOff x="9448800" y="1909732"/>
            <a:chExt cx="372700" cy="400110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96D2DCEC-A9CE-6B77-FE99-A53AF261D079}"/>
                </a:ext>
              </a:extLst>
            </p:cNvPr>
            <p:cNvSpPr/>
            <p:nvPr/>
          </p:nvSpPr>
          <p:spPr>
            <a:xfrm>
              <a:off x="9448800" y="1933575"/>
              <a:ext cx="352425" cy="3524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1EB5D7-EEE4-471A-91DF-866540FB74AC}"/>
                </a:ext>
              </a:extLst>
            </p:cNvPr>
            <p:cNvSpPr txBox="1"/>
            <p:nvPr/>
          </p:nvSpPr>
          <p:spPr>
            <a:xfrm>
              <a:off x="9461500" y="1909732"/>
              <a:ext cx="36000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altLang="ko-KR" sz="2600" b="1" spc="-100" dirty="0">
                  <a:solidFill>
                    <a:srgbClr val="E7252F"/>
                  </a:solidFill>
                  <a:latin typeface="+mn-ea"/>
                </a:rPr>
                <a:t>③</a:t>
              </a:r>
              <a:endParaRPr lang="ko-KR" altLang="en-US" sz="2600" b="1" spc="-100" dirty="0">
                <a:solidFill>
                  <a:srgbClr val="E7252F"/>
                </a:solidFill>
                <a:latin typeface="+mn-ea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4B540423-48D4-005F-EA92-C1D510ED4D9C}"/>
              </a:ext>
            </a:extLst>
          </p:cNvPr>
          <p:cNvGrpSpPr/>
          <p:nvPr/>
        </p:nvGrpSpPr>
        <p:grpSpPr>
          <a:xfrm>
            <a:off x="10649585" y="4143662"/>
            <a:ext cx="372700" cy="400110"/>
            <a:chOff x="9448800" y="1909732"/>
            <a:chExt cx="372700" cy="400110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91C90A01-9980-A1C8-96AA-23CE1D8AF248}"/>
                </a:ext>
              </a:extLst>
            </p:cNvPr>
            <p:cNvSpPr/>
            <p:nvPr/>
          </p:nvSpPr>
          <p:spPr>
            <a:xfrm>
              <a:off x="9448800" y="1933575"/>
              <a:ext cx="352425" cy="3524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96725C-5BBE-FB37-1E31-D2A398D8BFC2}"/>
                </a:ext>
              </a:extLst>
            </p:cNvPr>
            <p:cNvSpPr txBox="1"/>
            <p:nvPr/>
          </p:nvSpPr>
          <p:spPr>
            <a:xfrm>
              <a:off x="9461500" y="1909732"/>
              <a:ext cx="36000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altLang="ko-KR" sz="2600" b="1" spc="-100" dirty="0">
                  <a:solidFill>
                    <a:srgbClr val="E7252F"/>
                  </a:solidFill>
                  <a:latin typeface="+mn-ea"/>
                </a:rPr>
                <a:t>④</a:t>
              </a:r>
              <a:endParaRPr lang="ko-KR" altLang="en-US" sz="2600" b="1" spc="-100" dirty="0">
                <a:solidFill>
                  <a:srgbClr val="E7252F"/>
                </a:solidFill>
                <a:latin typeface="+mn-ea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7D4C8850-CE8A-EA99-7191-3C9F390121E5}"/>
              </a:ext>
            </a:extLst>
          </p:cNvPr>
          <p:cNvGrpSpPr/>
          <p:nvPr/>
        </p:nvGrpSpPr>
        <p:grpSpPr>
          <a:xfrm>
            <a:off x="9667262" y="4100482"/>
            <a:ext cx="372700" cy="400110"/>
            <a:chOff x="9448800" y="1909732"/>
            <a:chExt cx="372700" cy="400110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632AB18C-FC30-622D-A085-4A9D214D6706}"/>
                </a:ext>
              </a:extLst>
            </p:cNvPr>
            <p:cNvSpPr/>
            <p:nvPr/>
          </p:nvSpPr>
          <p:spPr>
            <a:xfrm>
              <a:off x="9448800" y="1933575"/>
              <a:ext cx="352425" cy="3524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9519D4-23FC-C853-8942-30ABCD9D8F8D}"/>
                </a:ext>
              </a:extLst>
            </p:cNvPr>
            <p:cNvSpPr txBox="1"/>
            <p:nvPr/>
          </p:nvSpPr>
          <p:spPr>
            <a:xfrm>
              <a:off x="9461500" y="1909732"/>
              <a:ext cx="36000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altLang="ko-KR" sz="2600" b="1" spc="-100" dirty="0">
                  <a:solidFill>
                    <a:srgbClr val="E7252F"/>
                  </a:solidFill>
                  <a:latin typeface="+mn-ea"/>
                </a:rPr>
                <a:t>⑤</a:t>
              </a:r>
              <a:endParaRPr lang="ko-KR" altLang="en-US" sz="2600" b="1" spc="-100" dirty="0">
                <a:solidFill>
                  <a:srgbClr val="E7252F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9949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600075" y="1596827"/>
            <a:ext cx="6472364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00" dirty="0">
                <a:latin typeface="+mn-ea"/>
              </a:rPr>
              <a:t>1)  </a:t>
            </a:r>
            <a:r>
              <a:rPr lang="ko-KR" altLang="en-US" sz="3000" spc="-100" dirty="0">
                <a:latin typeface="+mn-ea"/>
              </a:rPr>
              <a:t>누군가 빙고를 만들었다면</a:t>
            </a:r>
            <a:endParaRPr lang="en-US" altLang="ko-KR" sz="30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00" dirty="0">
                <a:latin typeface="+mn-ea"/>
              </a:rPr>
              <a:t>      즉시 게임 종료</a:t>
            </a:r>
            <a:r>
              <a:rPr lang="en-US" altLang="ko-KR" sz="3000" spc="-100" dirty="0">
                <a:latin typeface="+mn-ea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00" dirty="0">
                <a:latin typeface="+mn-ea"/>
              </a:rPr>
              <a:t>      </a:t>
            </a:r>
            <a:r>
              <a:rPr lang="ko-KR" altLang="en-US" sz="3000" spc="-100" dirty="0">
                <a:latin typeface="+mn-ea"/>
              </a:rPr>
              <a:t>빙고 만든 플레이어 승리</a:t>
            </a:r>
            <a:endParaRPr lang="en-US" altLang="ko-KR" sz="30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00" dirty="0">
                <a:latin typeface="+mn-ea"/>
              </a:rPr>
              <a:t>2) </a:t>
            </a:r>
            <a:r>
              <a:rPr lang="ko-KR" altLang="en-US" sz="3000" spc="-100" dirty="0">
                <a:latin typeface="+mn-ea"/>
              </a:rPr>
              <a:t>누군가 더 이상 왕관을 놓을 수 없다면</a:t>
            </a:r>
            <a:endParaRPr lang="en-US" altLang="ko-KR" sz="30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00" dirty="0">
                <a:latin typeface="+mn-ea"/>
              </a:rPr>
              <a:t>      즉시 게임 종료</a:t>
            </a:r>
            <a:r>
              <a:rPr lang="en-US" altLang="ko-KR" sz="3000" spc="-100" dirty="0">
                <a:latin typeface="+mn-ea"/>
              </a:rPr>
              <a:t>, </a:t>
            </a:r>
            <a:r>
              <a:rPr lang="ko-KR" altLang="en-US" sz="3000" spc="-100" dirty="0">
                <a:latin typeface="+mn-ea"/>
              </a:rPr>
              <a:t>마지막으로 왕관을</a:t>
            </a:r>
            <a:endParaRPr lang="en-US" altLang="ko-KR" sz="30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00" dirty="0">
                <a:latin typeface="+mn-ea"/>
              </a:rPr>
              <a:t>     </a:t>
            </a:r>
            <a:r>
              <a:rPr lang="ko-KR" altLang="en-US" sz="3000" spc="-100" dirty="0">
                <a:latin typeface="+mn-ea"/>
              </a:rPr>
              <a:t> 놓은 플레이어 승리</a:t>
            </a:r>
            <a:r>
              <a:rPr lang="en-US" altLang="ko-KR" sz="3000" spc="-100" dirty="0">
                <a:latin typeface="+mn-ea"/>
              </a:rPr>
              <a:t>!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483EB9A-EB9F-991F-E2AB-6452BEBF5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067" y="3429001"/>
            <a:ext cx="4541971" cy="23050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C66BBF4-6958-40AD-4130-29F6E853D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92" b="28808"/>
          <a:stretch/>
        </p:blipFill>
        <p:spPr>
          <a:xfrm>
            <a:off x="7315067" y="1378119"/>
            <a:ext cx="4541971" cy="18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16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34">
            <a:extLst>
              <a:ext uri="{FF2B5EF4-FFF2-40B4-BE49-F238E27FC236}">
                <a16:creationId xmlns:a16="http://schemas.microsoft.com/office/drawing/2014/main" id="{3904BE5F-A1E2-0232-0E8F-8173E648B209}"/>
              </a:ext>
            </a:extLst>
          </p:cNvPr>
          <p:cNvSpPr/>
          <p:nvPr/>
        </p:nvSpPr>
        <p:spPr>
          <a:xfrm>
            <a:off x="334963" y="4848797"/>
            <a:ext cx="11522075" cy="812863"/>
          </a:xfrm>
          <a:prstGeom prst="rect">
            <a:avLst/>
          </a:prstGeom>
          <a:solidFill>
            <a:srgbClr val="941016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3E87C76B-7D1D-DB4F-40E0-7D065805C4A4}"/>
              </a:ext>
            </a:extLst>
          </p:cNvPr>
          <p:cNvSpPr/>
          <p:nvPr/>
        </p:nvSpPr>
        <p:spPr>
          <a:xfrm>
            <a:off x="334963" y="4035934"/>
            <a:ext cx="11522075" cy="812863"/>
          </a:xfrm>
          <a:prstGeom prst="rect">
            <a:avLst/>
          </a:prstGeom>
          <a:solidFill>
            <a:schemeClr val="bg1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527046D-C8C6-263B-A3E9-AC2C4D02DF47}"/>
              </a:ext>
            </a:extLst>
          </p:cNvPr>
          <p:cNvSpPr/>
          <p:nvPr/>
        </p:nvSpPr>
        <p:spPr>
          <a:xfrm>
            <a:off x="334963" y="3223071"/>
            <a:ext cx="11522075" cy="812863"/>
          </a:xfrm>
          <a:prstGeom prst="rect">
            <a:avLst/>
          </a:prstGeom>
          <a:solidFill>
            <a:srgbClr val="941016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40DAA21C-65AF-8636-CC14-A0FBDBE7EDE4}"/>
              </a:ext>
            </a:extLst>
          </p:cNvPr>
          <p:cNvSpPr/>
          <p:nvPr/>
        </p:nvSpPr>
        <p:spPr>
          <a:xfrm>
            <a:off x="334963" y="2410208"/>
            <a:ext cx="11522075" cy="812863"/>
          </a:xfrm>
          <a:prstGeom prst="rect">
            <a:avLst/>
          </a:prstGeom>
          <a:solidFill>
            <a:schemeClr val="bg1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68E68249-0BAE-B59B-C3DC-7894598A016F}"/>
              </a:ext>
            </a:extLst>
          </p:cNvPr>
          <p:cNvSpPr/>
          <p:nvPr/>
        </p:nvSpPr>
        <p:spPr>
          <a:xfrm>
            <a:off x="334963" y="1597345"/>
            <a:ext cx="11522075" cy="812863"/>
          </a:xfrm>
          <a:prstGeom prst="rect">
            <a:avLst/>
          </a:prstGeom>
          <a:solidFill>
            <a:srgbClr val="941016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C18E9B-43C4-FCA7-C739-3CE4DC8DAF48}"/>
              </a:ext>
            </a:extLst>
          </p:cNvPr>
          <p:cNvSpPr txBox="1"/>
          <p:nvPr/>
        </p:nvSpPr>
        <p:spPr>
          <a:xfrm>
            <a:off x="590550" y="1722860"/>
            <a:ext cx="112664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600" spc="-100" dirty="0">
                <a:solidFill>
                  <a:schemeClr val="bg1"/>
                </a:solidFill>
                <a:latin typeface="+mj-ea"/>
                <a:ea typeface="+mj-ea"/>
              </a:rPr>
              <a:t>게임 준비 </a:t>
            </a:r>
            <a:r>
              <a:rPr lang="en-US" altLang="ko-KR" sz="2600" spc="-100" dirty="0">
                <a:solidFill>
                  <a:schemeClr val="bg1"/>
                </a:solidFill>
                <a:latin typeface="+mj-ea"/>
                <a:ea typeface="+mj-ea"/>
              </a:rPr>
              <a:t>: </a:t>
            </a:r>
            <a:r>
              <a:rPr lang="ko-KR" altLang="en-US" sz="2400" spc="-100" dirty="0" err="1">
                <a:solidFill>
                  <a:schemeClr val="bg1"/>
                </a:solidFill>
                <a:latin typeface="+mn-ea"/>
              </a:rPr>
              <a:t>게임판</a:t>
            </a:r>
            <a:r>
              <a:rPr lang="en-US" altLang="ko-KR" sz="2400" spc="-100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400" spc="-100" dirty="0" err="1">
                <a:solidFill>
                  <a:schemeClr val="bg1"/>
                </a:solidFill>
                <a:latin typeface="+mn-ea"/>
              </a:rPr>
              <a:t>숫자칩</a:t>
            </a:r>
            <a:r>
              <a:rPr lang="en-US" altLang="ko-KR" sz="2400" spc="-100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400" spc="-100" dirty="0">
                <a:solidFill>
                  <a:schemeClr val="bg1"/>
                </a:solidFill>
                <a:latin typeface="+mn-ea"/>
              </a:rPr>
              <a:t>왕관</a:t>
            </a:r>
            <a:r>
              <a:rPr lang="en-US" altLang="ko-KR" sz="2400" spc="-100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400" spc="-100" dirty="0">
                <a:solidFill>
                  <a:schemeClr val="bg1"/>
                </a:solidFill>
                <a:latin typeface="+mn-ea"/>
              </a:rPr>
              <a:t>가림막</a:t>
            </a:r>
            <a:r>
              <a:rPr lang="en-US" altLang="ko-KR" sz="2400" spc="-100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400" spc="-100" dirty="0">
                <a:solidFill>
                  <a:schemeClr val="bg1"/>
                </a:solidFill>
                <a:latin typeface="+mn-ea"/>
              </a:rPr>
              <a:t>주머니</a:t>
            </a:r>
            <a:endParaRPr lang="en-US" altLang="ko-KR" sz="2400" spc="-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668259-96B6-EE8A-D5F3-639CA9B88CA0}"/>
              </a:ext>
            </a:extLst>
          </p:cNvPr>
          <p:cNvSpPr txBox="1"/>
          <p:nvPr/>
        </p:nvSpPr>
        <p:spPr>
          <a:xfrm>
            <a:off x="590550" y="3345326"/>
            <a:ext cx="112664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600" spc="-100" dirty="0">
                <a:solidFill>
                  <a:schemeClr val="bg1"/>
                </a:solidFill>
                <a:latin typeface="+mj-ea"/>
                <a:ea typeface="+mj-ea"/>
              </a:rPr>
              <a:t>    1) </a:t>
            </a:r>
            <a:r>
              <a:rPr lang="ko-KR" altLang="en-US" sz="2600" spc="-100" dirty="0" err="1">
                <a:solidFill>
                  <a:schemeClr val="bg1"/>
                </a:solidFill>
                <a:latin typeface="+mj-ea"/>
                <a:ea typeface="+mj-ea"/>
              </a:rPr>
              <a:t>숫자칩</a:t>
            </a:r>
            <a:r>
              <a:rPr lang="ko-KR" altLang="en-US" sz="2600" spc="-1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2600" spc="-100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ko-KR" altLang="en-US" sz="2600" spc="-100" dirty="0">
                <a:solidFill>
                  <a:schemeClr val="bg1"/>
                </a:solidFill>
                <a:latin typeface="+mj-ea"/>
                <a:ea typeface="+mj-ea"/>
              </a:rPr>
              <a:t>개</a:t>
            </a:r>
            <a:r>
              <a:rPr lang="en-US" altLang="ko-KR" sz="2600" spc="-1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2600" spc="-100" dirty="0">
                <a:solidFill>
                  <a:schemeClr val="bg1"/>
                </a:solidFill>
                <a:latin typeface="+mj-ea"/>
                <a:ea typeface="+mj-ea"/>
              </a:rPr>
              <a:t>공개</a:t>
            </a:r>
            <a:r>
              <a:rPr lang="en-US" altLang="ko-KR" sz="2600" spc="-100" dirty="0">
                <a:solidFill>
                  <a:schemeClr val="bg1"/>
                </a:solidFill>
                <a:latin typeface="+mj-ea"/>
                <a:ea typeface="+mj-ea"/>
              </a:rPr>
              <a:t>, 2) </a:t>
            </a:r>
            <a:r>
              <a:rPr lang="ko-KR" altLang="en-US" sz="2600" spc="-100" dirty="0" err="1">
                <a:solidFill>
                  <a:schemeClr val="bg1"/>
                </a:solidFill>
                <a:latin typeface="+mj-ea"/>
                <a:ea typeface="+mj-ea"/>
              </a:rPr>
              <a:t>숫자칩</a:t>
            </a:r>
            <a:r>
              <a:rPr lang="ko-KR" altLang="en-US" sz="2600" spc="-1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2600" spc="-1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ko-KR" altLang="en-US" sz="2600" spc="-100" dirty="0">
                <a:solidFill>
                  <a:schemeClr val="bg1"/>
                </a:solidFill>
                <a:latin typeface="+mj-ea"/>
                <a:ea typeface="+mj-ea"/>
              </a:rPr>
              <a:t>개 획득</a:t>
            </a:r>
            <a:r>
              <a:rPr lang="en-US" altLang="ko-KR" sz="2600" spc="-100" dirty="0">
                <a:solidFill>
                  <a:schemeClr val="bg1"/>
                </a:solidFill>
                <a:latin typeface="+mj-ea"/>
                <a:ea typeface="+mj-ea"/>
              </a:rPr>
              <a:t>, 3) </a:t>
            </a:r>
            <a:r>
              <a:rPr lang="ko-KR" altLang="en-US" sz="2600" spc="-100" dirty="0">
                <a:solidFill>
                  <a:schemeClr val="bg1"/>
                </a:solidFill>
                <a:latin typeface="+mj-ea"/>
                <a:ea typeface="+mj-ea"/>
              </a:rPr>
              <a:t>공개된 </a:t>
            </a:r>
            <a:r>
              <a:rPr lang="ko-KR" altLang="en-US" sz="2600" spc="-100" dirty="0" err="1">
                <a:solidFill>
                  <a:schemeClr val="bg1"/>
                </a:solidFill>
                <a:latin typeface="+mj-ea"/>
                <a:ea typeface="+mj-ea"/>
              </a:rPr>
              <a:t>숫자칩</a:t>
            </a:r>
            <a:r>
              <a:rPr lang="ko-KR" altLang="en-US" sz="2600" spc="-100" dirty="0">
                <a:solidFill>
                  <a:schemeClr val="bg1"/>
                </a:solidFill>
                <a:latin typeface="+mj-ea"/>
                <a:ea typeface="+mj-ea"/>
              </a:rPr>
              <a:t> 모두 비공개</a:t>
            </a:r>
            <a:endParaRPr lang="ko-KR" altLang="en-US" sz="2400" spc="-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A31A3E5-C2C9-05D7-4C30-3F8B132CD986}"/>
              </a:ext>
            </a:extLst>
          </p:cNvPr>
          <p:cNvSpPr txBox="1"/>
          <p:nvPr/>
        </p:nvSpPr>
        <p:spPr>
          <a:xfrm>
            <a:off x="590550" y="4974313"/>
            <a:ext cx="112664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600" spc="-100" dirty="0">
                <a:solidFill>
                  <a:schemeClr val="bg1"/>
                </a:solidFill>
                <a:latin typeface="+mj-ea"/>
                <a:ea typeface="+mj-ea"/>
              </a:rPr>
              <a:t>게임 종료</a:t>
            </a:r>
            <a:r>
              <a:rPr lang="en-US" altLang="ko-KR" sz="2600" spc="-100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ko-KR" altLang="en-US" sz="2600" spc="-100" dirty="0">
                <a:solidFill>
                  <a:schemeClr val="bg1"/>
                </a:solidFill>
                <a:latin typeface="+mj-ea"/>
                <a:ea typeface="+mj-ea"/>
              </a:rPr>
              <a:t>승리 </a:t>
            </a:r>
            <a:r>
              <a:rPr lang="en-US" altLang="ko-KR" sz="2600" spc="-100" dirty="0">
                <a:solidFill>
                  <a:schemeClr val="bg1"/>
                </a:solidFill>
                <a:latin typeface="+mj-ea"/>
                <a:ea typeface="+mj-ea"/>
              </a:rPr>
              <a:t>: </a:t>
            </a:r>
            <a:r>
              <a:rPr lang="ko-KR" altLang="en-US" sz="2400" spc="-100" dirty="0">
                <a:solidFill>
                  <a:schemeClr val="bg1"/>
                </a:solidFill>
                <a:latin typeface="+mn-ea"/>
              </a:rPr>
              <a:t>누군가 빙고 만들기  </a:t>
            </a:r>
            <a:r>
              <a:rPr lang="ko-KR" altLang="en-US" spc="-100" dirty="0">
                <a:solidFill>
                  <a:schemeClr val="bg1"/>
                </a:solidFill>
                <a:latin typeface="+mn-ea"/>
              </a:rPr>
              <a:t>또는 </a:t>
            </a:r>
            <a:r>
              <a:rPr lang="ko-KR" altLang="en-US" sz="2400" spc="-100" dirty="0">
                <a:solidFill>
                  <a:schemeClr val="bg1"/>
                </a:solidFill>
                <a:latin typeface="+mn-ea"/>
              </a:rPr>
              <a:t> 더이상 상대가 왕관 배치 불가</a:t>
            </a:r>
            <a:endParaRPr lang="en-US" altLang="ko-KR" sz="2400" b="1" spc="-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24521B-687B-27ED-FABA-56AA1B746075}"/>
              </a:ext>
            </a:extLst>
          </p:cNvPr>
          <p:cNvSpPr txBox="1"/>
          <p:nvPr/>
        </p:nvSpPr>
        <p:spPr>
          <a:xfrm>
            <a:off x="590550" y="2538983"/>
            <a:ext cx="112664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600" spc="-100" dirty="0">
                <a:solidFill>
                  <a:srgbClr val="941016"/>
                </a:solidFill>
                <a:latin typeface="+mj-ea"/>
                <a:ea typeface="+mj-ea"/>
              </a:rPr>
              <a:t>1. </a:t>
            </a:r>
            <a:r>
              <a:rPr lang="ko-KR" altLang="en-US" sz="2600" spc="-100" dirty="0">
                <a:solidFill>
                  <a:srgbClr val="941016"/>
                </a:solidFill>
                <a:latin typeface="+mj-ea"/>
                <a:ea typeface="+mj-ea"/>
              </a:rPr>
              <a:t>가져오기 단계 </a:t>
            </a:r>
            <a:r>
              <a:rPr lang="en-US" altLang="ko-KR" sz="2600" spc="-100" dirty="0">
                <a:solidFill>
                  <a:srgbClr val="941016"/>
                </a:solidFill>
                <a:latin typeface="+mj-ea"/>
                <a:ea typeface="+mj-ea"/>
              </a:rPr>
              <a:t>:</a:t>
            </a:r>
            <a:r>
              <a:rPr lang="ko-KR" altLang="en-US" sz="2100" spc="-100" dirty="0">
                <a:solidFill>
                  <a:srgbClr val="941016"/>
                </a:solidFill>
                <a:latin typeface="+mn-ea"/>
              </a:rPr>
              <a:t> 각자 </a:t>
            </a:r>
            <a:r>
              <a:rPr lang="en-US" altLang="ko-KR" sz="2100" spc="-100" dirty="0">
                <a:solidFill>
                  <a:srgbClr val="941016"/>
                </a:solidFill>
                <a:latin typeface="+mn-ea"/>
              </a:rPr>
              <a:t>12</a:t>
            </a:r>
            <a:r>
              <a:rPr lang="ko-KR" altLang="en-US" sz="2100" spc="-100" dirty="0">
                <a:solidFill>
                  <a:srgbClr val="941016"/>
                </a:solidFill>
                <a:latin typeface="+mn-ea"/>
              </a:rPr>
              <a:t>개 숫자칩을 가져올 때까지 반복</a:t>
            </a:r>
            <a:endParaRPr lang="ko-KR" altLang="en-US" sz="2600" spc="-100" dirty="0">
              <a:solidFill>
                <a:srgbClr val="941016"/>
              </a:solidFill>
              <a:latin typeface="+mj-ea"/>
              <a:ea typeface="+mj-ea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E28EDE-644A-F4DE-4243-57E7B1EC929C}"/>
              </a:ext>
            </a:extLst>
          </p:cNvPr>
          <p:cNvSpPr txBox="1"/>
          <p:nvPr/>
        </p:nvSpPr>
        <p:spPr>
          <a:xfrm>
            <a:off x="590550" y="4164711"/>
            <a:ext cx="112664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600" spc="-100" dirty="0">
                <a:solidFill>
                  <a:srgbClr val="941016"/>
                </a:solidFill>
                <a:latin typeface="+mj-ea"/>
                <a:ea typeface="+mj-ea"/>
              </a:rPr>
              <a:t>2. </a:t>
            </a:r>
            <a:r>
              <a:rPr lang="ko-KR" altLang="en-US" sz="2600" spc="-100" dirty="0">
                <a:solidFill>
                  <a:srgbClr val="941016"/>
                </a:solidFill>
                <a:latin typeface="+mj-ea"/>
                <a:ea typeface="+mj-ea"/>
              </a:rPr>
              <a:t>놓기 단계 </a:t>
            </a:r>
            <a:r>
              <a:rPr lang="en-US" altLang="ko-KR" sz="2600" spc="-100" dirty="0">
                <a:solidFill>
                  <a:srgbClr val="941016"/>
                </a:solidFill>
                <a:latin typeface="+mj-ea"/>
                <a:ea typeface="+mj-ea"/>
              </a:rPr>
              <a:t>:</a:t>
            </a:r>
            <a:r>
              <a:rPr lang="en-US" altLang="ko-KR" sz="2100" spc="-100" dirty="0">
                <a:solidFill>
                  <a:srgbClr val="941016"/>
                </a:solidFill>
                <a:latin typeface="+mj-ea"/>
                <a:ea typeface="+mj-ea"/>
              </a:rPr>
              <a:t> </a:t>
            </a:r>
            <a:r>
              <a:rPr lang="en-US" altLang="ko-KR" sz="2100" spc="-100" dirty="0">
                <a:solidFill>
                  <a:srgbClr val="941016"/>
                </a:solidFill>
                <a:latin typeface="+mn-ea"/>
              </a:rPr>
              <a:t>1) </a:t>
            </a:r>
            <a:r>
              <a:rPr lang="ko-KR" altLang="en-US" sz="2100" spc="-100" dirty="0">
                <a:solidFill>
                  <a:srgbClr val="941016"/>
                </a:solidFill>
                <a:latin typeface="+mn-ea"/>
              </a:rPr>
              <a:t>인접하지 않은 칸</a:t>
            </a:r>
            <a:r>
              <a:rPr lang="en-US" altLang="ko-KR" sz="2100" spc="-100" dirty="0">
                <a:solidFill>
                  <a:srgbClr val="941016"/>
                </a:solidFill>
                <a:latin typeface="+mn-ea"/>
              </a:rPr>
              <a:t>: </a:t>
            </a:r>
            <a:r>
              <a:rPr lang="ko-KR" altLang="en-US" sz="2100" spc="-100" dirty="0">
                <a:solidFill>
                  <a:srgbClr val="941016"/>
                </a:solidFill>
                <a:latin typeface="+mn-ea"/>
              </a:rPr>
              <a:t>자유</a:t>
            </a:r>
            <a:r>
              <a:rPr lang="en-US" altLang="ko-KR" sz="2100" spc="-100" dirty="0">
                <a:solidFill>
                  <a:srgbClr val="941016"/>
                </a:solidFill>
                <a:latin typeface="+mn-ea"/>
              </a:rPr>
              <a:t>, 2) </a:t>
            </a:r>
            <a:r>
              <a:rPr lang="ko-KR" altLang="en-US" sz="2100" spc="-100" dirty="0">
                <a:solidFill>
                  <a:srgbClr val="941016"/>
                </a:solidFill>
                <a:latin typeface="+mn-ea"/>
              </a:rPr>
              <a:t>인접한 칸</a:t>
            </a:r>
            <a:r>
              <a:rPr lang="en-US" altLang="ko-KR" sz="2100" spc="-100" dirty="0">
                <a:solidFill>
                  <a:srgbClr val="941016"/>
                </a:solidFill>
                <a:latin typeface="+mn-ea"/>
              </a:rPr>
              <a:t>: </a:t>
            </a:r>
            <a:r>
              <a:rPr lang="ko-KR" altLang="en-US" sz="2100" spc="-100" dirty="0">
                <a:solidFill>
                  <a:srgbClr val="941016"/>
                </a:solidFill>
                <a:latin typeface="+mn-ea"/>
              </a:rPr>
              <a:t>같은 색 연속 숫자</a:t>
            </a:r>
            <a:r>
              <a:rPr lang="en-US" altLang="ko-KR" sz="2100" spc="-100" dirty="0">
                <a:solidFill>
                  <a:srgbClr val="941016"/>
                </a:solidFill>
                <a:latin typeface="+mn-ea"/>
              </a:rPr>
              <a:t>, </a:t>
            </a:r>
            <a:r>
              <a:rPr lang="ko-KR" altLang="en-US" sz="2100" spc="-100" dirty="0">
                <a:solidFill>
                  <a:srgbClr val="941016"/>
                </a:solidFill>
                <a:latin typeface="+mn-ea"/>
              </a:rPr>
              <a:t>다른 색 같은 숫자</a:t>
            </a:r>
            <a:endParaRPr lang="en-US" altLang="ko-KR" sz="2100" spc="-100" dirty="0">
              <a:solidFill>
                <a:srgbClr val="94101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3098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2E65BA53-4CD3-1C62-07FD-351556DA9EAA}"/>
              </a:ext>
            </a:extLst>
          </p:cNvPr>
          <p:cNvSpPr/>
          <p:nvPr/>
        </p:nvSpPr>
        <p:spPr>
          <a:xfrm>
            <a:off x="707208" y="4601029"/>
            <a:ext cx="5044440" cy="1465942"/>
          </a:xfrm>
          <a:prstGeom prst="rect">
            <a:avLst/>
          </a:prstGeom>
          <a:solidFill>
            <a:srgbClr val="941016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더 넓은 영토</a:t>
            </a:r>
            <a:r>
              <a:rPr kumimoji="0" lang="en-US" altLang="ko-KR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, </a:t>
            </a:r>
            <a:r>
              <a:rPr kumimoji="0" lang="ko-KR" altLang="en-US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더 위대한 제국</a:t>
            </a:r>
            <a:endParaRPr kumimoji="0" lang="en-US" altLang="ko-KR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스퀘어 네오 Regular"/>
              <a:ea typeface="나눔스퀘어 네오 Regular"/>
              <a:cs typeface="+mn-cs"/>
            </a:endParaRPr>
          </a:p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그레이트 </a:t>
            </a:r>
            <a:r>
              <a:rPr kumimoji="0" lang="ko-KR" altLang="en-US" sz="2400" b="0" i="0" u="none" strike="noStrike" kern="1200" cap="none" spc="-1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킹덤</a:t>
            </a:r>
            <a:endParaRPr kumimoji="0" lang="en-US" altLang="ko-KR" sz="2400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스퀘어 네오 ExtraBold" panose="00000900000000000000" pitchFamily="2" charset="-127"/>
              <a:ea typeface="나눔스퀘어 네오 ExtraBold" panose="00000900000000000000" pitchFamily="2" charset="-127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 err="1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이세돌</a:t>
            </a:r>
            <a:r>
              <a:rPr lang="ko-KR" altLang="en-US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 </a:t>
            </a:r>
            <a:r>
              <a:rPr lang="en-US" altLang="ko-KR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 err="1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위즈스톤</a:t>
            </a:r>
            <a:r>
              <a:rPr lang="ko-KR" altLang="en-US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 </a:t>
            </a:r>
            <a:r>
              <a:rPr lang="en-US" altLang="ko-KR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 err="1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영토쟁탈두뇌전</a:t>
            </a:r>
            <a:endParaRPr lang="en-US" altLang="ko-KR" sz="1600" spc="-100" dirty="0">
              <a:solidFill>
                <a:schemeClr val="bg1"/>
              </a:solidFill>
              <a:latin typeface="나눔스퀘어 네오 Regular"/>
              <a:ea typeface="나눔스퀘어 네오 Regular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52242E4-DEBF-8E55-45A8-A49F27F62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865" y="1467305"/>
            <a:ext cx="2873126" cy="285931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D6F9BC0-46BA-9DF1-6852-150F50D52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011" y="1467305"/>
            <a:ext cx="2859313" cy="28593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CDD4628-329E-3655-F2EC-7E73623236AE}"/>
              </a:ext>
            </a:extLst>
          </p:cNvPr>
          <p:cNvSpPr/>
          <p:nvPr/>
        </p:nvSpPr>
        <p:spPr>
          <a:xfrm>
            <a:off x="6440354" y="4601029"/>
            <a:ext cx="5044440" cy="1465942"/>
          </a:xfrm>
          <a:prstGeom prst="rect">
            <a:avLst/>
          </a:prstGeom>
          <a:solidFill>
            <a:srgbClr val="941016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비밀 임무를 </a:t>
            </a:r>
            <a:r>
              <a:rPr kumimoji="0" lang="ko-KR" altLang="en-US" b="0" i="0" u="none" strike="noStrike" kern="1200" cap="none" spc="-1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부여받은</a:t>
            </a:r>
            <a:r>
              <a:rPr kumimoji="0" lang="ko-KR" altLang="en-US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 기사들의 숨막히는 심리전</a:t>
            </a:r>
            <a:endParaRPr kumimoji="0" lang="en-US" altLang="ko-KR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스퀘어 네오 Regular"/>
              <a:ea typeface="나눔스퀘어 네오 Regular"/>
              <a:cs typeface="+mn-cs"/>
            </a:endParaRPr>
          </a:p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나인 </a:t>
            </a:r>
            <a:r>
              <a:rPr kumimoji="0" lang="ko-KR" altLang="en-US" sz="2400" b="0" i="0" u="none" strike="noStrike" kern="1200" cap="none" spc="-1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나이츠</a:t>
            </a:r>
            <a:endParaRPr kumimoji="0" lang="en-US" altLang="ko-KR" sz="2400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스퀘어 네오 ExtraBold" panose="00000900000000000000" pitchFamily="2" charset="-127"/>
              <a:ea typeface="나눔스퀘어 네오 ExtraBold" panose="00000900000000000000" pitchFamily="2" charset="-127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 err="1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이세돌</a:t>
            </a:r>
            <a:r>
              <a:rPr lang="ko-KR" altLang="en-US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 </a:t>
            </a:r>
            <a:r>
              <a:rPr lang="en-US" altLang="ko-KR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 err="1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위즈스톤</a:t>
            </a:r>
            <a:r>
              <a:rPr lang="ko-KR" altLang="en-US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 </a:t>
            </a:r>
            <a:r>
              <a:rPr lang="en-US" altLang="ko-KR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 err="1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극한의심리추리게임</a:t>
            </a:r>
            <a:endParaRPr lang="en-US" altLang="ko-KR" sz="1600" spc="-100" dirty="0">
              <a:solidFill>
                <a:schemeClr val="bg1"/>
              </a:solidFill>
              <a:latin typeface="나눔스퀘어 네오 Regular"/>
              <a:ea typeface="나눔스퀘어 네오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91847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5ED6101-CBBD-293F-CBB6-F5EB35C5B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13629" b="3446"/>
          <a:stretch/>
        </p:blipFill>
        <p:spPr>
          <a:xfrm>
            <a:off x="0" y="0"/>
            <a:ext cx="12192000" cy="696127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B7D2C8A-0817-448D-1C96-264383F2FC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95" y="563104"/>
            <a:ext cx="4797091" cy="931867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7EA06655-5236-6D62-955A-4E0C1C8414C4}"/>
              </a:ext>
            </a:extLst>
          </p:cNvPr>
          <p:cNvSpPr/>
          <p:nvPr/>
        </p:nvSpPr>
        <p:spPr>
          <a:xfrm>
            <a:off x="0" y="1"/>
            <a:ext cx="12192000" cy="69612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1013CA-76DB-F42D-2E45-44F62EE3316A}"/>
              </a:ext>
            </a:extLst>
          </p:cNvPr>
          <p:cNvSpPr txBox="1"/>
          <p:nvPr/>
        </p:nvSpPr>
        <p:spPr>
          <a:xfrm>
            <a:off x="8288235" y="4864109"/>
            <a:ext cx="34831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0" spc="0" baseline="0" dirty="0">
                <a:ln w="3175">
                  <a:noFill/>
                </a:ln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감사합니다</a:t>
            </a:r>
            <a:r>
              <a:rPr lang="en-US" altLang="ko-KR" sz="5000" spc="0" baseline="0" dirty="0">
                <a:ln w="3175">
                  <a:noFill/>
                </a:ln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.</a:t>
            </a:r>
            <a:endParaRPr lang="ko-KR" altLang="en-US" sz="5000" spc="0" baseline="0" dirty="0">
              <a:ln w="3175">
                <a:noFill/>
              </a:ln>
              <a:solidFill>
                <a:srgbClr val="941016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4D55215-7DAC-C16A-2D68-B382539BF758}"/>
              </a:ext>
            </a:extLst>
          </p:cNvPr>
          <p:cNvGrpSpPr/>
          <p:nvPr/>
        </p:nvGrpSpPr>
        <p:grpSpPr>
          <a:xfrm>
            <a:off x="9733493" y="6146581"/>
            <a:ext cx="2037920" cy="429944"/>
            <a:chOff x="4304623" y="3575487"/>
            <a:chExt cx="4859447" cy="102520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6F9B0F2-0BAD-2E08-22F1-157A02A9F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623" y="3575487"/>
              <a:ext cx="638854" cy="102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4B8EF61B-ED9D-B8E9-C8AD-03187AB1F1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2"/>
            <a:stretch/>
          </p:blipFill>
          <p:spPr>
            <a:xfrm>
              <a:off x="5122234" y="3623363"/>
              <a:ext cx="4041836" cy="929457"/>
            </a:xfrm>
            <a:prstGeom prst="rect">
              <a:avLst/>
            </a:prstGeom>
          </p:spPr>
        </p:pic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AA44697E-B335-1666-60A6-E3CBF621E6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7" y="6017490"/>
            <a:ext cx="1800219" cy="70365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3C6DF5B-0998-54AF-3781-6749502E78F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151010"/>
              </a:clrFrom>
              <a:clrTo>
                <a:srgbClr val="15101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95003" y="456119"/>
            <a:ext cx="676410" cy="7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89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5" y="1611566"/>
            <a:ext cx="6582600" cy="409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1.  </a:t>
            </a:r>
            <a:r>
              <a:rPr lang="ko-KR" altLang="en-US" sz="2600" spc="-100" dirty="0">
                <a:latin typeface="+mn-ea"/>
                <a:ea typeface="+mn-ea"/>
              </a:rPr>
              <a:t>고도의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기억력</a:t>
            </a:r>
            <a:r>
              <a:rPr lang="ko-KR" altLang="en-US" sz="2600" spc="-100" dirty="0">
                <a:latin typeface="+mn-ea"/>
              </a:rPr>
              <a:t>을 이용한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상대 수 예측</a:t>
            </a:r>
            <a:r>
              <a:rPr lang="ko-KR" altLang="en-US" sz="2600" spc="-100" dirty="0">
                <a:latin typeface="+mn-ea"/>
              </a:rPr>
              <a:t>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2600" spc="-100" dirty="0"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전술적 칩 배치</a:t>
            </a:r>
            <a:r>
              <a:rPr lang="ko-KR" altLang="en-US" sz="2600" spc="-100" dirty="0">
                <a:latin typeface="+mn-ea"/>
              </a:rPr>
              <a:t>를 위한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사고력</a:t>
            </a:r>
            <a:r>
              <a:rPr lang="ko-KR" altLang="en-US" sz="2600" spc="-100" dirty="0">
                <a:latin typeface="+mn-ea"/>
              </a:rPr>
              <a:t>이 필요한 게임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>
                <a:latin typeface="+mn-ea"/>
              </a:rPr>
              <a:t>필요한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숫자칩</a:t>
            </a:r>
            <a:r>
              <a:rPr lang="ko-KR" altLang="en-US" sz="2600" spc="-100" dirty="0">
                <a:latin typeface="+mn-ea"/>
              </a:rPr>
              <a:t>을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획득</a:t>
            </a:r>
            <a:r>
              <a:rPr lang="ko-KR" altLang="en-US" sz="2600" spc="-100" dirty="0">
                <a:latin typeface="+mn-ea"/>
              </a:rPr>
              <a:t>하는 단계</a:t>
            </a:r>
            <a:r>
              <a:rPr lang="en-US" altLang="ko-KR" sz="2600" spc="-100" dirty="0">
                <a:latin typeface="+mn-ea"/>
              </a:rPr>
              <a:t>, </a:t>
            </a: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얻은 칩으로</a:t>
            </a:r>
            <a:r>
              <a:rPr lang="en-US" altLang="ko-KR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빙고</a:t>
            </a:r>
            <a:r>
              <a:rPr lang="ko-KR" altLang="en-US" sz="2600" spc="-100" dirty="0">
                <a:latin typeface="+mn-ea"/>
              </a:rPr>
              <a:t>를 만드는 단계로 진행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3. </a:t>
            </a:r>
            <a:r>
              <a:rPr lang="ko-KR" altLang="en-US" sz="2600" spc="-100" dirty="0">
                <a:latin typeface="+mn-ea"/>
              </a:rPr>
              <a:t>승부사 </a:t>
            </a:r>
            <a:r>
              <a:rPr lang="ko-KR" altLang="en-US" sz="2600" spc="-100" dirty="0" err="1">
                <a:latin typeface="+mn-ea"/>
              </a:rPr>
              <a:t>이세돌의</a:t>
            </a:r>
            <a:r>
              <a:rPr lang="ko-KR" altLang="en-US" sz="2600" spc="-100" dirty="0">
                <a:latin typeface="+mn-ea"/>
              </a:rPr>
              <a:t> 손에서 탄생한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위즈스톤</a:t>
            </a:r>
            <a:r>
              <a:rPr lang="ko-KR" altLang="en-US" sz="2600" spc="-100" dirty="0" err="1">
                <a:latin typeface="+mn-ea"/>
              </a:rPr>
              <a:t>은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규칙은 단순하지만 전략적인 깊이가 특징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ABD8807-A4B2-A271-C118-2A8B702BA2B8}"/>
              </a:ext>
            </a:extLst>
          </p:cNvPr>
          <p:cNvGrpSpPr/>
          <p:nvPr/>
        </p:nvGrpSpPr>
        <p:grpSpPr>
          <a:xfrm>
            <a:off x="9348454" y="571359"/>
            <a:ext cx="1098764" cy="1314591"/>
            <a:chOff x="9520026" y="571359"/>
            <a:chExt cx="1098764" cy="1314591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31EEE3A4-F515-F749-C46E-4DEB503CA0C3}"/>
                </a:ext>
              </a:extLst>
            </p:cNvPr>
            <p:cNvGrpSpPr/>
            <p:nvPr/>
          </p:nvGrpSpPr>
          <p:grpSpPr>
            <a:xfrm>
              <a:off x="9520026" y="571359"/>
              <a:ext cx="1098764" cy="1314591"/>
              <a:chOff x="9509893" y="552311"/>
              <a:chExt cx="1098764" cy="1405485"/>
            </a:xfrm>
          </p:grpSpPr>
          <p:sp>
            <p:nvSpPr>
              <p:cNvPr id="6" name="사각형: 둥근 모서리 5">
                <a:extLst>
                  <a:ext uri="{FF2B5EF4-FFF2-40B4-BE49-F238E27FC236}">
                    <a16:creationId xmlns:a16="http://schemas.microsoft.com/office/drawing/2014/main" id="{50FAC86F-7756-E19E-1115-2137F1289CDE}"/>
                  </a:ext>
                </a:extLst>
              </p:cNvPr>
              <p:cNvSpPr/>
              <p:nvPr/>
            </p:nvSpPr>
            <p:spPr>
              <a:xfrm>
                <a:off x="9509893" y="552311"/>
                <a:ext cx="1098764" cy="140548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13CBEBC3-6252-6684-B90B-5E0E64C4A453}"/>
                  </a:ext>
                </a:extLst>
              </p:cNvPr>
              <p:cNvSpPr/>
              <p:nvPr/>
            </p:nvSpPr>
            <p:spPr>
              <a:xfrm>
                <a:off x="9509893" y="1650593"/>
                <a:ext cx="1098764" cy="307203"/>
              </a:xfrm>
              <a:custGeom>
                <a:avLst/>
                <a:gdLst>
                  <a:gd name="connsiteX0" fmla="*/ 0 w 1098764"/>
                  <a:gd name="connsiteY0" fmla="*/ 0 h 307203"/>
                  <a:gd name="connsiteX1" fmla="*/ 1098764 w 1098764"/>
                  <a:gd name="connsiteY1" fmla="*/ 0 h 307203"/>
                  <a:gd name="connsiteX2" fmla="*/ 1098764 w 1098764"/>
                  <a:gd name="connsiteY2" fmla="*/ 124072 h 307203"/>
                  <a:gd name="connsiteX3" fmla="*/ 915633 w 1098764"/>
                  <a:gd name="connsiteY3" fmla="*/ 307203 h 307203"/>
                  <a:gd name="connsiteX4" fmla="*/ 183131 w 1098764"/>
                  <a:gd name="connsiteY4" fmla="*/ 307203 h 307203"/>
                  <a:gd name="connsiteX5" fmla="*/ 0 w 1098764"/>
                  <a:gd name="connsiteY5" fmla="*/ 124072 h 30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764" h="307203">
                    <a:moveTo>
                      <a:pt x="0" y="0"/>
                    </a:moveTo>
                    <a:lnTo>
                      <a:pt x="1098764" y="0"/>
                    </a:lnTo>
                    <a:lnTo>
                      <a:pt x="1098764" y="124072"/>
                    </a:lnTo>
                    <a:cubicBezTo>
                      <a:pt x="1098764" y="225212"/>
                      <a:pt x="1016773" y="307203"/>
                      <a:pt x="915633" y="307203"/>
                    </a:cubicBezTo>
                    <a:lnTo>
                      <a:pt x="183131" y="307203"/>
                    </a:lnTo>
                    <a:cubicBezTo>
                      <a:pt x="81991" y="307203"/>
                      <a:pt x="0" y="225212"/>
                      <a:pt x="0" y="12407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E475C5-BC7C-F893-7A8C-D48350B03607}"/>
                  </a:ext>
                </a:extLst>
              </p:cNvPr>
              <p:cNvSpPr txBox="1"/>
              <p:nvPr/>
            </p:nvSpPr>
            <p:spPr>
              <a:xfrm>
                <a:off x="9509893" y="1680405"/>
                <a:ext cx="1098764" cy="263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16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2</a:t>
                </a:r>
                <a:r>
                  <a:rPr lang="ko-KR" altLang="en-US" sz="12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 명</a:t>
                </a:r>
                <a:endParaRPr lang="en-US" altLang="ko-KR" sz="1200" b="1" spc="-1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49BF64D-44A4-4465-07F6-5736EAF89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94101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743" y="692046"/>
              <a:ext cx="793329" cy="793329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E1CE34D6-A725-1B1F-91C5-EA2FCF142FAE}"/>
              </a:ext>
            </a:extLst>
          </p:cNvPr>
          <p:cNvGrpSpPr/>
          <p:nvPr/>
        </p:nvGrpSpPr>
        <p:grpSpPr>
          <a:xfrm>
            <a:off x="10739226" y="571359"/>
            <a:ext cx="1098764" cy="1314591"/>
            <a:chOff x="10739226" y="571359"/>
            <a:chExt cx="1098764" cy="1314591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1F48C1D-A1DC-96DD-329C-DBEE6B13FD7E}"/>
                </a:ext>
              </a:extLst>
            </p:cNvPr>
            <p:cNvGrpSpPr/>
            <p:nvPr/>
          </p:nvGrpSpPr>
          <p:grpSpPr>
            <a:xfrm>
              <a:off x="10739226" y="571359"/>
              <a:ext cx="1098764" cy="1314591"/>
              <a:chOff x="9509893" y="552311"/>
              <a:chExt cx="1098764" cy="1405485"/>
            </a:xfrm>
          </p:grpSpPr>
          <p:sp>
            <p:nvSpPr>
              <p:cNvPr id="14" name="사각형: 둥근 모서리 13">
                <a:extLst>
                  <a:ext uri="{FF2B5EF4-FFF2-40B4-BE49-F238E27FC236}">
                    <a16:creationId xmlns:a16="http://schemas.microsoft.com/office/drawing/2014/main" id="{4796EC73-FF51-85A9-09D9-B164064C00D9}"/>
                  </a:ext>
                </a:extLst>
              </p:cNvPr>
              <p:cNvSpPr/>
              <p:nvPr/>
            </p:nvSpPr>
            <p:spPr>
              <a:xfrm>
                <a:off x="9509893" y="552311"/>
                <a:ext cx="1098764" cy="140548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CD5EA72C-9944-B79C-BC53-D7472D5C0F85}"/>
                  </a:ext>
                </a:extLst>
              </p:cNvPr>
              <p:cNvSpPr/>
              <p:nvPr/>
            </p:nvSpPr>
            <p:spPr>
              <a:xfrm>
                <a:off x="9509893" y="1650593"/>
                <a:ext cx="1098764" cy="307203"/>
              </a:xfrm>
              <a:custGeom>
                <a:avLst/>
                <a:gdLst>
                  <a:gd name="connsiteX0" fmla="*/ 0 w 1098764"/>
                  <a:gd name="connsiteY0" fmla="*/ 0 h 307203"/>
                  <a:gd name="connsiteX1" fmla="*/ 1098764 w 1098764"/>
                  <a:gd name="connsiteY1" fmla="*/ 0 h 307203"/>
                  <a:gd name="connsiteX2" fmla="*/ 1098764 w 1098764"/>
                  <a:gd name="connsiteY2" fmla="*/ 124072 h 307203"/>
                  <a:gd name="connsiteX3" fmla="*/ 915633 w 1098764"/>
                  <a:gd name="connsiteY3" fmla="*/ 307203 h 307203"/>
                  <a:gd name="connsiteX4" fmla="*/ 183131 w 1098764"/>
                  <a:gd name="connsiteY4" fmla="*/ 307203 h 307203"/>
                  <a:gd name="connsiteX5" fmla="*/ 0 w 1098764"/>
                  <a:gd name="connsiteY5" fmla="*/ 124072 h 30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764" h="307203">
                    <a:moveTo>
                      <a:pt x="0" y="0"/>
                    </a:moveTo>
                    <a:lnTo>
                      <a:pt x="1098764" y="0"/>
                    </a:lnTo>
                    <a:lnTo>
                      <a:pt x="1098764" y="124072"/>
                    </a:lnTo>
                    <a:cubicBezTo>
                      <a:pt x="1098764" y="225212"/>
                      <a:pt x="1016773" y="307203"/>
                      <a:pt x="915633" y="307203"/>
                    </a:cubicBezTo>
                    <a:lnTo>
                      <a:pt x="183131" y="307203"/>
                    </a:lnTo>
                    <a:cubicBezTo>
                      <a:pt x="81991" y="307203"/>
                      <a:pt x="0" y="225212"/>
                      <a:pt x="0" y="12407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330F97-296C-5B03-A77B-731E61F48B61}"/>
                  </a:ext>
                </a:extLst>
              </p:cNvPr>
              <p:cNvSpPr txBox="1"/>
              <p:nvPr/>
            </p:nvSpPr>
            <p:spPr>
              <a:xfrm>
                <a:off x="9509893" y="1680405"/>
                <a:ext cx="1098764" cy="263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16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20</a:t>
                </a:r>
                <a:r>
                  <a:rPr lang="ko-KR" altLang="en-US" sz="12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 분</a:t>
                </a:r>
                <a:endParaRPr lang="en-US" altLang="ko-KR" sz="1200" b="1" spc="-1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D92BF9C-F071-7BEA-75F0-638AE0FCD61C}"/>
                </a:ext>
              </a:extLst>
            </p:cNvPr>
            <p:cNvGrpSpPr/>
            <p:nvPr/>
          </p:nvGrpSpPr>
          <p:grpSpPr>
            <a:xfrm>
              <a:off x="10854177" y="692046"/>
              <a:ext cx="879038" cy="793329"/>
              <a:chOff x="10892277" y="727286"/>
              <a:chExt cx="879038" cy="793329"/>
            </a:xfrm>
          </p:grpSpPr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6EF46924-B806-42BE-6CF9-2E84DE6E2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94101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2277" y="727286"/>
                <a:ext cx="793329" cy="793329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7F89FE-38B6-3FF5-8BE2-BA96D1CF0732}"/>
                  </a:ext>
                </a:extLst>
              </p:cNvPr>
              <p:cNvSpPr txBox="1"/>
              <p:nvPr/>
            </p:nvSpPr>
            <p:spPr>
              <a:xfrm>
                <a:off x="11360150" y="1120512"/>
                <a:ext cx="41116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2400" spc="-150" dirty="0"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20</a:t>
                </a:r>
                <a:endParaRPr lang="ko-KR" altLang="en-US" sz="2400" spc="-150" dirty="0">
                  <a:latin typeface="나눔스퀘어 네오 Heavy" panose="00000A00000000000000" pitchFamily="2" charset="-127"/>
                  <a:ea typeface="나눔스퀘어 네오 Heavy" panose="00000A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5B39492-6EED-3C2B-5255-EBF98406A1AB}"/>
              </a:ext>
            </a:extLst>
          </p:cNvPr>
          <p:cNvGrpSpPr/>
          <p:nvPr/>
        </p:nvGrpSpPr>
        <p:grpSpPr>
          <a:xfrm>
            <a:off x="7957682" y="571359"/>
            <a:ext cx="1098764" cy="1314591"/>
            <a:chOff x="8305119" y="571359"/>
            <a:chExt cx="1098764" cy="1314591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351C12A3-3525-81EA-EFD5-EAFEAB913799}"/>
                </a:ext>
              </a:extLst>
            </p:cNvPr>
            <p:cNvGrpSpPr/>
            <p:nvPr/>
          </p:nvGrpSpPr>
          <p:grpSpPr>
            <a:xfrm>
              <a:off x="8305119" y="571359"/>
              <a:ext cx="1098764" cy="1314591"/>
              <a:chOff x="9509893" y="552311"/>
              <a:chExt cx="1098764" cy="1405485"/>
            </a:xfrm>
          </p:grpSpPr>
          <p:sp>
            <p:nvSpPr>
              <p:cNvPr id="20" name="사각형: 둥근 모서리 19">
                <a:extLst>
                  <a:ext uri="{FF2B5EF4-FFF2-40B4-BE49-F238E27FC236}">
                    <a16:creationId xmlns:a16="http://schemas.microsoft.com/office/drawing/2014/main" id="{77D5DFC2-4257-A9E3-8DEF-6E539BF05ED0}"/>
                  </a:ext>
                </a:extLst>
              </p:cNvPr>
              <p:cNvSpPr/>
              <p:nvPr/>
            </p:nvSpPr>
            <p:spPr>
              <a:xfrm>
                <a:off x="9509893" y="552311"/>
                <a:ext cx="1098764" cy="140548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F2B6FB40-D3E2-B532-B499-253641435DAF}"/>
                  </a:ext>
                </a:extLst>
              </p:cNvPr>
              <p:cNvSpPr/>
              <p:nvPr/>
            </p:nvSpPr>
            <p:spPr>
              <a:xfrm>
                <a:off x="9509893" y="1650593"/>
                <a:ext cx="1098764" cy="307203"/>
              </a:xfrm>
              <a:custGeom>
                <a:avLst/>
                <a:gdLst>
                  <a:gd name="connsiteX0" fmla="*/ 0 w 1098764"/>
                  <a:gd name="connsiteY0" fmla="*/ 0 h 307203"/>
                  <a:gd name="connsiteX1" fmla="*/ 1098764 w 1098764"/>
                  <a:gd name="connsiteY1" fmla="*/ 0 h 307203"/>
                  <a:gd name="connsiteX2" fmla="*/ 1098764 w 1098764"/>
                  <a:gd name="connsiteY2" fmla="*/ 124072 h 307203"/>
                  <a:gd name="connsiteX3" fmla="*/ 915633 w 1098764"/>
                  <a:gd name="connsiteY3" fmla="*/ 307203 h 307203"/>
                  <a:gd name="connsiteX4" fmla="*/ 183131 w 1098764"/>
                  <a:gd name="connsiteY4" fmla="*/ 307203 h 307203"/>
                  <a:gd name="connsiteX5" fmla="*/ 0 w 1098764"/>
                  <a:gd name="connsiteY5" fmla="*/ 124072 h 30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764" h="307203">
                    <a:moveTo>
                      <a:pt x="0" y="0"/>
                    </a:moveTo>
                    <a:lnTo>
                      <a:pt x="1098764" y="0"/>
                    </a:lnTo>
                    <a:lnTo>
                      <a:pt x="1098764" y="124072"/>
                    </a:lnTo>
                    <a:cubicBezTo>
                      <a:pt x="1098764" y="225212"/>
                      <a:pt x="1016773" y="307203"/>
                      <a:pt x="915633" y="307203"/>
                    </a:cubicBezTo>
                    <a:lnTo>
                      <a:pt x="183131" y="307203"/>
                    </a:lnTo>
                    <a:cubicBezTo>
                      <a:pt x="81991" y="307203"/>
                      <a:pt x="0" y="225212"/>
                      <a:pt x="0" y="12407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E48BA57-412D-A4E0-12D0-A592FD99842A}"/>
                  </a:ext>
                </a:extLst>
              </p:cNvPr>
              <p:cNvSpPr txBox="1"/>
              <p:nvPr/>
            </p:nvSpPr>
            <p:spPr>
              <a:xfrm>
                <a:off x="9509893" y="1680405"/>
                <a:ext cx="1098764" cy="263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ko-KR" altLang="en-US" sz="12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만 </a:t>
                </a:r>
                <a:r>
                  <a:rPr lang="en-US" altLang="ko-KR" sz="16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8</a:t>
                </a:r>
                <a:r>
                  <a:rPr lang="ko-KR" altLang="en-US" sz="16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세</a:t>
                </a:r>
                <a:r>
                  <a:rPr lang="ko-KR" altLang="en-US" sz="12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 이상</a:t>
                </a:r>
                <a:endParaRPr lang="en-US" altLang="ko-KR" sz="1200" b="1" spc="-1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FFC1B2-AA16-0A43-8703-508570731A9D}"/>
                </a:ext>
              </a:extLst>
            </p:cNvPr>
            <p:cNvSpPr txBox="1"/>
            <p:nvPr/>
          </p:nvSpPr>
          <p:spPr>
            <a:xfrm>
              <a:off x="8331319" y="780935"/>
              <a:ext cx="1046364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4000" spc="-150" dirty="0"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8+</a:t>
              </a:r>
              <a:endParaRPr lang="ko-KR" altLang="en-US" sz="4000" spc="-15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</p:grpSp>
      <p:pic>
        <p:nvPicPr>
          <p:cNvPr id="28" name="그림 27">
            <a:extLst>
              <a:ext uri="{FF2B5EF4-FFF2-40B4-BE49-F238E27FC236}">
                <a16:creationId xmlns:a16="http://schemas.microsoft.com/office/drawing/2014/main" id="{D91E303C-DFF3-269B-6040-EA4BCD912C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2654" y="4115212"/>
            <a:ext cx="3809524" cy="217142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870639B6-2405-52C4-460C-D6B91EB01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221" y="2095525"/>
            <a:ext cx="2256737" cy="22567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17997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1608418"/>
            <a:ext cx="7072983" cy="423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600" spc="-100" dirty="0">
                <a:latin typeface="+mn-ea"/>
              </a:rPr>
              <a:t>킹스 크라운은 바둑과 빙고의 특성을 결합한 게임입니다</a:t>
            </a:r>
            <a:r>
              <a:rPr lang="en-US" altLang="ko-KR" sz="2600" spc="-100" dirty="0">
                <a:latin typeface="+mn-ea"/>
              </a:rPr>
              <a:t>. </a:t>
            </a:r>
            <a:r>
              <a:rPr lang="ko-KR" altLang="en-US" sz="2600" spc="-100" dirty="0">
                <a:latin typeface="+mn-ea"/>
              </a:rPr>
              <a:t>바둑과 빙고는 특징이 많이 다른 게임입니다</a:t>
            </a:r>
            <a:r>
              <a:rPr lang="en-US" altLang="ko-KR" sz="2600" spc="-100" dirty="0">
                <a:latin typeface="+mn-ea"/>
              </a:rPr>
              <a:t>. </a:t>
            </a:r>
            <a:r>
              <a:rPr lang="ko-KR" altLang="en-US" sz="2600" spc="-100" dirty="0">
                <a:latin typeface="+mn-ea"/>
              </a:rPr>
              <a:t>바둑은 모든 정보가 공개되어 있고 철저한 계산과   수읽기에 근거하여 수를 놓는 반면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빙고는 공개된  정보가 거의 없고 승패를 요행에 맡기는 게임입니다</a:t>
            </a:r>
            <a:r>
              <a:rPr lang="en-US" altLang="ko-KR" sz="2600" spc="-100" dirty="0">
                <a:latin typeface="+mn-ea"/>
              </a:rPr>
              <a:t>. </a:t>
            </a:r>
            <a:r>
              <a:rPr lang="ko-KR" altLang="en-US" sz="2600" spc="-100" dirty="0">
                <a:latin typeface="+mn-ea"/>
              </a:rPr>
              <a:t>킹스 크라운은 깊은 사고와 요행을 노리는 재미가   조화롭게 섞인 게임입니다</a:t>
            </a:r>
            <a:r>
              <a:rPr lang="en-US" altLang="ko-KR" sz="2600" spc="-100" dirty="0">
                <a:latin typeface="+mn-ea"/>
              </a:rPr>
              <a:t>.</a:t>
            </a:r>
            <a:endParaRPr lang="ko-KR" altLang="en-US" sz="2600" spc="-100" dirty="0"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1E06D15-B601-EDBC-B4AF-681F6B5D97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/>
          <a:stretch/>
        </p:blipFill>
        <p:spPr>
          <a:xfrm>
            <a:off x="8245784" y="549275"/>
            <a:ext cx="361125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81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5" y="1611566"/>
            <a:ext cx="65826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1.  </a:t>
            </a:r>
            <a:r>
              <a:rPr lang="ko-KR" altLang="en-US" sz="2600" spc="-100" dirty="0" err="1">
                <a:latin typeface="+mn-ea"/>
                <a:ea typeface="+mn-ea"/>
              </a:rPr>
              <a:t>게임판</a:t>
            </a:r>
            <a:r>
              <a:rPr lang="ko-KR" altLang="en-US" sz="2600" spc="-100" dirty="0">
                <a:latin typeface="+mn-ea"/>
                <a:ea typeface="+mn-ea"/>
              </a:rPr>
              <a:t> </a:t>
            </a:r>
            <a:r>
              <a:rPr lang="en-US" altLang="ko-KR" sz="2600" spc="-100" dirty="0">
                <a:latin typeface="+mn-ea"/>
                <a:ea typeface="+mn-ea"/>
              </a:rPr>
              <a:t>1</a:t>
            </a:r>
            <a:r>
              <a:rPr lang="ko-KR" altLang="en-US" sz="2600" spc="-100" dirty="0">
                <a:latin typeface="+mn-ea"/>
                <a:ea typeface="+mn-ea"/>
              </a:rPr>
              <a:t>개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 err="1">
                <a:latin typeface="+mn-ea"/>
              </a:rPr>
              <a:t>숫자칩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48</a:t>
            </a:r>
            <a:r>
              <a:rPr lang="ko-KR" altLang="en-US" sz="2600" spc="-100" dirty="0">
                <a:latin typeface="+mn-ea"/>
              </a:rPr>
              <a:t>개</a:t>
            </a:r>
            <a:r>
              <a:rPr lang="en-US" altLang="ko-KR" sz="2600" spc="-100" dirty="0">
                <a:latin typeface="+mn-ea"/>
              </a:rPr>
              <a:t>(2</a:t>
            </a:r>
            <a:r>
              <a:rPr lang="ko-KR" altLang="en-US" sz="2600" spc="-100" dirty="0">
                <a:latin typeface="+mn-ea"/>
              </a:rPr>
              <a:t>색</a:t>
            </a:r>
            <a:r>
              <a:rPr lang="en-US" altLang="ko-KR" sz="2600" spc="-100" dirty="0">
                <a:latin typeface="+mn-ea"/>
              </a:rPr>
              <a:t>,</a:t>
            </a:r>
            <a:r>
              <a:rPr lang="ko-KR" altLang="en-US" sz="2600" spc="-100" dirty="0">
                <a:latin typeface="+mn-ea"/>
              </a:rPr>
              <a:t> 숫자 </a:t>
            </a:r>
            <a:r>
              <a:rPr lang="en-US" altLang="ko-KR" sz="2600" spc="-100" dirty="0">
                <a:latin typeface="+mn-ea"/>
              </a:rPr>
              <a:t>1~24)</a:t>
            </a: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spc="-100" dirty="0">
                <a:latin typeface="+mn-ea"/>
              </a:rPr>
              <a:t>왕관 </a:t>
            </a:r>
            <a:r>
              <a:rPr lang="en-US" altLang="ko-KR" sz="2600" spc="-100" dirty="0">
                <a:latin typeface="+mn-ea"/>
              </a:rPr>
              <a:t>24</a:t>
            </a:r>
            <a:r>
              <a:rPr lang="ko-KR" altLang="en-US" sz="2600" spc="-100" dirty="0">
                <a:latin typeface="+mn-ea"/>
              </a:rPr>
              <a:t>개</a:t>
            </a:r>
            <a:r>
              <a:rPr lang="en-US" altLang="ko-KR" sz="2600" spc="-100" dirty="0">
                <a:latin typeface="+mn-ea"/>
              </a:rPr>
              <a:t>(2</a:t>
            </a:r>
            <a:r>
              <a:rPr lang="ko-KR" altLang="en-US" sz="2600" spc="-100" dirty="0">
                <a:latin typeface="+mn-ea"/>
              </a:rPr>
              <a:t>색</a:t>
            </a:r>
            <a:r>
              <a:rPr lang="en-US" altLang="ko-KR" sz="2600" spc="-100" dirty="0">
                <a:latin typeface="+mn-ea"/>
              </a:rPr>
              <a:t>, 12</a:t>
            </a:r>
            <a:r>
              <a:rPr lang="ko-KR" altLang="en-US" sz="2600" spc="-100" dirty="0">
                <a:latin typeface="+mn-ea"/>
              </a:rPr>
              <a:t>개씩</a:t>
            </a:r>
            <a:r>
              <a:rPr lang="en-US" altLang="ko-KR" sz="2600" spc="-100" dirty="0">
                <a:latin typeface="+mn-ea"/>
              </a:rPr>
              <a:t>)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4. </a:t>
            </a:r>
            <a:r>
              <a:rPr lang="ko-KR" altLang="en-US" sz="2600" spc="-100" dirty="0">
                <a:latin typeface="+mn-ea"/>
              </a:rPr>
              <a:t>가림막 </a:t>
            </a:r>
            <a:r>
              <a:rPr lang="en-US" altLang="ko-KR" sz="2600" spc="-100" dirty="0">
                <a:latin typeface="+mn-ea"/>
              </a:rPr>
              <a:t>2</a:t>
            </a:r>
            <a:r>
              <a:rPr lang="ko-KR" altLang="en-US" sz="2600" spc="-100" dirty="0">
                <a:latin typeface="+mn-ea"/>
              </a:rPr>
              <a:t>개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5. </a:t>
            </a:r>
            <a:r>
              <a:rPr lang="ko-KR" altLang="en-US" sz="2600" spc="-100" dirty="0">
                <a:latin typeface="+mn-ea"/>
              </a:rPr>
              <a:t>주머니 </a:t>
            </a:r>
            <a:r>
              <a:rPr lang="en-US" altLang="ko-KR" sz="2600" spc="-100" dirty="0">
                <a:latin typeface="+mn-ea"/>
              </a:rPr>
              <a:t>1</a:t>
            </a:r>
            <a:r>
              <a:rPr lang="ko-KR" altLang="en-US" sz="2600" spc="-100" dirty="0">
                <a:latin typeface="+mn-ea"/>
              </a:rPr>
              <a:t>개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BEDBCE5-942F-253B-A0E5-D3A7771FB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880" y="586144"/>
            <a:ext cx="2828571" cy="282857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2D8A957-AFFA-4A05-E52A-4A16F607EE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8355" y="2341541"/>
            <a:ext cx="838095" cy="83809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D5DAEF2-62CE-D721-3F13-5D6841E8F9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1692" y="2341540"/>
            <a:ext cx="838095" cy="83809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4582F15-E00D-565F-7918-056B224C962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4511" y="3429000"/>
            <a:ext cx="1019048" cy="105714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46C1A7D-38F3-F634-5FCF-78165AFB55A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7677" y="3429000"/>
            <a:ext cx="1038095" cy="105714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DF272FC2-C127-E7F7-2B85-EACAB5F7641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3416" y="3900918"/>
            <a:ext cx="3643622" cy="2407807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BDD19C72-8AF9-CED7-1378-F4A10D2E2F6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7733" y="4693282"/>
            <a:ext cx="1256636" cy="15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8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5" y="1611566"/>
            <a:ext cx="6582600" cy="409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1.  </a:t>
            </a:r>
            <a:r>
              <a:rPr lang="ko-KR" altLang="en-US" sz="2600" spc="-100" dirty="0">
                <a:latin typeface="+mn-ea"/>
                <a:ea typeface="+mn-ea"/>
              </a:rPr>
              <a:t>마주 보고 앉은 뒤</a:t>
            </a:r>
            <a:r>
              <a:rPr lang="en-US" altLang="ko-KR" sz="2600" spc="-100" dirty="0">
                <a:latin typeface="+mn-ea"/>
                <a:ea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게임판</a:t>
            </a:r>
            <a:r>
              <a:rPr lang="ko-KR" altLang="en-US" sz="2600" spc="-100" dirty="0">
                <a:latin typeface="+mn-ea"/>
                <a:ea typeface="+mn-ea"/>
              </a:rPr>
              <a:t>을 놓음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2. </a:t>
            </a:r>
            <a:r>
              <a:rPr lang="ko-KR" altLang="en-US" sz="2600" spc="-100" dirty="0">
                <a:latin typeface="+mn-ea"/>
                <a:ea typeface="+mn-ea"/>
              </a:rPr>
              <a:t>각자 한 가지 색깔을 정해서 그</a:t>
            </a:r>
            <a:r>
              <a:rPr lang="en-US" altLang="ko-KR" sz="2600" spc="-100" dirty="0">
                <a:latin typeface="+mn-ea"/>
              </a:rPr>
              <a:t> </a:t>
            </a:r>
            <a:r>
              <a:rPr lang="ko-KR" altLang="en-US" sz="2600" spc="-100" dirty="0">
                <a:latin typeface="+mn-ea"/>
                <a:ea typeface="+mn-ea"/>
              </a:rPr>
              <a:t>색깔의 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왕관 </a:t>
            </a:r>
            <a:r>
              <a:rPr lang="ko-KR" altLang="en-US" sz="2600" spc="-100" dirty="0">
                <a:latin typeface="+mn-ea"/>
                <a:ea typeface="+mn-ea"/>
              </a:rPr>
              <a:t>모두와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가림막</a:t>
            </a:r>
            <a:r>
              <a:rPr lang="ko-KR" altLang="en-US" sz="2600" spc="-100" dirty="0" err="1">
                <a:latin typeface="+mn-ea"/>
                <a:ea typeface="+mn-ea"/>
              </a:rPr>
              <a:t>을</a:t>
            </a:r>
            <a:r>
              <a:rPr lang="ko-KR" altLang="en-US" sz="2600" spc="-100" dirty="0">
                <a:latin typeface="+mn-ea"/>
                <a:ea typeface="+mn-ea"/>
              </a:rPr>
              <a:t> 가져옴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3. </a:t>
            </a:r>
            <a:r>
              <a:rPr lang="ko-KR" altLang="en-US" sz="2600" spc="-100" dirty="0">
                <a:latin typeface="+mn-ea"/>
                <a:ea typeface="+mn-ea"/>
              </a:rPr>
              <a:t>모든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숫자칩</a:t>
            </a:r>
            <a:r>
              <a:rPr lang="ko-KR" altLang="en-US" sz="2600" spc="-100" dirty="0">
                <a:latin typeface="+mn-ea"/>
                <a:ea typeface="+mn-ea"/>
              </a:rPr>
              <a:t>을 주머니에 넣고 잘 섞음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4. </a:t>
            </a:r>
            <a:r>
              <a:rPr lang="ko-KR" altLang="en-US" sz="2600" spc="-100" dirty="0">
                <a:latin typeface="+mn-ea"/>
              </a:rPr>
              <a:t>주머니에서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숫자칩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2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개씩 </a:t>
            </a:r>
            <a:r>
              <a:rPr lang="ko-KR" altLang="en-US" sz="2600" spc="-100" dirty="0">
                <a:latin typeface="+mn-ea"/>
              </a:rPr>
              <a:t>뽑아 가져옴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5. </a:t>
            </a:r>
            <a:r>
              <a:rPr lang="ko-KR" altLang="en-US" sz="2600" spc="-100" dirty="0">
                <a:latin typeface="+mn-ea"/>
                <a:ea typeface="+mn-ea"/>
              </a:rPr>
              <a:t>무작위로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선공 플레이어</a:t>
            </a:r>
            <a:r>
              <a:rPr lang="ko-KR" altLang="en-US" sz="2600" spc="-100" dirty="0">
                <a:latin typeface="+mn-ea"/>
                <a:ea typeface="+mn-ea"/>
              </a:rPr>
              <a:t>를 정함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48B0641-7B8A-959C-4911-479551DDC5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003773"/>
            <a:ext cx="5761038" cy="252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15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600074" y="1744916"/>
            <a:ext cx="6715125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00" dirty="0">
                <a:latin typeface="+mn-ea"/>
              </a:rPr>
              <a:t>왕관 </a:t>
            </a:r>
            <a:r>
              <a:rPr lang="en-US" altLang="ko-KR" sz="3000" spc="-100" dirty="0">
                <a:latin typeface="+mn-ea"/>
              </a:rPr>
              <a:t>5</a:t>
            </a:r>
            <a:r>
              <a:rPr lang="ko-KR" altLang="en-US" sz="3000" spc="-100" dirty="0">
                <a:latin typeface="+mn-ea"/>
              </a:rPr>
              <a:t>개</a:t>
            </a:r>
            <a:r>
              <a:rPr lang="en-US" altLang="ko-KR" sz="3000" spc="-100" dirty="0">
                <a:latin typeface="+mn-ea"/>
              </a:rPr>
              <a:t>(</a:t>
            </a:r>
            <a:r>
              <a:rPr lang="ko-KR" altLang="en-US" sz="3000" spc="-100" dirty="0">
                <a:latin typeface="+mn-ea"/>
              </a:rPr>
              <a:t>혹은 가운데 칸을 포함한 </a:t>
            </a:r>
            <a:r>
              <a:rPr lang="en-US" altLang="ko-KR" sz="3000" spc="-100" dirty="0">
                <a:latin typeface="+mn-ea"/>
              </a:rPr>
              <a:t>4</a:t>
            </a:r>
            <a:r>
              <a:rPr lang="ko-KR" altLang="en-US" sz="3000" spc="-100" dirty="0">
                <a:latin typeface="+mn-ea"/>
              </a:rPr>
              <a:t>개</a:t>
            </a:r>
            <a:r>
              <a:rPr lang="en-US" altLang="ko-KR" sz="3000" spc="-100" dirty="0">
                <a:latin typeface="+mn-ea"/>
              </a:rPr>
              <a:t>)</a:t>
            </a:r>
            <a:r>
              <a:rPr lang="ko-KR" altLang="en-US" sz="3000" spc="-100" dirty="0" err="1">
                <a:latin typeface="+mn-ea"/>
              </a:rPr>
              <a:t>가가로</a:t>
            </a:r>
            <a:r>
              <a:rPr lang="en-US" altLang="ko-KR" sz="3000" spc="-100" dirty="0">
                <a:latin typeface="+mn-ea"/>
              </a:rPr>
              <a:t>, </a:t>
            </a:r>
            <a:r>
              <a:rPr lang="ko-KR" altLang="en-US" sz="3000" spc="-100" dirty="0">
                <a:latin typeface="+mn-ea"/>
              </a:rPr>
              <a:t>세로</a:t>
            </a:r>
            <a:r>
              <a:rPr lang="en-US" altLang="ko-KR" sz="3000" spc="-100" dirty="0">
                <a:latin typeface="+mn-ea"/>
              </a:rPr>
              <a:t>, </a:t>
            </a:r>
            <a:r>
              <a:rPr lang="ko-KR" altLang="en-US" sz="3000" spc="-100" dirty="0">
                <a:latin typeface="+mn-ea"/>
              </a:rPr>
              <a:t>대각선 방향으로 </a:t>
            </a:r>
            <a:endParaRPr lang="en-US" altLang="ko-KR" sz="30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00" dirty="0">
                <a:latin typeface="+mn-ea"/>
              </a:rPr>
              <a:t>일렬로 연결하여 빙고를 만들거나</a:t>
            </a:r>
            <a:endParaRPr lang="en-US" altLang="ko-KR" sz="30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00" dirty="0">
                <a:latin typeface="+mn-ea"/>
              </a:rPr>
              <a:t>상대가 왕관을 놓지 못하게 만들면 승리</a:t>
            </a:r>
            <a:endParaRPr lang="en-US" altLang="ko-KR" sz="3000" spc="-100" dirty="0"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7B69487-47DF-EE75-235B-9BB05DE68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626" y="982827"/>
            <a:ext cx="2440412" cy="244041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9909912-426D-F429-85C2-C3F114C3C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625" y="3645078"/>
            <a:ext cx="2440412" cy="244041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73DF34D-8330-819C-FC04-03A7023C4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745" y="3645077"/>
            <a:ext cx="2440412" cy="24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66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001773D6-D0D7-6D62-AE91-960E69401A74}"/>
              </a:ext>
            </a:extLst>
          </p:cNvPr>
          <p:cNvGrpSpPr/>
          <p:nvPr/>
        </p:nvGrpSpPr>
        <p:grpSpPr>
          <a:xfrm>
            <a:off x="756746" y="1622866"/>
            <a:ext cx="10681137" cy="3407317"/>
            <a:chOff x="334963" y="1427165"/>
            <a:chExt cx="11522075" cy="3407317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74BCA06-6D69-D0B7-6345-DA4DFE9CD1E5}"/>
                </a:ext>
              </a:extLst>
            </p:cNvPr>
            <p:cNvSpPr/>
            <p:nvPr/>
          </p:nvSpPr>
          <p:spPr>
            <a:xfrm>
              <a:off x="334963" y="4153019"/>
              <a:ext cx="11522075" cy="681463"/>
            </a:xfrm>
            <a:prstGeom prst="rect">
              <a:avLst/>
            </a:prstGeom>
            <a:solidFill>
              <a:srgbClr val="941016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C90CB56C-14D2-2241-9B5E-A37D502E4C91}"/>
                </a:ext>
              </a:extLst>
            </p:cNvPr>
            <p:cNvSpPr/>
            <p:nvPr/>
          </p:nvSpPr>
          <p:spPr>
            <a:xfrm>
              <a:off x="334963" y="3471555"/>
              <a:ext cx="11522075" cy="6814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000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B34175B-FBB9-090E-364D-5C808F75652A}"/>
                </a:ext>
              </a:extLst>
            </p:cNvPr>
            <p:cNvSpPr/>
            <p:nvPr/>
          </p:nvSpPr>
          <p:spPr>
            <a:xfrm>
              <a:off x="334963" y="2790092"/>
              <a:ext cx="11522075" cy="681463"/>
            </a:xfrm>
            <a:prstGeom prst="rect">
              <a:avLst/>
            </a:prstGeom>
            <a:solidFill>
              <a:srgbClr val="941016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000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B78B06B4-56CE-16D8-E585-52E6ED43A30E}"/>
                </a:ext>
              </a:extLst>
            </p:cNvPr>
            <p:cNvSpPr/>
            <p:nvPr/>
          </p:nvSpPr>
          <p:spPr>
            <a:xfrm>
              <a:off x="334963" y="2108628"/>
              <a:ext cx="11522075" cy="6814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000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07BB17C7-AB5A-2A25-8EAB-CDABC7C3B140}"/>
                </a:ext>
              </a:extLst>
            </p:cNvPr>
            <p:cNvSpPr/>
            <p:nvPr/>
          </p:nvSpPr>
          <p:spPr>
            <a:xfrm>
              <a:off x="334963" y="1427165"/>
              <a:ext cx="11522075" cy="681463"/>
            </a:xfrm>
            <a:prstGeom prst="rect">
              <a:avLst/>
            </a:prstGeom>
            <a:solidFill>
              <a:srgbClr val="941016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279354-7DE1-964E-9EBA-BA2E866BFC3A}"/>
                </a:ext>
              </a:extLst>
            </p:cNvPr>
            <p:cNvSpPr txBox="1"/>
            <p:nvPr/>
          </p:nvSpPr>
          <p:spPr>
            <a:xfrm>
              <a:off x="590550" y="1492975"/>
              <a:ext cx="112664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3000" spc="-100" dirty="0">
                  <a:solidFill>
                    <a:schemeClr val="bg1"/>
                  </a:solidFill>
                  <a:latin typeface="+mj-ea"/>
                  <a:ea typeface="+mj-ea"/>
                </a:rPr>
                <a:t>1.  </a:t>
              </a:r>
              <a:r>
                <a:rPr lang="ko-KR" altLang="en-US" sz="3000" spc="-100" dirty="0">
                  <a:solidFill>
                    <a:schemeClr val="bg1"/>
                  </a:solidFill>
                  <a:latin typeface="+mj-ea"/>
                  <a:ea typeface="+mj-ea"/>
                </a:rPr>
                <a:t>가져오기 단계</a:t>
              </a:r>
              <a:endParaRPr lang="en-US" altLang="ko-KR" sz="3000" spc="-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B09218-11DA-8717-12E9-4FFE45DB2B6F}"/>
                </a:ext>
              </a:extLst>
            </p:cNvPr>
            <p:cNvSpPr txBox="1"/>
            <p:nvPr/>
          </p:nvSpPr>
          <p:spPr>
            <a:xfrm>
              <a:off x="590550" y="2853169"/>
              <a:ext cx="112664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3000" spc="-100" dirty="0">
                  <a:solidFill>
                    <a:schemeClr val="bg1"/>
                  </a:solidFill>
                  <a:latin typeface="+mj-ea"/>
                  <a:ea typeface="+mj-ea"/>
                </a:rPr>
                <a:t>     2) </a:t>
              </a:r>
              <a:r>
                <a:rPr lang="ko-KR" altLang="en-US" sz="3000" spc="-100" dirty="0">
                  <a:solidFill>
                    <a:schemeClr val="bg1"/>
                  </a:solidFill>
                  <a:latin typeface="+mj-ea"/>
                  <a:ea typeface="+mj-ea"/>
                </a:rPr>
                <a:t>획득</a:t>
              </a:r>
              <a:endParaRPr lang="en-US" altLang="ko-KR" sz="3000" spc="-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B73006-AA57-8499-8BB6-F9E64762C675}"/>
                </a:ext>
              </a:extLst>
            </p:cNvPr>
            <p:cNvSpPr txBox="1"/>
            <p:nvPr/>
          </p:nvSpPr>
          <p:spPr>
            <a:xfrm>
              <a:off x="590550" y="4218829"/>
              <a:ext cx="112664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3000" spc="-100" dirty="0">
                  <a:solidFill>
                    <a:schemeClr val="bg1"/>
                  </a:solidFill>
                  <a:latin typeface="+mj-ea"/>
                  <a:ea typeface="+mj-ea"/>
                </a:rPr>
                <a:t>2. </a:t>
              </a:r>
              <a:r>
                <a:rPr lang="ko-KR" altLang="en-US" sz="3000" spc="-100" dirty="0">
                  <a:solidFill>
                    <a:schemeClr val="bg1"/>
                  </a:solidFill>
                  <a:latin typeface="+mj-ea"/>
                  <a:ea typeface="+mj-ea"/>
                </a:rPr>
                <a:t>놓기 단계</a:t>
              </a:r>
              <a:endParaRPr lang="en-US" altLang="ko-KR" sz="3000" spc="-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6F3959-43F1-A9DE-1336-6871CB9A8C38}"/>
                </a:ext>
              </a:extLst>
            </p:cNvPr>
            <p:cNvSpPr txBox="1"/>
            <p:nvPr/>
          </p:nvSpPr>
          <p:spPr>
            <a:xfrm>
              <a:off x="590550" y="2177173"/>
              <a:ext cx="112664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3000" spc="-100" dirty="0">
                  <a:solidFill>
                    <a:srgbClr val="941016"/>
                  </a:solidFill>
                  <a:latin typeface="+mj-ea"/>
                  <a:ea typeface="+mj-ea"/>
                </a:rPr>
                <a:t>     1) </a:t>
              </a:r>
              <a:r>
                <a:rPr lang="ko-KR" altLang="en-US" sz="3000" spc="-100" dirty="0">
                  <a:solidFill>
                    <a:srgbClr val="941016"/>
                  </a:solidFill>
                  <a:latin typeface="+mj-ea"/>
                  <a:ea typeface="+mj-ea"/>
                </a:rPr>
                <a:t>공개</a:t>
              </a:r>
              <a:endParaRPr lang="en-US" altLang="ko-KR" sz="3000" spc="-100" dirty="0">
                <a:solidFill>
                  <a:srgbClr val="941016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0CA73B-AD9F-C27B-F410-21806A711155}"/>
                </a:ext>
              </a:extLst>
            </p:cNvPr>
            <p:cNvSpPr txBox="1"/>
            <p:nvPr/>
          </p:nvSpPr>
          <p:spPr>
            <a:xfrm>
              <a:off x="590550" y="3540099"/>
              <a:ext cx="112664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3000" spc="-100" dirty="0">
                  <a:solidFill>
                    <a:srgbClr val="941016"/>
                  </a:solidFill>
                  <a:latin typeface="+mj-ea"/>
                  <a:ea typeface="+mj-ea"/>
                </a:rPr>
                <a:t>     3) </a:t>
              </a:r>
              <a:r>
                <a:rPr lang="ko-KR" altLang="en-US" sz="3000" spc="-100" dirty="0">
                  <a:solidFill>
                    <a:srgbClr val="941016"/>
                  </a:solidFill>
                  <a:latin typeface="+mj-ea"/>
                  <a:ea typeface="+mj-ea"/>
                </a:rPr>
                <a:t>비공개</a:t>
              </a:r>
              <a:endParaRPr lang="en-US" altLang="ko-KR" sz="3000" spc="-100" dirty="0">
                <a:solidFill>
                  <a:srgbClr val="941016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이등변 삼각형 28">
              <a:extLst>
                <a:ext uri="{FF2B5EF4-FFF2-40B4-BE49-F238E27FC236}">
                  <a16:creationId xmlns:a16="http://schemas.microsoft.com/office/drawing/2014/main" id="{1022BCD6-A227-4BC8-CA55-434D574AA81E}"/>
                </a:ext>
              </a:extLst>
            </p:cNvPr>
            <p:cNvSpPr/>
            <p:nvPr/>
          </p:nvSpPr>
          <p:spPr>
            <a:xfrm rot="10800000">
              <a:off x="5952171" y="2115536"/>
              <a:ext cx="287657" cy="189750"/>
            </a:xfrm>
            <a:prstGeom prst="triangle">
              <a:avLst/>
            </a:prstGeom>
            <a:solidFill>
              <a:srgbClr val="941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000"/>
            </a:p>
          </p:txBody>
        </p:sp>
        <p:sp>
          <p:nvSpPr>
            <p:cNvPr id="30" name="이등변 삼각형 29">
              <a:extLst>
                <a:ext uri="{FF2B5EF4-FFF2-40B4-BE49-F238E27FC236}">
                  <a16:creationId xmlns:a16="http://schemas.microsoft.com/office/drawing/2014/main" id="{F558D338-03C4-EA2F-49AD-E95096F7E7FF}"/>
                </a:ext>
              </a:extLst>
            </p:cNvPr>
            <p:cNvSpPr/>
            <p:nvPr/>
          </p:nvSpPr>
          <p:spPr>
            <a:xfrm rot="10800000">
              <a:off x="5952171" y="3467911"/>
              <a:ext cx="287657" cy="189750"/>
            </a:xfrm>
            <a:prstGeom prst="triangle">
              <a:avLst/>
            </a:prstGeom>
            <a:solidFill>
              <a:srgbClr val="941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000"/>
            </a:p>
          </p:txBody>
        </p:sp>
        <p:sp>
          <p:nvSpPr>
            <p:cNvPr id="31" name="이등변 삼각형 30">
              <a:extLst>
                <a:ext uri="{FF2B5EF4-FFF2-40B4-BE49-F238E27FC236}">
                  <a16:creationId xmlns:a16="http://schemas.microsoft.com/office/drawing/2014/main" id="{0A2A61FC-42FB-2DC1-0318-BED1887D89A1}"/>
                </a:ext>
              </a:extLst>
            </p:cNvPr>
            <p:cNvSpPr/>
            <p:nvPr/>
          </p:nvSpPr>
          <p:spPr>
            <a:xfrm rot="10800000">
              <a:off x="5952171" y="2786065"/>
              <a:ext cx="287657" cy="18975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000"/>
            </a:p>
          </p:txBody>
        </p:sp>
        <p:sp>
          <p:nvSpPr>
            <p:cNvPr id="32" name="이등변 삼각형 31">
              <a:extLst>
                <a:ext uri="{FF2B5EF4-FFF2-40B4-BE49-F238E27FC236}">
                  <a16:creationId xmlns:a16="http://schemas.microsoft.com/office/drawing/2014/main" id="{FFE17B55-3CA5-FAC1-0FEA-FF11403143DF}"/>
                </a:ext>
              </a:extLst>
            </p:cNvPr>
            <p:cNvSpPr/>
            <p:nvPr/>
          </p:nvSpPr>
          <p:spPr>
            <a:xfrm rot="10800000">
              <a:off x="5952171" y="4141282"/>
              <a:ext cx="287657" cy="18975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0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CD213FD-90AF-A750-FC3D-543F8E54EE71}"/>
              </a:ext>
            </a:extLst>
          </p:cNvPr>
          <p:cNvSpPr txBox="1"/>
          <p:nvPr/>
        </p:nvSpPr>
        <p:spPr>
          <a:xfrm>
            <a:off x="625816" y="5307096"/>
            <a:ext cx="104442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00" dirty="0">
                <a:solidFill>
                  <a:srgbClr val="941016"/>
                </a:solidFill>
                <a:latin typeface="+mj-ea"/>
                <a:ea typeface="+mj-ea"/>
              </a:rPr>
              <a:t>※ </a:t>
            </a:r>
            <a:r>
              <a:rPr lang="ko-KR" altLang="en-US" sz="3000" spc="-100" dirty="0">
                <a:solidFill>
                  <a:srgbClr val="941016"/>
                </a:solidFill>
                <a:latin typeface="+mj-ea"/>
                <a:ea typeface="+mj-ea"/>
              </a:rPr>
              <a:t>각 단계 시작 시 선공 플레이어부터 차례 시작</a:t>
            </a:r>
            <a:endParaRPr lang="en-US" altLang="ko-KR" sz="3000" spc="-100" dirty="0">
              <a:solidFill>
                <a:srgbClr val="941016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26147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582600" cy="3415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1. 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숫자칩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2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개 </a:t>
            </a:r>
            <a:r>
              <a:rPr lang="ko-KR" altLang="en-US" sz="2600" spc="-100" dirty="0">
                <a:latin typeface="+mn-ea"/>
              </a:rPr>
              <a:t>공개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2600" spc="-100" dirty="0">
                <a:latin typeface="+mn-ea"/>
              </a:rPr>
              <a:t>     ① 주머니에서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무작위로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숫자칩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개</a:t>
            </a:r>
            <a:r>
              <a:rPr lang="ko-KR" altLang="en-US" sz="2600" spc="-100" dirty="0">
                <a:latin typeface="+mn-ea"/>
              </a:rPr>
              <a:t>를 뽑음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②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뒷면으로 놓인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숫자칩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개</a:t>
            </a:r>
            <a:r>
              <a:rPr lang="ko-KR" altLang="en-US" sz="2600" spc="-100" dirty="0">
                <a:latin typeface="+mn-ea"/>
              </a:rPr>
              <a:t>를 앞면으로 놓음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하나의 방법</a:t>
            </a:r>
            <a:r>
              <a:rPr lang="ko-KR" altLang="en-US" sz="2600" spc="-100" dirty="0">
                <a:latin typeface="+mn-ea"/>
              </a:rPr>
              <a:t>으로 </a:t>
            </a:r>
            <a:r>
              <a:rPr lang="en-US" altLang="ko-KR" sz="2600" spc="-100" dirty="0">
                <a:latin typeface="+mn-ea"/>
              </a:rPr>
              <a:t>2</a:t>
            </a:r>
            <a:r>
              <a:rPr lang="ko-KR" altLang="en-US" sz="2600" spc="-100" dirty="0">
                <a:latin typeface="+mn-ea"/>
              </a:rPr>
              <a:t>개 혹은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두 가지 방법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1</a:t>
            </a:r>
            <a:r>
              <a:rPr lang="ko-KR" altLang="en-US" sz="2600" spc="-100" dirty="0">
                <a:latin typeface="+mn-ea"/>
              </a:rPr>
              <a:t>개씩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spc="-100" dirty="0">
                <a:latin typeface="+mn-ea"/>
              </a:rPr>
              <a:t>공개한 </a:t>
            </a:r>
            <a:r>
              <a:rPr lang="ko-KR" altLang="en-US" sz="2600" spc="-100" dirty="0" err="1">
                <a:latin typeface="+mn-ea"/>
              </a:rPr>
              <a:t>숫자칩</a:t>
            </a:r>
            <a:r>
              <a:rPr lang="ko-KR" altLang="en-US" sz="2600" spc="-100" dirty="0">
                <a:latin typeface="+mn-ea"/>
              </a:rPr>
              <a:t> 자기 가림막 앞에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일렬로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배치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6" y="1636713"/>
            <a:ext cx="3908206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1.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가져오기 단계 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– 1)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공개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2510DC5-644E-2A0B-074E-CC3E3B9A0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6189"/>
          <a:stretch/>
        </p:blipFill>
        <p:spPr>
          <a:xfrm>
            <a:off x="7799952" y="3514710"/>
            <a:ext cx="2903044" cy="262637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BE79369-45FC-2D9F-B3A1-C9667076EC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" r="36415"/>
          <a:stretch/>
        </p:blipFill>
        <p:spPr>
          <a:xfrm>
            <a:off x="6463030" y="1011028"/>
            <a:ext cx="5576888" cy="18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54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5826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1.  </a:t>
            </a:r>
            <a:r>
              <a:rPr lang="ko-KR" altLang="en-US" sz="2600" spc="-100" dirty="0">
                <a:latin typeface="+mn-ea"/>
              </a:rPr>
              <a:t>공개 여부와 관계없이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원하는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숫자칩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개</a:t>
            </a:r>
            <a:r>
              <a:rPr lang="ko-KR" altLang="en-US" sz="2600" spc="-100" dirty="0">
                <a:latin typeface="+mn-ea"/>
              </a:rPr>
              <a:t> 획득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>
                <a:latin typeface="+mn-ea"/>
              </a:rPr>
              <a:t>원한다면 주머니에서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무작위로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개</a:t>
            </a:r>
            <a:r>
              <a:rPr lang="ko-KR" altLang="en-US" sz="2600" spc="-100" dirty="0">
                <a:latin typeface="+mn-ea"/>
              </a:rPr>
              <a:t> 획득 가능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spc="-100" dirty="0">
                <a:latin typeface="+mn-ea"/>
              </a:rPr>
              <a:t>획득한 숫자칩은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자기 가림막 뒤에</a:t>
            </a:r>
            <a:r>
              <a:rPr lang="ko-KR" altLang="en-US" sz="2600" spc="-100" dirty="0">
                <a:latin typeface="+mn-ea"/>
              </a:rPr>
              <a:t> 놓음</a:t>
            </a:r>
            <a:endParaRPr lang="ko-KR" altLang="en-US" sz="2600" b="1" spc="-100" dirty="0">
              <a:solidFill>
                <a:srgbClr val="E7252F"/>
              </a:solidFill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6" y="1636713"/>
            <a:ext cx="3908206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1.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가져오기 단계 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– 2)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획득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9D8AC8C-11E0-FB77-E319-A4A986F3E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8125"/>
          <a:stretch/>
        </p:blipFill>
        <p:spPr>
          <a:xfrm>
            <a:off x="6225412" y="3835291"/>
            <a:ext cx="5665788" cy="197194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4931056-CC68-7E8E-F548-00BCA670F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4688"/>
          <a:stretch/>
        </p:blipFill>
        <p:spPr>
          <a:xfrm>
            <a:off x="8177177" y="1452298"/>
            <a:ext cx="2317822" cy="197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93300"/>
      </p:ext>
    </p:extLst>
  </p:cSld>
  <p:clrMapOvr>
    <a:masterClrMapping/>
  </p:clrMapOvr>
</p:sld>
</file>

<file path=ppt/theme/theme1.xml><?xml version="1.0" encoding="utf-8"?>
<a:theme xmlns:a="http://schemas.openxmlformats.org/drawingml/2006/main" name="커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랭크">
      <a:majorFont>
        <a:latin typeface="나눔스퀘어 네오 ExtraBold"/>
        <a:ea typeface="나눔스퀘어 네오 ExtraBold"/>
        <a:cs typeface=""/>
      </a:majorFont>
      <a:minorFont>
        <a:latin typeface="나눔스퀘어 네오 Regular"/>
        <a:ea typeface="나눔스퀘어 네오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25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메인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랭크">
      <a:majorFont>
        <a:latin typeface="나눔스퀘어 네오 ExtraBold"/>
        <a:ea typeface="나눔스퀘어 네오 ExtraBold"/>
        <a:cs typeface=""/>
      </a:majorFont>
      <a:minorFont>
        <a:latin typeface="나눔스퀘어 네오 Regular"/>
        <a:ea typeface="나눔스퀘어 네오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25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713</Words>
  <Application>Microsoft Office PowerPoint</Application>
  <PresentationFormat>와이드스크린</PresentationFormat>
  <Paragraphs>96</Paragraphs>
  <Slides>19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19</vt:i4>
      </vt:variant>
    </vt:vector>
  </HeadingPairs>
  <TitlesOfParts>
    <vt:vector size="26" baseType="lpstr">
      <vt:lpstr>나눔스퀘어 네오 Heavy</vt:lpstr>
      <vt:lpstr>나눔스퀘어 네오 Regular</vt:lpstr>
      <vt:lpstr>맑은 고딕</vt:lpstr>
      <vt:lpstr>나눔스퀘어 네오 ExtraBold</vt:lpstr>
      <vt:lpstr>Arial</vt:lpstr>
      <vt:lpstr>커버</vt:lpstr>
      <vt:lpstr>메인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>프랭크</Manager>
  <Company>코리아보드게임즈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비얌비얌</dc:title>
  <dc:subject>게임설명</dc:subject>
  <dc:creator>Park Chanyong</dc:creator>
  <cp:lastModifiedBy>Park Chanyong</cp:lastModifiedBy>
  <cp:revision>24</cp:revision>
  <dcterms:created xsi:type="dcterms:W3CDTF">2023-03-08T02:17:13Z</dcterms:created>
  <dcterms:modified xsi:type="dcterms:W3CDTF">2023-06-01T02:14:54Z</dcterms:modified>
  <cp:category>교육</cp:category>
  <cp:contentStatus>편집용</cp:contentStatus>
</cp:coreProperties>
</file>