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6"/>
  </p:notesMasterIdLst>
  <p:sldIdLst>
    <p:sldId id="257" r:id="rId2"/>
    <p:sldId id="260" r:id="rId3"/>
    <p:sldId id="258" r:id="rId4"/>
    <p:sldId id="751" r:id="rId5"/>
    <p:sldId id="726" r:id="rId6"/>
    <p:sldId id="551" r:id="rId7"/>
    <p:sldId id="552" r:id="rId8"/>
    <p:sldId id="742" r:id="rId9"/>
    <p:sldId id="752" r:id="rId10"/>
    <p:sldId id="753" r:id="rId11"/>
    <p:sldId id="754" r:id="rId12"/>
    <p:sldId id="755" r:id="rId13"/>
    <p:sldId id="756" r:id="rId14"/>
    <p:sldId id="757" r:id="rId15"/>
    <p:sldId id="758" r:id="rId16"/>
    <p:sldId id="759" r:id="rId17"/>
    <p:sldId id="760" r:id="rId18"/>
    <p:sldId id="761" r:id="rId19"/>
    <p:sldId id="762" r:id="rId20"/>
    <p:sldId id="763" r:id="rId21"/>
    <p:sldId id="764" r:id="rId22"/>
    <p:sldId id="626" r:id="rId23"/>
    <p:sldId id="460" r:id="rId24"/>
    <p:sldId id="263" r:id="rId25"/>
  </p:sldIdLst>
  <p:sldSz cx="12192000" cy="6858000"/>
  <p:notesSz cx="6858000" cy="9144000"/>
  <p:embeddedFontLst>
    <p:embeddedFont>
      <p:font typeface="나눔스퀘어" panose="020B0600000101010101" pitchFamily="50" charset="-127"/>
      <p:regular r:id="rId27"/>
    </p:embeddedFont>
    <p:embeddedFont>
      <p:font typeface="나눔스퀘어 Bold" panose="020B0600000101010101" pitchFamily="50" charset="-127"/>
      <p:bold r:id="rId28"/>
    </p:embeddedFont>
    <p:embeddedFont>
      <p:font typeface="맑은 고딕" panose="020B0503020000020004" pitchFamily="50" charset="-127"/>
      <p:regular r:id="rId29"/>
      <p:bold r:id="rId30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A4A3A4"/>
          </p15:clr>
        </p15:guide>
        <p15:guide id="4" pos="438" userDrawn="1">
          <p15:clr>
            <a:srgbClr val="A4A3A4"/>
          </p15:clr>
        </p15:guide>
        <p15:guide id="5" pos="7469" userDrawn="1">
          <p15:clr>
            <a:srgbClr val="A4A3A4"/>
          </p15:clr>
        </p15:guide>
        <p15:guide id="6" orient="horz" pos="232" userDrawn="1">
          <p15:clr>
            <a:srgbClr val="A4A3A4"/>
          </p15:clr>
        </p15:guide>
        <p15:guide id="7" orient="horz" pos="3974" userDrawn="1">
          <p15:clr>
            <a:srgbClr val="A4A3A4"/>
          </p15:clr>
        </p15:guide>
        <p15:guide id="8" pos="42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614C"/>
    <a:srgbClr val="97896D"/>
    <a:srgbClr val="EF861B"/>
    <a:srgbClr val="78674C"/>
    <a:srgbClr val="8A7758"/>
    <a:srgbClr val="A79476"/>
    <a:srgbClr val="E3432D"/>
    <a:srgbClr val="FBDB2E"/>
    <a:srgbClr val="D9441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89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732" y="498"/>
      </p:cViewPr>
      <p:guideLst>
        <p:guide orient="horz" pos="2160"/>
        <p:guide pos="3840"/>
        <p:guide pos="211"/>
        <p:guide pos="438"/>
        <p:guide pos="7469"/>
        <p:guide orient="horz" pos="232"/>
        <p:guide orient="horz" pos="3974"/>
        <p:guide pos="42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2DFD2-1982-4DF9-AB99-06ACC247F4DE}" type="datetimeFigureOut">
              <a:rPr lang="ko-KR" altLang="en-US" smtClean="0"/>
              <a:t>2022-08-26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0A7F22-0255-47F7-9589-85F3161469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0291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타이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0D915092-9B20-43EE-8BFA-DCF0E7467DE7}"/>
              </a:ext>
            </a:extLst>
          </p:cNvPr>
          <p:cNvSpPr/>
          <p:nvPr userDrawn="1"/>
        </p:nvSpPr>
        <p:spPr>
          <a:xfrm>
            <a:off x="319087" y="333375"/>
            <a:ext cx="11553825" cy="6191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B1BFAEF-D301-4F70-AAF8-200B281928A1}"/>
              </a:ext>
            </a:extLst>
          </p:cNvPr>
          <p:cNvSpPr/>
          <p:nvPr userDrawn="1"/>
        </p:nvSpPr>
        <p:spPr>
          <a:xfrm>
            <a:off x="552450" y="581025"/>
            <a:ext cx="10953750" cy="56959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8" name="직각 삼각형 17">
            <a:extLst>
              <a:ext uri="{FF2B5EF4-FFF2-40B4-BE49-F238E27FC236}">
                <a16:creationId xmlns:a16="http://schemas.microsoft.com/office/drawing/2014/main" id="{BDA86165-C92A-4ED7-B3D1-CB562E364F1C}"/>
              </a:ext>
            </a:extLst>
          </p:cNvPr>
          <p:cNvSpPr/>
          <p:nvPr userDrawn="1"/>
        </p:nvSpPr>
        <p:spPr>
          <a:xfrm rot="16200000">
            <a:off x="8222891" y="2874600"/>
            <a:ext cx="3644034" cy="3656013"/>
          </a:xfrm>
          <a:prstGeom prst="rtTriangle">
            <a:avLst/>
          </a:prstGeom>
          <a:solidFill>
            <a:srgbClr val="FBA6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9" name="이등변 삼각형 8">
            <a:extLst>
              <a:ext uri="{FF2B5EF4-FFF2-40B4-BE49-F238E27FC236}">
                <a16:creationId xmlns:a16="http://schemas.microsoft.com/office/drawing/2014/main" id="{B5A44C7A-6E59-40D4-95C6-90F5DEA9003A}"/>
              </a:ext>
            </a:extLst>
          </p:cNvPr>
          <p:cNvSpPr>
            <a:spLocks noChangeAspect="1"/>
          </p:cNvSpPr>
          <p:nvPr userDrawn="1"/>
        </p:nvSpPr>
        <p:spPr>
          <a:xfrm>
            <a:off x="8670125" y="3330584"/>
            <a:ext cx="3240000" cy="3240000"/>
          </a:xfrm>
          <a:prstGeom prst="triangle">
            <a:avLst>
              <a:gd name="adj" fmla="val 100000"/>
            </a:avLst>
          </a:prstGeom>
          <a:solidFill>
            <a:srgbClr val="87C437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5" name="이등변 삼각형 14">
            <a:extLst>
              <a:ext uri="{FF2B5EF4-FFF2-40B4-BE49-F238E27FC236}">
                <a16:creationId xmlns:a16="http://schemas.microsoft.com/office/drawing/2014/main" id="{C7648D17-2A62-44DC-B32D-59EA52CC1BB4}"/>
              </a:ext>
            </a:extLst>
          </p:cNvPr>
          <p:cNvSpPr>
            <a:spLocks noChangeAspect="1"/>
          </p:cNvSpPr>
          <p:nvPr userDrawn="1"/>
        </p:nvSpPr>
        <p:spPr>
          <a:xfrm>
            <a:off x="9458326" y="4229100"/>
            <a:ext cx="2047874" cy="2047874"/>
          </a:xfrm>
          <a:prstGeom prst="triangle">
            <a:avLst>
              <a:gd name="adj" fmla="val 99219"/>
            </a:avLst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3" name="그림 12" descr="아콩다콩로고_150325_web.gif">
            <a:extLst>
              <a:ext uri="{FF2B5EF4-FFF2-40B4-BE49-F238E27FC236}">
                <a16:creationId xmlns:a16="http://schemas.microsoft.com/office/drawing/2014/main" id="{741FA202-5B80-4A94-83DC-5F6ABC8D7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9781" y="5324085"/>
            <a:ext cx="1015121" cy="454133"/>
          </a:xfrm>
          <a:prstGeom prst="rect">
            <a:avLst/>
          </a:prstGeom>
        </p:spPr>
      </p:pic>
      <p:sp>
        <p:nvSpPr>
          <p:cNvPr id="5" name="막힌 원호 4">
            <a:extLst>
              <a:ext uri="{FF2B5EF4-FFF2-40B4-BE49-F238E27FC236}">
                <a16:creationId xmlns:a16="http://schemas.microsoft.com/office/drawing/2014/main" id="{B0794916-0090-4ADE-8A5F-AFC85D7B442B}"/>
              </a:ext>
            </a:extLst>
          </p:cNvPr>
          <p:cNvSpPr/>
          <p:nvPr userDrawn="1"/>
        </p:nvSpPr>
        <p:spPr>
          <a:xfrm>
            <a:off x="10791025" y="-26787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" name="막힌 원호 15">
            <a:extLst>
              <a:ext uri="{FF2B5EF4-FFF2-40B4-BE49-F238E27FC236}">
                <a16:creationId xmlns:a16="http://schemas.microsoft.com/office/drawing/2014/main" id="{8D6294D2-14F9-45C3-9BE6-B841B949427E}"/>
              </a:ext>
            </a:extLst>
          </p:cNvPr>
          <p:cNvSpPr/>
          <p:nvPr userDrawn="1"/>
        </p:nvSpPr>
        <p:spPr>
          <a:xfrm flipH="1">
            <a:off x="-40479" y="-20930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" name="막힌 원호 19">
            <a:extLst>
              <a:ext uri="{FF2B5EF4-FFF2-40B4-BE49-F238E27FC236}">
                <a16:creationId xmlns:a16="http://schemas.microsoft.com/office/drawing/2014/main" id="{F1DDB0DB-BE97-4482-B31A-BA1C8F61F47F}"/>
              </a:ext>
            </a:extLst>
          </p:cNvPr>
          <p:cNvSpPr/>
          <p:nvPr userDrawn="1"/>
        </p:nvSpPr>
        <p:spPr>
          <a:xfrm flipV="1">
            <a:off x="10791818" y="5451026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1" name="막힌 원호 20">
            <a:extLst>
              <a:ext uri="{FF2B5EF4-FFF2-40B4-BE49-F238E27FC236}">
                <a16:creationId xmlns:a16="http://schemas.microsoft.com/office/drawing/2014/main" id="{CF5285DE-4942-41F5-9036-002D676014D3}"/>
              </a:ext>
            </a:extLst>
          </p:cNvPr>
          <p:cNvSpPr/>
          <p:nvPr userDrawn="1"/>
        </p:nvSpPr>
        <p:spPr>
          <a:xfrm flipH="1" flipV="1">
            <a:off x="-42067" y="5448645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C58A392A-1FB2-43CF-88F8-E517C20AE6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002" y="5778218"/>
            <a:ext cx="1485900" cy="37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18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본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0A7D3DEB-20CF-457B-AD00-635F216891AD}"/>
              </a:ext>
            </a:extLst>
          </p:cNvPr>
          <p:cNvSpPr/>
          <p:nvPr userDrawn="1"/>
        </p:nvSpPr>
        <p:spPr>
          <a:xfrm>
            <a:off x="112253" y="95534"/>
            <a:ext cx="11982733" cy="6273367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20" name="그림 19" descr="아콩다콩로고_150325_web.gif">
            <a:extLst>
              <a:ext uri="{FF2B5EF4-FFF2-40B4-BE49-F238E27FC236}">
                <a16:creationId xmlns:a16="http://schemas.microsoft.com/office/drawing/2014/main" id="{74DF40A5-574A-489D-B2BD-BD7B57577BB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0774" y="6461180"/>
            <a:ext cx="732360" cy="327634"/>
          </a:xfrm>
          <a:prstGeom prst="rect">
            <a:avLst/>
          </a:prstGeom>
        </p:spPr>
      </p:pic>
      <p:sp>
        <p:nvSpPr>
          <p:cNvPr id="26" name="직각 삼각형 25">
            <a:extLst>
              <a:ext uri="{FF2B5EF4-FFF2-40B4-BE49-F238E27FC236}">
                <a16:creationId xmlns:a16="http://schemas.microsoft.com/office/drawing/2014/main" id="{7A8F2C49-F3EA-418D-85BF-32DA70DD56C2}"/>
              </a:ext>
            </a:extLst>
          </p:cNvPr>
          <p:cNvSpPr/>
          <p:nvPr userDrawn="1"/>
        </p:nvSpPr>
        <p:spPr>
          <a:xfrm rot="16200000">
            <a:off x="352709" y="454377"/>
            <a:ext cx="656536" cy="656536"/>
          </a:xfrm>
          <a:prstGeom prst="rtTriangle">
            <a:avLst/>
          </a:prstGeom>
          <a:solidFill>
            <a:srgbClr val="87C4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7" name="직각 삼각형 26">
            <a:extLst>
              <a:ext uri="{FF2B5EF4-FFF2-40B4-BE49-F238E27FC236}">
                <a16:creationId xmlns:a16="http://schemas.microsoft.com/office/drawing/2014/main" id="{D4572C53-AF5B-4874-905D-262F99506DBC}"/>
              </a:ext>
            </a:extLst>
          </p:cNvPr>
          <p:cNvSpPr/>
          <p:nvPr userDrawn="1"/>
        </p:nvSpPr>
        <p:spPr>
          <a:xfrm rot="16200000">
            <a:off x="277997" y="386191"/>
            <a:ext cx="630995" cy="630994"/>
          </a:xfrm>
          <a:prstGeom prst="rtTriangle">
            <a:avLst/>
          </a:prstGeom>
          <a:solidFill>
            <a:srgbClr val="FBA6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58D6EDF8-31AB-424A-BD51-F747BDCBCF2D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68067" y="190784"/>
            <a:ext cx="657225" cy="7334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>
              <a:defRPr lang="ko-KR" altLang="en-US" sz="6000" b="1" kern="120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</a:lstStyle>
          <a:p>
            <a:pPr lvl="0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31" name="텍스트 개체 틀 4">
            <a:extLst>
              <a:ext uri="{FF2B5EF4-FFF2-40B4-BE49-F238E27FC236}">
                <a16:creationId xmlns:a16="http://schemas.microsoft.com/office/drawing/2014/main" id="{137D1E76-952B-4CAA-84E8-C1B102A26E1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124068" y="402392"/>
            <a:ext cx="8553332" cy="10906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lang="ko-KR" altLang="en-US" sz="4000" b="1" kern="120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>
              <a:defRPr lang="ko-KR" altLang="en-US" sz="4000" kern="12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</a:lstStyle>
          <a:p>
            <a:pPr lvl="0"/>
            <a:r>
              <a:rPr lang="ko-KR" altLang="en-US" dirty="0"/>
              <a:t>게임 소개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32E8AF8E-9C77-4ABE-BC8A-21583FBAA0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829" y="6444998"/>
            <a:ext cx="1425373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85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감사합니다!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133A76C9-095D-4B39-A258-DDAEA89815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-3"/>
            <a:ext cx="12192000" cy="6858001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0"/>
            <a:ext cx="12192000" cy="6842712"/>
          </a:xfrm>
          <a:prstGeom prst="rect">
            <a:avLst/>
          </a:prstGeom>
          <a:solidFill>
            <a:srgbClr val="30A1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직각 삼각형 19">
            <a:extLst>
              <a:ext uri="{FF2B5EF4-FFF2-40B4-BE49-F238E27FC236}">
                <a16:creationId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16200000">
            <a:off x="2413675" y="-2922230"/>
            <a:ext cx="9780230" cy="978023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5965371" y="3336188"/>
            <a:ext cx="62266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감사합니다</a:t>
            </a:r>
            <a:r>
              <a:rPr lang="en-US" altLang="ko-KR" sz="80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.</a:t>
            </a:r>
            <a:endParaRPr lang="ko-KR" altLang="en-US" sz="80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90694"/>
            <a:ext cx="2587556" cy="2967078"/>
            <a:chOff x="0" y="-963038"/>
            <a:chExt cx="2587556" cy="2967078"/>
          </a:xfrm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pic>
        <p:nvPicPr>
          <p:cNvPr id="25" name="그림 24" descr="아콩다콩로고_150325_web.gif">
            <a:extLst>
              <a:ext uri="{FF2B5EF4-FFF2-40B4-BE49-F238E27FC236}">
                <a16:creationId xmlns:a16="http://schemas.microsoft.com/office/drawing/2014/main" id="{AFC7B4B4-C72E-4335-89F3-D091A183B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693" y="6143531"/>
            <a:ext cx="1031374" cy="461404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C9C42362-388F-4EBE-825F-5BD5131688C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497" y="6120636"/>
            <a:ext cx="1994809" cy="50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0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62E1193-0276-4D85-A0F6-0F3DD3D3FC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C0CEF289-BBD3-4B78-AD87-46AEC9B941C9}" type="datetimeFigureOut">
              <a:rPr lang="ko-KR" altLang="en-US" smtClean="0"/>
              <a:pPr/>
              <a:t>2022-08-26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0C72972-5B25-4846-AECE-569761243D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BE8AC52-1096-4925-9C1A-04455F61A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66024BC6-15BB-44EA-80E0-37237723EBA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2030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3" r:id="rId3"/>
  </p:sldLayoutIdLst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60AB176-2D2F-7C4B-BB84-2F62A71D6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96" y="576648"/>
            <a:ext cx="7918629" cy="569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94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F7DA449-23B1-4C0A-99B2-D946C9050A13}"/>
              </a:ext>
            </a:extLst>
          </p:cNvPr>
          <p:cNvSpPr txBox="1"/>
          <p:nvPr/>
        </p:nvSpPr>
        <p:spPr>
          <a:xfrm>
            <a:off x="220438" y="1286394"/>
            <a:ext cx="8733062" cy="458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본격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양자 역학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고양이 카드 게임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2. 1935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년 </a:t>
            </a:r>
            <a:r>
              <a:rPr lang="ko-KR" altLang="en-US" sz="3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에르빈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슈뢰딩거가 고안한 사고 실험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‘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슈뢰딩거의 고양이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테마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한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트릭 </a:t>
            </a:r>
            <a:r>
              <a:rPr lang="ko-KR" altLang="en-US" sz="3000" b="1" spc="-150" dirty="0" err="1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테이킹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3000" b="1" spc="-150" dirty="0">
              <a:solidFill>
                <a:srgbClr val="6C61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(trick-taking)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장르의 카드 게임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존재할 수 없는 </a:t>
            </a:r>
            <a:r>
              <a:rPr lang="ko-KR" altLang="en-US" sz="3000" b="1" spc="-150" dirty="0" err="1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고양이</a:t>
            </a:r>
            <a:r>
              <a:rPr lang="ko-KR" altLang="en-US" sz="3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’를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남기지 않도록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관리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하는 게임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75AEA8-281F-4C28-A61E-E457EC336870}"/>
              </a:ext>
            </a:extLst>
          </p:cNvPr>
          <p:cNvSpPr txBox="1"/>
          <p:nvPr/>
        </p:nvSpPr>
        <p:spPr>
          <a:xfrm>
            <a:off x="8059698" y="1289566"/>
            <a:ext cx="16569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만 </a:t>
            </a:r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14</a:t>
            </a:r>
            <a:r>
              <a:rPr lang="ko-KR" altLang="en-US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세 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이상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7F88F0-7CAA-4679-9171-F10449F7EDC2}"/>
              </a:ext>
            </a:extLst>
          </p:cNvPr>
          <p:cNvSpPr txBox="1"/>
          <p:nvPr/>
        </p:nvSpPr>
        <p:spPr>
          <a:xfrm>
            <a:off x="9640171" y="1296434"/>
            <a:ext cx="105923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2~5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명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C61A02-8566-4616-B30B-CB8A333A6ECB}"/>
              </a:ext>
            </a:extLst>
          </p:cNvPr>
          <p:cNvSpPr txBox="1"/>
          <p:nvPr/>
        </p:nvSpPr>
        <p:spPr>
          <a:xfrm>
            <a:off x="10794414" y="1300229"/>
            <a:ext cx="12852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30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분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53A3A5F-02FC-4302-8E81-98004A023E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DCCC8522-46EA-45EB-BEF7-4CCC931DA9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소개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BA65F13F-3790-4438-9668-CCC2AB4557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24" b="91837" l="2538" r="22843">
                        <a14:foregroundMark x1="3553" y1="19728" x2="19120" y2="51020"/>
                        <a14:foregroundMark x1="6599" y1="27211" x2="19966" y2="80952"/>
                        <a14:foregroundMark x1="4230" y1="27211" x2="4738" y2="64626"/>
                        <a14:foregroundMark x1="6091" y1="29932" x2="18782" y2="25850"/>
                        <a14:foregroundMark x1="6937" y1="22449" x2="17766" y2="18367"/>
                        <a14:foregroundMark x1="4738" y1="18367" x2="20643" y2="18367"/>
                        <a14:foregroundMark x1="20474" y1="19048" x2="21658" y2="72109"/>
                        <a14:foregroundMark x1="3723" y1="61905" x2="4061" y2="82993"/>
                        <a14:foregroundMark x1="6599" y1="83673" x2="17766" y2="80952"/>
                        <a14:foregroundMark x1="9814" y1="87755" x2="14721" y2="85034"/>
                        <a14:foregroundMark x1="13536" y1="89116" x2="13536" y2="89116"/>
                        <a14:foregroundMark x1="15567" y1="91837" x2="15567" y2="91837"/>
                        <a14:foregroundMark x1="3553" y1="91156" x2="3553" y2="91156"/>
                      </a14:backgroundRemoval>
                    </a14:imgEffect>
                  </a14:imgLayer>
                </a14:imgProps>
              </a:ext>
            </a:extLst>
          </a:blip>
          <a:srcRect r="74486"/>
          <a:stretch/>
        </p:blipFill>
        <p:spPr>
          <a:xfrm>
            <a:off x="8385442" y="306188"/>
            <a:ext cx="1005448" cy="980204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B3AC8330-D645-47F8-AE45-2D65AD7AAD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39384" r="59796">
                        <a14:foregroundMark x1="41624" y1="21088" x2="57530" y2="76871"/>
                        <a14:foregroundMark x1="54822" y1="19048" x2="48054" y2="72109"/>
                        <a14:foregroundMark x1="57699" y1="28571" x2="58037" y2="71429"/>
                        <a14:foregroundMark x1="44332" y1="57823" x2="44332" y2="57823"/>
                        <a14:foregroundMark x1="41963" y1="77551" x2="56176" y2="83673"/>
                        <a14:foregroundMark x1="43993" y1="42857" x2="42809" y2="65306"/>
                        <a14:foregroundMark x1="54822" y1="43537" x2="56007" y2="63265"/>
                        <a14:foregroundMark x1="58883" y1="42857" x2="59560" y2="69388"/>
                      </a14:backgroundRemoval>
                    </a14:imgEffect>
                  </a14:imgLayer>
                </a14:imgProps>
              </a:ext>
            </a:extLst>
          </a:blip>
          <a:srcRect l="36833" r="37653"/>
          <a:stretch/>
        </p:blipFill>
        <p:spPr>
          <a:xfrm>
            <a:off x="9652448" y="306189"/>
            <a:ext cx="1005448" cy="980204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EEE47CF0-08D3-4993-AB4E-AF3358BAD12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76967" r="97378">
                        <a14:foregroundMark x1="78849" y1="21769" x2="80203" y2="61905"/>
                        <a14:foregroundMark x1="80034" y1="77551" x2="93739" y2="79592"/>
                      </a14:backgroundRemoval>
                    </a14:imgEffect>
                  </a14:imgLayer>
                </a14:imgProps>
              </a:ext>
            </a:extLst>
          </a:blip>
          <a:srcRect l="74416" r="70"/>
          <a:stretch/>
        </p:blipFill>
        <p:spPr>
          <a:xfrm>
            <a:off x="10941341" y="306190"/>
            <a:ext cx="1005448" cy="98020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EE62B301-5CE8-BF49-C15F-46212BED13F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28648" y="3679850"/>
            <a:ext cx="4628390" cy="1650405"/>
          </a:xfrm>
          <a:prstGeom prst="rect">
            <a:avLst/>
          </a:prstGeom>
        </p:spPr>
      </p:pic>
      <p:pic>
        <p:nvPicPr>
          <p:cNvPr id="10" name="그림 9" descr="텍스트이(가) 표시된 사진&#10;&#10;자동 생성된 설명">
            <a:extLst>
              <a:ext uri="{FF2B5EF4-FFF2-40B4-BE49-F238E27FC236}">
                <a16:creationId xmlns:a16="http://schemas.microsoft.com/office/drawing/2014/main" id="{C1DD7CF2-FD73-D78A-9B01-03F63DF47A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9375" y="1648577"/>
            <a:ext cx="2552700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0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23DEC23-2155-40E2-92AA-42C2C8CF6362}"/>
              </a:ext>
            </a:extLst>
          </p:cNvPr>
          <p:cNvSpPr txBox="1"/>
          <p:nvPr/>
        </p:nvSpPr>
        <p:spPr>
          <a:xfrm>
            <a:off x="585536" y="1167986"/>
            <a:ext cx="6558214" cy="4897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ko-KR" altLang="en-US" sz="36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슈뢰딩거의 고양이</a:t>
            </a:r>
            <a:endParaRPr lang="en-US" altLang="ko-KR" sz="500" spc="-150" dirty="0">
              <a:solidFill>
                <a:srgbClr val="6C61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40000"/>
              </a:lnSpc>
            </a:pPr>
            <a:endParaRPr lang="en-US" altLang="ko-KR" sz="500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각각의 대상은 외부에서 내부를 관찰할 수 없는 상자 형태의 보관함에 개별적으로 수용되어야 한다</a:t>
            </a:r>
            <a:r>
              <a:rPr lang="en-US" altLang="ko-KR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복슬복슬한 성질을 가져야 하는 각 대상 개체를 고양이로 한다</a:t>
            </a:r>
            <a:r>
              <a:rPr lang="en-US" altLang="ko-KR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대상의 털 색깔이 어떤 방법</a:t>
            </a:r>
            <a:r>
              <a:rPr lang="en-US" altLang="ko-KR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시각적 관찰 등</a:t>
            </a:r>
            <a:r>
              <a:rPr lang="en-US" altLang="ko-KR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으로 관측되면</a:t>
            </a:r>
            <a:r>
              <a:rPr lang="en-US" altLang="ko-KR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털 색의 절대적 고유 법칙에 따라 양자의 수렴이 발생한다</a:t>
            </a:r>
            <a:r>
              <a:rPr lang="en-US" altLang="ko-KR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대상 개체는 유사한 외형이나 털 색을 가질 수 없다</a:t>
            </a:r>
            <a:r>
              <a:rPr lang="en-US" altLang="ko-KR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실험을 시작하기 전에</a:t>
            </a:r>
            <a:r>
              <a:rPr lang="en-US" altLang="ko-KR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실험 설명서를 숙독하여 대상을 다루는 방법론을 익히도록 해야 한다</a:t>
            </a:r>
            <a:r>
              <a:rPr lang="en-US" altLang="ko-KR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흥미로운 실험이 되길</a:t>
            </a:r>
            <a:r>
              <a:rPr lang="en-US" altLang="ko-KR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sz="23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C08BF7-3423-407B-9EED-7F68F1A54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95B3D21F-B59C-4ED2-B33F-D7865831FF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전 알아보기</a:t>
            </a:r>
          </a:p>
        </p:txBody>
      </p:sp>
      <p:pic>
        <p:nvPicPr>
          <p:cNvPr id="13" name="그림 12" descr="텍스트, 명함이(가) 표시된 사진">
            <a:extLst>
              <a:ext uri="{FF2B5EF4-FFF2-40B4-BE49-F238E27FC236}">
                <a16:creationId xmlns:a16="http://schemas.microsoft.com/office/drawing/2014/main" id="{A2B472DA-347F-BF24-AF01-E9EFE5325B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39" t="13978" r="18551" b="21276"/>
          <a:stretch/>
        </p:blipFill>
        <p:spPr>
          <a:xfrm>
            <a:off x="7543800" y="3429000"/>
            <a:ext cx="3009900" cy="2581662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1E506388-6526-7664-98C9-897BC597C4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250" y="338168"/>
            <a:ext cx="2513233" cy="341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62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CFDF2F78-0554-4540-B515-DCBF02D13481}"/>
              </a:ext>
            </a:extLst>
          </p:cNvPr>
          <p:cNvSpPr txBox="1"/>
          <p:nvPr/>
        </p:nvSpPr>
        <p:spPr>
          <a:xfrm>
            <a:off x="571266" y="1364537"/>
            <a:ext cx="5746386" cy="4554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고양이 카드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45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연구 카드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시작 플레이어 카드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28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개인판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5. </a:t>
            </a:r>
            <a:r>
              <a:rPr lang="ko-KR" altLang="en-US" sz="28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연구판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6.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플레이어 토큰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60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7.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관측 토큰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DF451F3-63E9-4884-BBF8-3B651A850A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06EAC783-1624-4664-A4E7-9C0B654859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구성물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F979017-BC19-2782-C759-D3B195D297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6188" y="1471618"/>
            <a:ext cx="6202750" cy="477944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470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638" y="1186539"/>
            <a:ext cx="6598087" cy="4850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각자 </a:t>
            </a:r>
            <a:r>
              <a:rPr lang="ko-KR" altLang="en-US" sz="3000" b="1" spc="-150" dirty="0" err="1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개인판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와 한 종류의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플레이어</a:t>
            </a:r>
            <a:endParaRPr lang="en-US" altLang="ko-KR" sz="3000" b="1" spc="-150" dirty="0">
              <a:solidFill>
                <a:srgbClr val="6C61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토큰</a:t>
            </a:r>
            <a:r>
              <a:rPr lang="en-US" altLang="ko-KR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(12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en-US" altLang="ko-KR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전부를 가져옴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인원수에 맞는 면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으로 개인판을 놓고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</a:t>
            </a:r>
            <a:r>
              <a:rPr lang="en-US" altLang="ko-KR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X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에 플레이어 토큰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en-US" altLang="ko-KR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개씩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올려 둠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플레이 인원 수에 따라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연구 카드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연구판에 끼워 넣고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관측 토큰을 올려 둠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최근에 고양이를 만난 플레이어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시작 플레이어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라운드 시작 카드를 받음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8DBD2C76-F167-E9C8-A81E-AB101AFB14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384"/>
          <a:stretch/>
        </p:blipFill>
        <p:spPr>
          <a:xfrm>
            <a:off x="6816725" y="155967"/>
            <a:ext cx="5040313" cy="2061144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8419BDA4-9260-4833-F767-394947981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6724" y="2199529"/>
            <a:ext cx="5040313" cy="2061144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0B11447B-CCAC-F210-C8C0-FB060198A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6725" y="4247581"/>
            <a:ext cx="5040313" cy="2061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21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D29913A-12A4-432D-A03E-6888981AE6A5}"/>
              </a:ext>
            </a:extLst>
          </p:cNvPr>
          <p:cNvSpPr txBox="1"/>
          <p:nvPr/>
        </p:nvSpPr>
        <p:spPr>
          <a:xfrm>
            <a:off x="596679" y="1493005"/>
            <a:ext cx="7966575" cy="3955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70000"/>
              </a:lnSpc>
            </a:pPr>
            <a:r>
              <a:rPr lang="ko-KR" altLang="en-US" sz="3800" b="1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플레이어 수</a:t>
            </a:r>
            <a:r>
              <a:rPr lang="ko-KR" altLang="en-US" sz="3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와 동일한 수의</a:t>
            </a:r>
            <a:endParaRPr lang="en-US" altLang="ko-KR" sz="38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70000"/>
              </a:lnSpc>
            </a:pPr>
            <a:r>
              <a:rPr lang="ko-KR" altLang="en-US" sz="3800" b="1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</a:t>
            </a:r>
            <a:r>
              <a:rPr lang="ko-KR" altLang="en-US" sz="3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3800" b="1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진행</a:t>
            </a:r>
            <a:r>
              <a:rPr lang="ko-KR" altLang="en-US" sz="3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한 후</a:t>
            </a:r>
            <a:endParaRPr lang="en-US" altLang="ko-KR" sz="38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70000"/>
              </a:lnSpc>
            </a:pPr>
            <a:r>
              <a:rPr lang="ko-KR" altLang="en-US" sz="3800" b="1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높은 점수</a:t>
            </a:r>
            <a:r>
              <a:rPr lang="ko-KR" altLang="en-US" sz="3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얻은 </a:t>
            </a:r>
            <a:endParaRPr lang="en-US" altLang="ko-KR" sz="38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70000"/>
              </a:lnSpc>
            </a:pPr>
            <a:r>
              <a:rPr lang="ko-KR" altLang="en-US" sz="3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플레이어가 승리</a:t>
            </a:r>
            <a:r>
              <a:rPr lang="en-US" altLang="ko-KR" sz="3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789E177-3B1C-415E-B1CE-8C6BAF96A8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06BC9A9-E418-430B-8954-D50E9A5665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목표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9BFD02E-97D0-8A56-15DE-4D591592F9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92800">
            <a:off x="7091954" y="2022412"/>
            <a:ext cx="3649827" cy="253308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EF82B70-0BFA-20C3-55E2-BAB81A7C9A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75" b="95560" l="8491" r="92925">
                        <a14:foregroundMark x1="35849" y1="9459" x2="26415" y2="11969"/>
                        <a14:foregroundMark x1="43160" y1="9266" x2="82955" y2="13610"/>
                        <a14:foregroundMark x1="84313" y1="16427" x2="83726" y2="17568"/>
                        <a14:foregroundMark x1="81604" y1="21815" x2="93160" y2="36680"/>
                        <a14:foregroundMark x1="53066" y1="5212" x2="42453" y2="5019"/>
                        <a14:foregroundMark x1="41274" y1="93243" x2="51179" y2="90541"/>
                        <a14:foregroundMark x1="50708" y1="95560" x2="43868" y2="94208"/>
                        <a14:foregroundMark x1="45991" y1="44788" x2="53774" y2="40734"/>
                        <a14:foregroundMark x1="8726" y1="69498" x2="9670" y2="71042"/>
                        <a14:foregroundMark x1="8491" y1="78378" x2="8491" y2="77220"/>
                        <a14:foregroundMark x1="8491" y1="77606" x2="8491" y2="81660"/>
                        <a14:foregroundMark x1="61557" y1="61583" x2="65330" y2="60811"/>
                        <a14:foregroundMark x1="64387" y1="59266" x2="65330" y2="59073"/>
                        <a14:foregroundMark x1="61321" y1="74710" x2="59906" y2="72973"/>
                        <a14:foregroundMark x1="45991" y1="3475" x2="45755" y2="5212"/>
                        <a14:foregroundMark x1="68396" y1="7143" x2="72406" y2="9846"/>
                        <a14:foregroundMark x1="70991" y1="87452" x2="71698" y2="89768"/>
                        <a14:foregroundMark x1="62736" y1="80888" x2="62972" y2="82432"/>
                        <a14:backgroundMark x1="84198" y1="14286" x2="84198" y2="14286"/>
                        <a14:backgroundMark x1="84670" y1="13900" x2="86321" y2="14865"/>
                        <a14:backgroundMark x1="86321" y1="14479" x2="82783" y2="12355"/>
                        <a14:backgroundMark x1="83019" y1="13514" x2="84670" y2="131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00329" y="3149919"/>
            <a:ext cx="2201984" cy="269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84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9F36641-BFFC-43CD-9232-8B9CC75805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66BE46D-3C0C-456F-A38E-2734E26D10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라운드 진행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AA12B24-6643-40CD-8691-C67439ADB477}"/>
              </a:ext>
            </a:extLst>
          </p:cNvPr>
          <p:cNvGrpSpPr/>
          <p:nvPr/>
        </p:nvGrpSpPr>
        <p:grpSpPr>
          <a:xfrm>
            <a:off x="900578" y="1517521"/>
            <a:ext cx="10393497" cy="3822957"/>
            <a:chOff x="2366662" y="2656564"/>
            <a:chExt cx="7475151" cy="2728062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A0FD8A2-DBFA-45D6-8251-853597B5A5FC}"/>
                </a:ext>
              </a:extLst>
            </p:cNvPr>
            <p:cNvSpPr/>
            <p:nvPr/>
          </p:nvSpPr>
          <p:spPr>
            <a:xfrm>
              <a:off x="2366662" y="2656564"/>
              <a:ext cx="7475151" cy="619758"/>
            </a:xfrm>
            <a:prstGeom prst="rect">
              <a:avLst/>
            </a:prstGeom>
            <a:solidFill>
              <a:srgbClr val="6C61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30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1. </a:t>
              </a:r>
              <a:r>
                <a:rPr lang="ko-KR" altLang="en-US" sz="30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준비 단계 </a:t>
              </a:r>
              <a:r>
                <a:rPr lang="en-US" altLang="ko-KR" sz="30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:</a:t>
              </a:r>
              <a:r>
                <a:rPr lang="en-US" altLang="ko-KR" sz="28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ko-KR" altLang="en-US" sz="26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카드 </a:t>
              </a:r>
              <a:r>
                <a:rPr lang="en-US" altLang="ko-KR" sz="26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1</a:t>
              </a:r>
              <a:r>
                <a:rPr lang="ko-KR" altLang="en-US" sz="26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장 제거</a:t>
              </a:r>
              <a:r>
                <a:rPr lang="en-US" altLang="ko-KR" sz="26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26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따낼 트릭 예측</a:t>
              </a: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BBE761F8-BAC6-4375-8FD6-DF1695CA9534}"/>
                </a:ext>
              </a:extLst>
            </p:cNvPr>
            <p:cNvSpPr/>
            <p:nvPr/>
          </p:nvSpPr>
          <p:spPr>
            <a:xfrm>
              <a:off x="2366662" y="3336765"/>
              <a:ext cx="7475151" cy="642325"/>
            </a:xfrm>
            <a:prstGeom prst="rect">
              <a:avLst/>
            </a:prstGeom>
            <a:solidFill>
              <a:srgbClr val="6C61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30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2. </a:t>
              </a:r>
              <a:r>
                <a:rPr lang="ko-KR" altLang="en-US" sz="30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트릭 단계 </a:t>
              </a:r>
              <a:r>
                <a:rPr lang="en-US" altLang="ko-KR" sz="30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:</a:t>
              </a:r>
              <a:r>
                <a:rPr lang="en-US" altLang="ko-KR" sz="28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ko-KR" altLang="en-US" sz="26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관측한 색깔 선언</a:t>
              </a:r>
              <a:r>
                <a:rPr lang="en-US" altLang="ko-KR" sz="26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, </a:t>
              </a:r>
              <a:r>
                <a:rPr lang="ko-KR" altLang="en-US" sz="26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트릭의 승자 판정</a:t>
              </a: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53E2B0D-6541-7C8E-5301-71FDB7575EFF}"/>
                </a:ext>
              </a:extLst>
            </p:cNvPr>
            <p:cNvSpPr/>
            <p:nvPr/>
          </p:nvSpPr>
          <p:spPr>
            <a:xfrm>
              <a:off x="2366662" y="4039533"/>
              <a:ext cx="7475151" cy="642325"/>
            </a:xfrm>
            <a:prstGeom prst="rect">
              <a:avLst/>
            </a:prstGeom>
            <a:solidFill>
              <a:srgbClr val="6C61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30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3. </a:t>
              </a:r>
              <a:r>
                <a:rPr lang="ko-KR" altLang="en-US" sz="30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점수 계산 단계 </a:t>
              </a:r>
              <a:r>
                <a:rPr lang="en-US" altLang="ko-KR" sz="30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:</a:t>
              </a:r>
              <a:r>
                <a:rPr lang="en-US" altLang="ko-KR" sz="28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</a:t>
              </a:r>
              <a:r>
                <a:rPr lang="ko-KR" altLang="en-US" sz="26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따낸 트릭 점수 </a:t>
              </a:r>
              <a:r>
                <a:rPr lang="en-US" altLang="ko-KR" sz="26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+ </a:t>
              </a:r>
              <a:r>
                <a:rPr lang="ko-KR" altLang="en-US" sz="26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트릭 예측 보너스 점수</a:t>
              </a: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FFD041BD-D1C3-74F3-160D-9B6AA2869E95}"/>
                </a:ext>
              </a:extLst>
            </p:cNvPr>
            <p:cNvSpPr/>
            <p:nvPr/>
          </p:nvSpPr>
          <p:spPr>
            <a:xfrm>
              <a:off x="2366662" y="4742301"/>
              <a:ext cx="7475151" cy="642325"/>
            </a:xfrm>
            <a:prstGeom prst="rect">
              <a:avLst/>
            </a:prstGeom>
            <a:solidFill>
              <a:srgbClr val="6C61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30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4. </a:t>
              </a:r>
              <a:r>
                <a:rPr lang="ko-KR" altLang="en-US" sz="3000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다음 라운드 준비 단계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195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262059" cy="642832"/>
          </a:xfrm>
          <a:prstGeom prst="rect">
            <a:avLst/>
          </a:prstGeom>
          <a:solidFill>
            <a:srgbClr val="6C6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준비 단계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60" y="1928929"/>
            <a:ext cx="7227990" cy="3488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고양이 카드를 섞어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같은 수로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나눠 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(2~4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명 </a:t>
            </a:r>
            <a:r>
              <a:rPr lang="en-US" altLang="ko-KR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10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5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명 </a:t>
            </a:r>
            <a:r>
              <a:rPr lang="en-US" altLang="ko-KR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9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 플레이어는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동시에 원하는 카드 </a:t>
            </a:r>
            <a:r>
              <a:rPr lang="en-US" altLang="ko-KR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골라서 뒷면으로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버림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(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버린 카드는 해당 라운드에 사용하지 않음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2EF70878-9934-7FED-FB3B-8D96F657B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5070" y="2003319"/>
            <a:ext cx="4961968" cy="312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36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262059" cy="642832"/>
          </a:xfrm>
          <a:prstGeom prst="rect">
            <a:avLst/>
          </a:prstGeom>
          <a:solidFill>
            <a:srgbClr val="6C6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준비 단계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60" y="1928929"/>
            <a:ext cx="7227990" cy="3488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시작 플레이어부터 시계 방향으로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이번 라운드에 몇 트릭을 따낼 지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예측</a:t>
            </a:r>
            <a:endParaRPr lang="en-US" altLang="ko-KR" sz="3000" b="1" spc="-150" dirty="0">
              <a:solidFill>
                <a:srgbClr val="6C61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예측한 수를 말하면서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개인판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 해당하는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숫자 위에 플레이어 토큰 </a:t>
            </a:r>
            <a:r>
              <a:rPr lang="en-US" altLang="ko-KR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올려 놓음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마지막 플레이어까지 예측이 끝나면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트릭 단계</a:t>
            </a:r>
            <a:endParaRPr lang="en-US" altLang="ko-KR" sz="3000" b="1" spc="-150" dirty="0">
              <a:solidFill>
                <a:srgbClr val="6C61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5D74380-A4EB-BF3C-09C0-3693804F6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9586" y="1277373"/>
            <a:ext cx="4877452" cy="308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147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262059" cy="642832"/>
          </a:xfrm>
          <a:prstGeom prst="rect">
            <a:avLst/>
          </a:prstGeom>
          <a:solidFill>
            <a:srgbClr val="6C6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트릭 단계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60" y="1928929"/>
            <a:ext cx="7227990" cy="3488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트릭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시작 플레이어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 손에 들고 있는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고양이 카드 </a:t>
            </a:r>
            <a:r>
              <a:rPr lang="en-US" altLang="ko-KR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내고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시계 방향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으로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돌아가며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다른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플레이어도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카드를 </a:t>
            </a:r>
            <a:r>
              <a:rPr lang="en-US" altLang="ko-KR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장씩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누구든 고양이 카드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장을 낼 때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특정 색깔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관측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되었음을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선언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해야 함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378DAA01-4E00-9909-A2E3-0DAC177F0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2559" y="2098738"/>
            <a:ext cx="5444479" cy="109061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D40BB47F-3C05-F630-C647-AE56458742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8065" y="3581671"/>
            <a:ext cx="4788973" cy="1835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69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262059" cy="642832"/>
          </a:xfrm>
          <a:prstGeom prst="rect">
            <a:avLst/>
          </a:prstGeom>
          <a:solidFill>
            <a:srgbClr val="6C6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트릭 단계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60" y="1928929"/>
            <a:ext cx="7227990" cy="418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개인판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 위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아래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오른쪽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왼쪽 중 자신이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선언한 색깔과 일치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하는 곳에 카드를 내려놓음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그리고 나서 연구판에서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카드의 색깔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과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숫자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맞는 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찾아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플레이어 토큰 </a:t>
            </a:r>
            <a:r>
              <a:rPr lang="en-US" altLang="ko-KR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올려 놓음</a:t>
            </a:r>
            <a:endParaRPr lang="en-US" altLang="ko-KR" sz="3000" b="1" spc="-150" dirty="0">
              <a:solidFill>
                <a:srgbClr val="6C61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한 트릭을 진행하는 동안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처음으로 선언된</a:t>
            </a:r>
            <a:endParaRPr lang="en-US" altLang="ko-KR" sz="3000" b="1" spc="-150" dirty="0">
              <a:solidFill>
                <a:srgbClr val="6C61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색깔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기본 색깔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이라고 부름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2BC7318-C29B-A6FF-62C9-E16013D6E93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68901" y="1598789"/>
            <a:ext cx="4488138" cy="2643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00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262059" cy="642832"/>
          </a:xfrm>
          <a:prstGeom prst="rect">
            <a:avLst/>
          </a:prstGeom>
          <a:solidFill>
            <a:srgbClr val="6C6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트릭 단계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60" y="1928929"/>
            <a:ext cx="7227990" cy="3488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6.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관측한 색깔 선언 규칙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1)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연구판에서 플레이어가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선언한 색깔 줄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확인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칸이 반드시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비어 있어야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함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2)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플레이어 개인판에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선언한 색깔의 </a:t>
            </a:r>
            <a:r>
              <a:rPr lang="en-US" altLang="ko-KR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X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반드시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플레이어 토큰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놓여 있어야 함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7" name="그림 6" descr="오렌지이(가) 표시된 사진&#10;&#10;자동 생성된 설명">
            <a:extLst>
              <a:ext uri="{FF2B5EF4-FFF2-40B4-BE49-F238E27FC236}">
                <a16:creationId xmlns:a16="http://schemas.microsoft.com/office/drawing/2014/main" id="{CF4C44A2-76BE-EB69-58FC-694B4A7CF9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92" r="39894"/>
          <a:stretch/>
        </p:blipFill>
        <p:spPr>
          <a:xfrm>
            <a:off x="7512090" y="1277373"/>
            <a:ext cx="4344948" cy="3187535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9850F982-1F09-D831-73FF-1226B50369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 l="18443" t="48468" r="38974"/>
          <a:stretch/>
        </p:blipFill>
        <p:spPr>
          <a:xfrm>
            <a:off x="8295503" y="4736014"/>
            <a:ext cx="1911180" cy="1362356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2A7B36DF-29B5-0456-4C46-997809677E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6593" y="4788823"/>
            <a:ext cx="844193" cy="1183542"/>
          </a:xfrm>
          <a:prstGeom prst="roundRect">
            <a:avLst>
              <a:gd name="adj" fmla="val 5534"/>
            </a:avLst>
          </a:prstGeom>
        </p:spPr>
      </p:pic>
    </p:spTree>
    <p:extLst>
      <p:ext uri="{BB962C8B-B14F-4D97-AF65-F5344CB8AC3E}">
        <p14:creationId xmlns:p14="http://schemas.microsoft.com/office/powerpoint/2010/main" val="386319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262059" cy="642832"/>
          </a:xfrm>
          <a:prstGeom prst="rect">
            <a:avLst/>
          </a:prstGeom>
          <a:solidFill>
            <a:srgbClr val="6C6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트릭 단계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60" y="1928929"/>
            <a:ext cx="7597148" cy="418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7.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시작 플레이어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 카드를 낼 때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빨강을 제외한</a:t>
            </a:r>
            <a:endParaRPr lang="en-US" altLang="ko-KR" sz="3000" b="1" spc="-150" dirty="0">
              <a:solidFill>
                <a:srgbClr val="6C61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파랑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노랑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초록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중 하나만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선언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할 수 있음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8.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그러나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연구판의 빨강 줄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플레이어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토큰이</a:t>
            </a:r>
            <a:endParaRPr lang="en-US" altLang="ko-KR" sz="3000" b="1" spc="-150" dirty="0">
              <a:solidFill>
                <a:srgbClr val="6C61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하나라도 놓였다면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빨강을 기본 색깔로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선언 가능</a:t>
            </a:r>
            <a:endParaRPr lang="en-US" altLang="ko-KR" sz="3000" b="1" spc="-150" dirty="0">
              <a:solidFill>
                <a:srgbClr val="6C61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9.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시작 플레이어 손에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다른 어떤 색깔도 선언할</a:t>
            </a:r>
            <a:endParaRPr lang="en-US" altLang="ko-KR" sz="3000" b="1" spc="-150" dirty="0">
              <a:solidFill>
                <a:srgbClr val="6C61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수 없는 때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에도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빨강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선언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할 수 있음</a:t>
            </a:r>
            <a:endParaRPr lang="en-US" altLang="ko-KR" sz="3000" b="1" spc="-150" dirty="0">
              <a:solidFill>
                <a:srgbClr val="6C61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B89B51C6-E7FC-CC71-F092-C5A09845C8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24" b="90774" l="508" r="96108">
                        <a14:foregroundMark x1="34687" y1="12798" x2="29780" y2="17560"/>
                        <a14:foregroundMark x1="72420" y1="35714" x2="81557" y2="50000"/>
                        <a14:foregroundMark x1="81557" y1="50000" x2="83587" y2="56845"/>
                        <a14:foregroundMark x1="83587" y1="27083" x2="84941" y2="35119"/>
                        <a14:foregroundMark x1="83418" y1="75893" x2="76481" y2="83036"/>
                        <a14:foregroundMark x1="65144" y1="69940" x2="67174" y2="77083"/>
                        <a14:foregroundMark x1="62098" y1="77083" x2="60914" y2="77381"/>
                        <a14:foregroundMark x1="7445" y1="33929" x2="3892" y2="48512"/>
                        <a14:foregroundMark x1="508" y1="33631" x2="9814" y2="45833"/>
                        <a14:foregroundMark x1="9983" y1="32440" x2="17259" y2="32738"/>
                        <a14:foregroundMark x1="20135" y1="33036" x2="24196" y2="31845"/>
                        <a14:foregroundMark x1="24196" y1="30060" x2="31980" y2="35714"/>
                        <a14:foregroundMark x1="42132" y1="29167" x2="50254" y2="32440"/>
                        <a14:foregroundMark x1="50761" y1="30655" x2="54653" y2="31845"/>
                        <a14:foregroundMark x1="55838" y1="29464" x2="55838" y2="37500"/>
                        <a14:foregroundMark x1="30964" y1="29167" x2="34179" y2="33036"/>
                        <a14:foregroundMark x1="27411" y1="29167" x2="37563" y2="30655"/>
                        <a14:foregroundMark x1="8291" y1="28869" x2="14721" y2="29464"/>
                        <a14:foregroundMark x1="81049" y1="23810" x2="79188" y2="24702"/>
                        <a14:foregroundMark x1="90017" y1="68155" x2="92217" y2="83333"/>
                        <a14:foregroundMark x1="96277" y1="89583" x2="91878" y2="76190"/>
                        <a14:foregroundMark x1="75296" y1="90179" x2="72589" y2="90774"/>
                        <a14:foregroundMark x1="74619" y1="74702" x2="73435" y2="57440"/>
                        <a14:foregroundMark x1="70897" y1="63690" x2="70389" y2="5803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51722" y="1493005"/>
            <a:ext cx="4519718" cy="256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18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262059" cy="642832"/>
          </a:xfrm>
          <a:prstGeom prst="rect">
            <a:avLst/>
          </a:prstGeom>
          <a:solidFill>
            <a:srgbClr val="6C6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트릭 단계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9" y="1928929"/>
            <a:ext cx="7770915" cy="3488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10.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첫 카드가 나온 후 뒤따라 내는 카드는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규칙</a:t>
            </a:r>
            <a:r>
              <a:rPr lang="en-US" altLang="ko-KR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1,2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지키면 아무 색깔이나 선언 가능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기본 색깔이 아닌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다른 색깔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선언한다면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자신의 개인판에서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기본 색깔이 표시된 </a:t>
            </a:r>
            <a:r>
              <a:rPr lang="en-US" altLang="ko-KR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X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놓인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플레이어 토큰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제거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하고 선언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3886BF0-9781-D417-E9C8-25CB5C1E03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76" b="96980" l="0" r="97445">
                        <a14:foregroundMark x1="94549" y1="46644" x2="97445" y2="70470"/>
                        <a14:foregroundMark x1="97445" y1="70470" x2="92675" y2="74161"/>
                        <a14:foregroundMark x1="43612" y1="17450" x2="33390" y2="43960"/>
                        <a14:foregroundMark x1="28450" y1="12752" x2="37308" y2="8725"/>
                        <a14:foregroundMark x1="37308" y1="8725" x2="43441" y2="11409"/>
                        <a14:foregroundMark x1="45826" y1="12752" x2="47189" y2="24161"/>
                        <a14:foregroundMark x1="28961" y1="23490" x2="35264" y2="40268"/>
                        <a14:foregroundMark x1="35264" y1="40268" x2="42078" y2="36913"/>
                        <a14:foregroundMark x1="43952" y1="28859" x2="45486" y2="41275"/>
                        <a14:foregroundMark x1="44293" y1="44295" x2="36797" y2="42282"/>
                        <a14:foregroundMark x1="29472" y1="17450" x2="27087" y2="41275"/>
                        <a14:foregroundMark x1="31175" y1="6711" x2="33220" y2="6376"/>
                        <a14:foregroundMark x1="36968" y1="25839" x2="34072" y2="38591"/>
                        <a14:foregroundMark x1="33560" y1="20134" x2="37990" y2="28859"/>
                        <a14:foregroundMark x1="43101" y1="56376" x2="43612" y2="65101"/>
                        <a14:foregroundMark x1="39012" y1="83893" x2="31516" y2="86577"/>
                        <a14:foregroundMark x1="40204" y1="86913" x2="31005" y2="90604"/>
                        <a14:foregroundMark x1="27768" y1="91275" x2="33901" y2="92282"/>
                        <a14:foregroundMark x1="44463" y1="87248" x2="41738" y2="95973"/>
                        <a14:foregroundMark x1="33220" y1="49329" x2="32538" y2="61745"/>
                        <a14:foregroundMark x1="17888" y1="71141" x2="7836" y2="82550"/>
                        <a14:foregroundMark x1="6303" y1="61745" x2="11073" y2="67114"/>
                        <a14:foregroundMark x1="2896" y1="57383" x2="10051" y2="58725"/>
                        <a14:foregroundMark x1="14480" y1="59060" x2="19932" y2="67450"/>
                        <a14:foregroundMark x1="21124" y1="63758" x2="19932" y2="85906"/>
                        <a14:foregroundMark x1="19932" y1="85906" x2="19761" y2="86242"/>
                        <a14:foregroundMark x1="22998" y1="65101" x2="22317" y2="85235"/>
                        <a14:foregroundMark x1="22317" y1="85235" x2="22147" y2="85570"/>
                        <a14:foregroundMark x1="20273" y1="89933" x2="10733" y2="86242"/>
                        <a14:foregroundMark x1="10733" y1="86242" x2="10392" y2="85906"/>
                        <a14:foregroundMark x1="6474" y1="73154" x2="4940" y2="91275"/>
                        <a14:foregroundMark x1="4940" y1="91275" x2="15673" y2="94631"/>
                        <a14:foregroundMark x1="2555" y1="63758" x2="2385" y2="76510"/>
                        <a14:foregroundMark x1="5281" y1="54698" x2="12606" y2="56040"/>
                        <a14:foregroundMark x1="17008" y1="57134" x2="21295" y2="60403"/>
                        <a14:foregroundMark x1="4164" y1="49937" x2="0" y2="47651"/>
                        <a14:foregroundMark x1="3578" y1="66443" x2="2726" y2="96980"/>
                        <a14:foregroundMark x1="16839" y1="56493" x2="18058" y2="56711"/>
                        <a14:foregroundMark x1="16953" y1="56927" x2="18058" y2="57718"/>
                        <a14:foregroundMark x1="17284" y1="58182" x2="19080" y2="59396"/>
                        <a14:foregroundMark x1="13249" y1="55455" x2="13904" y2="55897"/>
                        <a14:foregroundMark x1="1704" y1="47651" x2="3952" y2="49170"/>
                        <a14:foregroundMark x1="17547" y1="56040" x2="16439" y2="54972"/>
                        <a14:foregroundMark x1="1022" y1="50671" x2="13969" y2="57047"/>
                        <a14:foregroundMark x1="14651" y1="55369" x2="511" y2="47987"/>
                        <a14:foregroundMark x1="341" y1="47315" x2="18569" y2="55705"/>
                        <a14:backgroundMark x1="852" y1="39597" x2="2726" y2="416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16726" y="3659469"/>
            <a:ext cx="5040312" cy="255879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5240B3AA-9A53-8CC0-6BBA-F54C355A3D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 l="17709" t="48500" r="38813"/>
          <a:stretch/>
        </p:blipFill>
        <p:spPr>
          <a:xfrm>
            <a:off x="9782175" y="1471357"/>
            <a:ext cx="1951377" cy="136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22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262059" cy="642832"/>
          </a:xfrm>
          <a:prstGeom prst="rect">
            <a:avLst/>
          </a:prstGeom>
          <a:solidFill>
            <a:srgbClr val="6C6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트릭 단계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60" y="1928929"/>
            <a:ext cx="7399440" cy="3488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12.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트릭의 승자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플레이어가 카드를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1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장씩 내면 이번 트릭의 승자를 확인함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13.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빨강이 선언된 경우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빨강 카드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만 남김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빨강이 선언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안 된 경우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기본 색깔 카드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만 남김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남은 카드 중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큰 숫자 카드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 트릭의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승자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584A3C3-CFB3-2327-B366-AC34676E1C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3450" y="1277373"/>
            <a:ext cx="4283588" cy="381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860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262059" cy="642832"/>
          </a:xfrm>
          <a:prstGeom prst="rect">
            <a:avLst/>
          </a:prstGeom>
          <a:solidFill>
            <a:srgbClr val="6C6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트릭 단계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60" y="1928929"/>
            <a:ext cx="7399440" cy="418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14.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트릭의 승자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는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플레이어가 낸 카드를 모아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더미로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가져가서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자기 앞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둠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15.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자기 앞에 놓인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더미 개수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는 트릭을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몇 차례나</a:t>
            </a:r>
            <a:endParaRPr lang="en-US" altLang="ko-KR" sz="3000" b="1" spc="-150" dirty="0">
              <a:solidFill>
                <a:srgbClr val="6C61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승리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했는지 알 수 있게 함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16.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이번 트릭의 승자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 다음 트릭의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시작</a:t>
            </a:r>
            <a:endParaRPr lang="en-US" altLang="ko-KR" sz="3000" b="1" spc="-150" dirty="0">
              <a:solidFill>
                <a:srgbClr val="6C61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플레이어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 되어 새로운 트릭의 첫 카드를 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D8940037-2BB6-D1E4-6642-4527DD09255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39650" y="1493005"/>
            <a:ext cx="3266667" cy="1685714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A20C01C7-D5BF-C43C-8B1B-8BB8064D59F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11078" y="4779280"/>
            <a:ext cx="3523809" cy="11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89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262059" cy="642832"/>
          </a:xfrm>
          <a:prstGeom prst="rect">
            <a:avLst/>
          </a:prstGeom>
          <a:solidFill>
            <a:srgbClr val="6C6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트릭 단계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9" y="1928929"/>
            <a:ext cx="7542315" cy="2795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17.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플레이어 손에 카드가 </a:t>
            </a:r>
            <a:r>
              <a:rPr lang="en-US" altLang="ko-KR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장만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남을 때까지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트릭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진행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한 후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점수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계산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함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18. </a:t>
            </a:r>
            <a:r>
              <a:rPr lang="ko-KR" altLang="en-US" sz="3000" spc="-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규칙에 따라 카드를 내리면서 연구판에 플레이어</a:t>
            </a:r>
            <a:endParaRPr lang="en-US" altLang="ko-KR" sz="3000" spc="-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토큰을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놓을 수 없는 상황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이면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패러독스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발생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7CB487F-2254-40E1-3D58-700D9A133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6725" y="557496"/>
            <a:ext cx="5040313" cy="279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43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262059" cy="642832"/>
          </a:xfrm>
          <a:prstGeom prst="rect">
            <a:avLst/>
          </a:prstGeom>
          <a:solidFill>
            <a:srgbClr val="6C6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트릭 단계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9" y="1928929"/>
            <a:ext cx="7542315" cy="2795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19.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패러독스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발생시킨 플레이어는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남은</a:t>
            </a:r>
            <a:endParaRPr lang="en-US" altLang="ko-KR" sz="3000" b="1" spc="-150" dirty="0">
              <a:solidFill>
                <a:srgbClr val="6C61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카드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공개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하면서 패러독스를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선언</a:t>
            </a:r>
            <a:endParaRPr lang="en-US" altLang="ko-KR" sz="3000" b="1" spc="-150" dirty="0">
              <a:solidFill>
                <a:srgbClr val="6C61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20.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진행 중이던 트릭은 승자 없이 중단하고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즉시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트릭 단계를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중지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하고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점수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계산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함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61F4932E-4D32-5BF9-6436-7510E5130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9990" y="1186146"/>
            <a:ext cx="5113899" cy="296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80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781300" cy="642832"/>
          </a:xfrm>
          <a:prstGeom prst="rect">
            <a:avLst/>
          </a:prstGeom>
          <a:solidFill>
            <a:srgbClr val="6C6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계산 단계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60" y="1928929"/>
            <a:ext cx="7227990" cy="4250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따낸 트릭 점수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 플레이어들은 자기가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따낸</a:t>
            </a:r>
            <a:endParaRPr lang="en-US" altLang="ko-KR" sz="3000" b="1" spc="-150" dirty="0">
              <a:solidFill>
                <a:srgbClr val="6C61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30000"/>
              </a:lnSpc>
            </a:pP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트릭당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카드 뒷면 더미의 수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 err="1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점씩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얻음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3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트릭 예측 보너스 점수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예측한 트릭 수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와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3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같은 수의 트릭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땄다면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보너스 점수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획득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3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연구판에 놓인 자기 플레이어 토큰 중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서로</a:t>
            </a:r>
            <a:endParaRPr lang="en-US" altLang="ko-KR" sz="3000" b="1" spc="-150" dirty="0">
              <a:solidFill>
                <a:srgbClr val="6C61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30000"/>
              </a:lnSpc>
            </a:pPr>
            <a:r>
              <a:rPr lang="en-US" altLang="ko-KR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인접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대각선 제외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하여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크게 연결된 무리</a:t>
            </a:r>
            <a:endParaRPr lang="en-US" altLang="ko-KR" sz="3000" b="1" spc="-150" dirty="0">
              <a:solidFill>
                <a:srgbClr val="6C61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3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하나를 구성하는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토큰 수만큼 점수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얻음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B5F3012F-4C19-21F1-492E-707EBCB06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8550" y="1283053"/>
            <a:ext cx="4408488" cy="2386979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D706303E-1A6D-EE3C-B5E2-C2519F325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5994" y="3758184"/>
            <a:ext cx="4411043" cy="2061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90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781300" cy="642832"/>
          </a:xfrm>
          <a:prstGeom prst="rect">
            <a:avLst/>
          </a:prstGeom>
          <a:solidFill>
            <a:srgbClr val="6C6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계산 단계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60" y="1928929"/>
            <a:ext cx="7227990" cy="2795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패러독스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 발생시킨 플레이어는 자기가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따낸</a:t>
            </a:r>
            <a:endParaRPr lang="en-US" altLang="ko-KR" sz="3000" b="1" spc="-150" dirty="0">
              <a:solidFill>
                <a:srgbClr val="6C61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트릭당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카드 뒷면 더미의 수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-1</a:t>
            </a:r>
            <a:r>
              <a:rPr lang="ko-KR" altLang="en-US" sz="3000" b="1" spc="-150" dirty="0" err="1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점씩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얻음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5.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패러독스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발생시킨 플레이어는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보너스 점수 없음</a:t>
            </a:r>
            <a:endParaRPr lang="en-US" altLang="ko-KR" sz="3000" b="1" spc="-150" dirty="0">
              <a:solidFill>
                <a:srgbClr val="6C61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162E0CC7-6E28-2BC0-1436-EDD1F6DE1C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596"/>
          <a:stretch/>
        </p:blipFill>
        <p:spPr>
          <a:xfrm>
            <a:off x="6164017" y="3514726"/>
            <a:ext cx="5717628" cy="213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72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4219575" cy="642832"/>
          </a:xfrm>
          <a:prstGeom prst="rect">
            <a:avLst/>
          </a:prstGeom>
          <a:solidFill>
            <a:srgbClr val="6C6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다음 라운드 준비 단계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60" y="1928929"/>
            <a:ext cx="7227990" cy="3488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각자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연구판과 개인판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올려 놓은 자신의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플레이어 토큰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모두 가져옴</a:t>
            </a:r>
            <a:endParaRPr lang="en-US" altLang="ko-KR" sz="3000" b="1" spc="-150" dirty="0">
              <a:solidFill>
                <a:srgbClr val="6C61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자기 개인판의 모든 </a:t>
            </a:r>
            <a:r>
              <a:rPr lang="en-US" altLang="ko-KR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X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위에 플레이어 토큰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en-US" altLang="ko-KR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개씩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올려 놓음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시작 플레이어 카드를 </a:t>
            </a:r>
            <a:r>
              <a:rPr lang="ko-KR" altLang="en-US" sz="30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왼쪽 사람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에게 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8A424204-54C7-CCAE-BCFA-84010FB66F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352" b="89451" l="9953" r="98746">
                        <a14:foregroundMark x1="28527" y1="12527" x2="30329" y2="19560"/>
                        <a14:foregroundMark x1="59875" y1="13407" x2="61520" y2="20220"/>
                        <a14:foregroundMark x1="78527" y1="14945" x2="80251" y2="19560"/>
                        <a14:foregroundMark x1="78370" y1="9670" x2="77273" y2="9451"/>
                        <a14:foregroundMark x1="75862" y1="8791" x2="73433" y2="8571"/>
                        <a14:foregroundMark x1="85737" y1="61319" x2="90361" y2="74066"/>
                        <a14:foregroundMark x1="95063" y1="65055" x2="91458" y2="86154"/>
                        <a14:foregroundMark x1="87382" y1="79560" x2="83307" y2="78022"/>
                        <a14:foregroundMark x1="93966" y1="78681" x2="98668" y2="78022"/>
                        <a14:foregroundMark x1="98589" y1="80659" x2="94514" y2="81978"/>
                        <a14:foregroundMark x1="90752" y1="81978" x2="78918" y2="81319"/>
                        <a14:foregroundMark x1="94906" y1="64176" x2="92006" y2="72308"/>
                        <a14:foregroundMark x1="68182" y1="78901" x2="66850" y2="77143"/>
                        <a14:foregroundMark x1="65987" y1="81978" x2="69279" y2="81319"/>
                        <a14:foregroundMark x1="69671" y1="83077" x2="79624" y2="80000"/>
                        <a14:foregroundMark x1="79624" y1="80000" x2="80094" y2="80000"/>
                        <a14:foregroundMark x1="79702" y1="82418" x2="76097" y2="83077"/>
                        <a14:foregroundMark x1="98746" y1="82637" x2="98668" y2="80000"/>
                        <a14:foregroundMark x1="93966" y1="69451" x2="92163" y2="67692"/>
                        <a14:foregroundMark x1="92868" y1="69451" x2="88401" y2="67692"/>
                        <a14:foregroundMark x1="85266" y1="65495" x2="84404" y2="67692"/>
                        <a14:foregroundMark x1="54624" y1="78681" x2="56270" y2="79560"/>
                        <a14:foregroundMark x1="43103" y1="76484" x2="43887" y2="80879"/>
                        <a14:foregroundMark x1="42712" y1="82198" x2="47257" y2="80659"/>
                        <a14:foregroundMark x1="49060" y1="81099" x2="55016" y2="80659"/>
                        <a14:foregroundMark x1="47571" y1="81319" x2="56740" y2="79780"/>
                        <a14:foregroundMark x1="56740" y1="79780" x2="56740" y2="79780"/>
                        <a14:foregroundMark x1="38323" y1="78242" x2="39498" y2="77363"/>
                        <a14:foregroundMark x1="31348" y1="78901" x2="32210" y2="78242"/>
                        <a14:foregroundMark x1="36912" y1="11868" x2="36520" y2="13626"/>
                        <a14:foregroundMark x1="57445" y1="11648" x2="58386" y2="13407"/>
                        <a14:foregroundMark x1="66850" y1="11209" x2="66693" y2="12088"/>
                        <a14:foregroundMark x1="32210" y1="10549" x2="32759" y2="11429"/>
                        <a14:foregroundMark x1="40752" y1="11429" x2="41379" y2="14286"/>
                        <a14:foregroundMark x1="38245" y1="16044" x2="38558" y2="14945"/>
                        <a14:foregroundMark x1="48903" y1="13846" x2="48903" y2="16703"/>
                        <a14:foregroundMark x1="54781" y1="15385" x2="53762" y2="18242"/>
                        <a14:foregroundMark x1="53213" y1="11868" x2="52743" y2="11868"/>
                        <a14:foregroundMark x1="49843" y1="13187" x2="50235" y2="13187"/>
                        <a14:foregroundMark x1="43887" y1="11868" x2="44828" y2="18462"/>
                        <a14:foregroundMark x1="50392" y1="12088" x2="51567" y2="12967"/>
                        <a14:foregroundMark x1="53056" y1="12967" x2="53918" y2="13626"/>
                        <a14:foregroundMark x1="54467" y1="19341" x2="53213" y2="19341"/>
                        <a14:foregroundMark x1="50705" y1="18901" x2="49687" y2="18462"/>
                        <a14:foregroundMark x1="48903" y1="16703" x2="49138" y2="19341"/>
                        <a14:foregroundMark x1="49922" y1="19560" x2="50627" y2="20000"/>
                        <a14:backgroundMark x1="11599" y1="56923" x2="19044" y2="67912"/>
                        <a14:backgroundMark x1="23119" y1="57363" x2="25470" y2="69670"/>
                      </a14:backgroundRemoval>
                    </a14:imgEffect>
                  </a14:imgLayer>
                </a14:imgProps>
              </a:ext>
            </a:extLst>
          </a:blip>
          <a:srcRect l="17334"/>
          <a:stretch/>
        </p:blipFill>
        <p:spPr>
          <a:xfrm>
            <a:off x="6954394" y="1581149"/>
            <a:ext cx="4835968" cy="208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21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BD005E0-4A12-460A-93A5-DDB6B8FAD9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428FF6C-9832-4009-B1B8-396E35A4D5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종료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65022D-D5AE-4886-A4ED-E5D8890C61F2}"/>
              </a:ext>
            </a:extLst>
          </p:cNvPr>
          <p:cNvSpPr txBox="1"/>
          <p:nvPr/>
        </p:nvSpPr>
        <p:spPr>
          <a:xfrm>
            <a:off x="596679" y="1112005"/>
            <a:ext cx="11138121" cy="4725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플레이어가 </a:t>
            </a:r>
            <a:r>
              <a:rPr lang="ko-KR" altLang="en-US" sz="34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번씩 라운드 </a:t>
            </a:r>
            <a:endParaRPr lang="en-US" altLang="ko-KR" sz="3400" b="1" spc="-150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4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시작 플레이어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 되어 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라운드를 진행하면 </a:t>
            </a:r>
            <a:r>
              <a:rPr lang="ko-KR" altLang="en-US" sz="3400" b="1" spc="-150" dirty="0">
                <a:solidFill>
                  <a:srgbClr val="6C61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종료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ko-KR" altLang="en-US" sz="34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많은 점수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얻은 플레이어가 승리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동점 시 </a:t>
            </a:r>
            <a:r>
              <a:rPr lang="ko-KR" altLang="en-US" sz="34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마지막 라운드에 더 많은 점수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얻은 플레이어가 승리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en-US" altLang="ko-KR" sz="3400" b="1" spc="-150" dirty="0">
              <a:solidFill>
                <a:srgbClr val="006EB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47C975D-9F2B-A7A2-8962-31ABC414D2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159" y="1233771"/>
            <a:ext cx="4425878" cy="294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73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B985974-D731-4CA3-BF61-E62467D946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652EA4E-1BA9-4E31-82FC-48EDE2608E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요약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970ECDF-666F-220A-F287-D2CAC12F37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701" y="190784"/>
            <a:ext cx="5113338" cy="609695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551408A-27FB-6542-F4F6-61D5E9356C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97" y="2645550"/>
            <a:ext cx="6218703" cy="179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86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088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76200">
          <a:solidFill>
            <a:srgbClr val="FFFF00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76200">
          <a:solidFill>
            <a:srgbClr val="8870B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9245</TotalTime>
  <Words>1045</Words>
  <Application>Microsoft Office PowerPoint</Application>
  <PresentationFormat>와이드스크린</PresentationFormat>
  <Paragraphs>170</Paragraphs>
  <Slides>24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29" baseType="lpstr">
      <vt:lpstr>맑은 고딕</vt:lpstr>
      <vt:lpstr>나눔스퀘어</vt:lpstr>
      <vt:lpstr>나눔스퀘어 Bold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Park Chanyong</dc:creator>
  <cp:lastModifiedBy>Park Chanyong</cp:lastModifiedBy>
  <cp:revision>157</cp:revision>
  <dcterms:created xsi:type="dcterms:W3CDTF">2021-02-23T06:25:54Z</dcterms:created>
  <dcterms:modified xsi:type="dcterms:W3CDTF">2022-08-26T07:52:05Z</dcterms:modified>
</cp:coreProperties>
</file>