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58" r:id="rId5"/>
    <p:sldId id="265" r:id="rId6"/>
    <p:sldId id="266" r:id="rId7"/>
    <p:sldId id="267" r:id="rId8"/>
    <p:sldId id="261" r:id="rId9"/>
    <p:sldId id="269" r:id="rId10"/>
    <p:sldId id="270" r:id="rId11"/>
    <p:sldId id="271" r:id="rId12"/>
    <p:sldId id="268" r:id="rId13"/>
    <p:sldId id="273" r:id="rId14"/>
    <p:sldId id="272" r:id="rId15"/>
    <p:sldId id="274" r:id="rId16"/>
    <p:sldId id="275" r:id="rId17"/>
    <p:sldId id="279" r:id="rId18"/>
    <p:sldId id="281" r:id="rId19"/>
    <p:sldId id="280" r:id="rId20"/>
    <p:sldId id="259" r:id="rId21"/>
    <p:sldId id="264" r:id="rId22"/>
    <p:sldId id="263" r:id="rId23"/>
  </p:sldIdLst>
  <p:sldSz cx="12192000" cy="6858000"/>
  <p:notesSz cx="6858000" cy="9144000"/>
  <p:embeddedFontLst>
    <p:embeddedFont>
      <p:font typeface="나눔스퀘어" pitchFamily="50" charset="-127"/>
      <p:regular r:id="rId25"/>
    </p:embeddedFont>
    <p:embeddedFont>
      <p:font typeface="맑은 고딕" pitchFamily="50" charset="-127"/>
      <p:regular r:id="rId26"/>
      <p:bold r:id="rId27"/>
    </p:embeddedFont>
    <p:embeddedFont>
      <p:font typeface="나눔스퀘어 Bold" pitchFamily="50" charset="-127"/>
      <p:bold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1F2E"/>
    <a:srgbClr val="F9F9F9"/>
    <a:srgbClr val="FFC600"/>
    <a:srgbClr val="EB1921"/>
    <a:srgbClr val="F69297"/>
    <a:srgbClr val="F16065"/>
    <a:srgbClr val="0588C9"/>
    <a:srgbClr val="FFC802"/>
    <a:srgbClr val="EB1C24"/>
    <a:srgbClr val="B0C3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102" y="-4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CD40C-272A-49E5-9F16-A2ECC5365CAD}" type="datetimeFigureOut">
              <a:rPr lang="ko-KR" altLang="en-US" smtClean="0"/>
              <a:pPr/>
              <a:t>2018-11-07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A83E0-1152-417D-940E-61DF29387B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A83E0-1152-417D-940E-61DF29387B3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A83E0-1152-417D-940E-61DF29387B3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="" xmlns:a16="http://schemas.microsoft.com/office/drawing/2014/main" id="{1BB6FBDE-FB9E-4287-A091-974164219155}"/>
              </a:ext>
            </a:extLst>
          </p:cNvPr>
          <p:cNvGrpSpPr/>
          <p:nvPr userDrawn="1"/>
        </p:nvGrpSpPr>
        <p:grpSpPr>
          <a:xfrm>
            <a:off x="4161835" y="5899749"/>
            <a:ext cx="4500736" cy="737346"/>
            <a:chOff x="3905251" y="6225204"/>
            <a:chExt cx="3094613" cy="506984"/>
          </a:xfrm>
        </p:grpSpPr>
        <p:pic>
          <p:nvPicPr>
            <p:cNvPr id="12" name="그림 11" descr="아콩다콩로고_150325_web.gif">
              <a:extLst>
                <a:ext uri="{FF2B5EF4-FFF2-40B4-BE49-F238E27FC236}">
                  <a16:creationId xmlns="" xmlns:a16="http://schemas.microsoft.com/office/drawing/2014/main" id="{6BE22403-3E80-4246-8E56-A9EC68350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="" xmlns:a16="http://schemas.microsoft.com/office/drawing/2014/main" id="{7D762D84-065E-4AD8-8D19-19E7DD9A1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  <p:sp>
        <p:nvSpPr>
          <p:cNvPr id="2" name="직각 삼각형 1">
            <a:extLst>
              <a:ext uri="{FF2B5EF4-FFF2-40B4-BE49-F238E27FC236}">
                <a16:creationId xmlns="" xmlns:a16="http://schemas.microsoft.com/office/drawing/2014/main" id="{1FA9B4E2-9970-49B5-8117-68198FC612ED}"/>
              </a:ext>
            </a:extLst>
          </p:cNvPr>
          <p:cNvSpPr/>
          <p:nvPr userDrawn="1"/>
        </p:nvSpPr>
        <p:spPr>
          <a:xfrm>
            <a:off x="0" y="0"/>
            <a:ext cx="862641" cy="6858000"/>
          </a:xfrm>
          <a:prstGeom prst="rtTriangle">
            <a:avLst/>
          </a:prstGeom>
          <a:solidFill>
            <a:srgbClr val="EB19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각 삼각형 15">
            <a:extLst>
              <a:ext uri="{FF2B5EF4-FFF2-40B4-BE49-F238E27FC236}">
                <a16:creationId xmlns="" xmlns:a16="http://schemas.microsoft.com/office/drawing/2014/main" id="{00D2D488-E6A6-444A-8604-3BEB39681CFC}"/>
              </a:ext>
            </a:extLst>
          </p:cNvPr>
          <p:cNvSpPr/>
          <p:nvPr userDrawn="1"/>
        </p:nvSpPr>
        <p:spPr>
          <a:xfrm rot="10800000">
            <a:off x="11329359" y="0"/>
            <a:ext cx="862641" cy="6858000"/>
          </a:xfrm>
          <a:prstGeom prst="rtTriangle">
            <a:avLst/>
          </a:prstGeom>
          <a:solidFill>
            <a:srgbClr val="FFC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5699451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41152396-639D-4C4B-AA0A-0B4A322A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A1761B40-45EF-498B-924F-A1CAACBA6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2AD5264A-559F-4583-85B0-796664787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0C51E695-2780-45E8-8811-6716FCD94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5BB7DEAA-3481-407C-A007-1A81AED0F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56ACEDAF-CFB5-41A0-9583-2995C635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2018-11-07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8DE238C-83B6-46DE-94DB-A8D728B6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E8ACD7F9-B936-4B5D-BDC8-124115FF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8308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C5289185-B6B8-4BB1-8BE0-0A2C33B3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B4642CE2-2EAC-4B0A-A549-35BA1645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2018-11-07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961B720B-5E08-4262-9014-58C74E9C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4DF8F551-2FDC-48F4-946E-384F54D9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90503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44B74F45-85D7-46EA-A55D-09E5BCA3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2018-11-07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561FEEEE-0861-4FD0-9320-B8666AE8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60D64146-E0CD-465E-9993-AF8B75D6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05384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2CC6641D-B977-40F5-AC2A-0C204757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F0E618D-3D48-4162-8754-C7603FE6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A71E1165-7CDD-4FFB-939A-8DB8CE58B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BA432521-57B2-437F-8374-2A28EDF2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4377CB15-BA34-4FCC-B2A4-CD389224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C0E96F9-B033-4E97-87EB-65EE7B72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4408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8AB85EF-BEEE-4505-AF5D-2D6589EB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2E39D027-A5B4-4DB1-A47A-C03160D33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E85A0A88-B624-49DB-918B-07EB7FD6E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FBEC3829-5091-4DCA-B468-EC47B882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EB2CE533-3D4F-4483-BEF7-82AD9205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47F067CD-EA85-4FAB-9D3F-BBB1508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5096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D498B0C-54A6-44D3-94AF-D6DF149A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D30C4CD6-2F80-4AC2-91A2-333DD2BC1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B58167A6-E221-42BF-9AE6-074A6FF0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AA28B44B-67FB-4A20-B055-F21008ED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EE22E34F-EF45-45B6-A454-ED4AB2E5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4512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39B437B9-46C9-4F2F-AAD3-A5DD648ED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578EE51B-DCD2-434C-9A42-545A22C88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38A7CB99-3C14-42C8-812A-E5261FB9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E82B39D7-D605-4312-B9FF-5FF37545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89ACAD8-0C4B-4CF4-9D18-39BC1F6D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56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16207E07-75D6-4193-9EF4-A88D31C85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844" r="3004" b="20791"/>
          <a:stretch/>
        </p:blipFill>
        <p:spPr>
          <a:xfrm>
            <a:off x="5029200" y="0"/>
            <a:ext cx="7162800" cy="6858000"/>
          </a:xfrm>
          <a:prstGeom prst="rect">
            <a:avLst/>
          </a:prstGeom>
        </p:spPr>
      </p:pic>
      <p:sp>
        <p:nvSpPr>
          <p:cNvPr id="9" name="평행 사변형 8">
            <a:extLst>
              <a:ext uri="{FF2B5EF4-FFF2-40B4-BE49-F238E27FC236}">
                <a16:creationId xmlns="" xmlns:a16="http://schemas.microsoft.com/office/drawing/2014/main" id="{8EFBB4B5-5E20-439A-AFBD-71383526B91F}"/>
              </a:ext>
            </a:extLst>
          </p:cNvPr>
          <p:cNvSpPr/>
          <p:nvPr userDrawn="1"/>
        </p:nvSpPr>
        <p:spPr>
          <a:xfrm>
            <a:off x="-1364343" y="0"/>
            <a:ext cx="13556343" cy="6858000"/>
          </a:xfrm>
          <a:prstGeom prst="parallelogram">
            <a:avLst>
              <a:gd name="adj" fmla="val 77875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="" xmlns:a16="http://schemas.microsoft.com/office/drawing/2014/main" id="{A58C6BFD-274E-424E-9475-A20C337BEA38}"/>
              </a:ext>
            </a:extLst>
          </p:cNvPr>
          <p:cNvGrpSpPr/>
          <p:nvPr userDrawn="1"/>
        </p:nvGrpSpPr>
        <p:grpSpPr>
          <a:xfrm>
            <a:off x="0" y="-963038"/>
            <a:ext cx="2587556" cy="2967078"/>
            <a:chOff x="0" y="-963038"/>
            <a:chExt cx="2587556" cy="2967078"/>
          </a:xfrm>
        </p:grpSpPr>
        <p:sp>
          <p:nvSpPr>
            <p:cNvPr id="17" name="직각 삼각형 16">
              <a:extLst>
                <a:ext uri="{FF2B5EF4-FFF2-40B4-BE49-F238E27FC236}">
                  <a16:creationId xmlns="" xmlns:a16="http://schemas.microsoft.com/office/drawing/2014/main" id="{838346F5-C6C8-4690-8CFD-EBFE305DE801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각 삼각형 17">
              <a:extLst>
                <a:ext uri="{FF2B5EF4-FFF2-40B4-BE49-F238E27FC236}">
                  <a16:creationId xmlns="" xmlns:a16="http://schemas.microsoft.com/office/drawing/2014/main" id="{543A2693-6AEF-4471-9FF0-94E3281B734F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="" xmlns:a16="http://schemas.microsoft.com/office/drawing/2014/main" id="{E0824C10-AFF4-420F-AC22-893EEB24A8E4}"/>
              </a:ext>
            </a:extLst>
          </p:cNvPr>
          <p:cNvGrpSpPr/>
          <p:nvPr userDrawn="1"/>
        </p:nvGrpSpPr>
        <p:grpSpPr>
          <a:xfrm>
            <a:off x="4690119" y="571132"/>
            <a:ext cx="2637704" cy="861774"/>
            <a:chOff x="4777067" y="571132"/>
            <a:chExt cx="2637704" cy="861774"/>
          </a:xfrm>
        </p:grpSpPr>
        <p:sp>
          <p:nvSpPr>
            <p:cNvPr id="19" name="직각 삼각형 18">
              <a:extLst>
                <a:ext uri="{FF2B5EF4-FFF2-40B4-BE49-F238E27FC236}">
                  <a16:creationId xmlns="" xmlns:a16="http://schemas.microsoft.com/office/drawing/2014/main" id="{EC8EA59E-884B-424C-86A3-7F41D0CFE4BE}"/>
                </a:ext>
              </a:extLst>
            </p:cNvPr>
            <p:cNvSpPr/>
            <p:nvPr userDrawn="1"/>
          </p:nvSpPr>
          <p:spPr>
            <a:xfrm rot="16200000">
              <a:off x="4777067" y="667657"/>
              <a:ext cx="601050" cy="601050"/>
            </a:xfrm>
            <a:prstGeom prst="rtTriangle">
              <a:avLst/>
            </a:prstGeom>
            <a:solidFill>
              <a:srgbClr val="058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E32B91A-0F4A-43E5-9B1D-12119095E266}"/>
                </a:ext>
              </a:extLst>
            </p:cNvPr>
            <p:cNvSpPr txBox="1"/>
            <p:nvPr userDrawn="1"/>
          </p:nvSpPr>
          <p:spPr>
            <a:xfrm>
              <a:off x="5372031" y="571132"/>
              <a:ext cx="20427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목차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A8CF29D-5AFC-4140-AA3D-517241C1BA31}"/>
              </a:ext>
            </a:extLst>
          </p:cNvPr>
          <p:cNvSpPr txBox="1"/>
          <p:nvPr userDrawn="1"/>
        </p:nvSpPr>
        <p:spPr>
          <a:xfrm>
            <a:off x="3328097" y="1814937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51E4A2C-53DC-4412-82C8-C3F2529B0A77}"/>
              </a:ext>
            </a:extLst>
          </p:cNvPr>
          <p:cNvSpPr txBox="1"/>
          <p:nvPr userDrawn="1"/>
        </p:nvSpPr>
        <p:spPr>
          <a:xfrm>
            <a:off x="2574045" y="2830600"/>
            <a:ext cx="874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8D9481D-8DBE-466F-A7D6-E8EEEE0C640F}"/>
              </a:ext>
            </a:extLst>
          </p:cNvPr>
          <p:cNvSpPr txBox="1"/>
          <p:nvPr userDrawn="1"/>
        </p:nvSpPr>
        <p:spPr>
          <a:xfrm>
            <a:off x="1820720" y="3846263"/>
            <a:ext cx="708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7FAB566-7E89-48DB-AFDC-29ED80A08D25}"/>
              </a:ext>
            </a:extLst>
          </p:cNvPr>
          <p:cNvSpPr txBox="1"/>
          <p:nvPr userDrawn="1"/>
        </p:nvSpPr>
        <p:spPr>
          <a:xfrm>
            <a:off x="1067396" y="4861926"/>
            <a:ext cx="708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106F314A-4086-4C36-9CEE-0C5491FE9F6F}"/>
              </a:ext>
            </a:extLst>
          </p:cNvPr>
          <p:cNvGrpSpPr/>
          <p:nvPr userDrawn="1"/>
        </p:nvGrpSpPr>
        <p:grpSpPr>
          <a:xfrm>
            <a:off x="3905251" y="6225204"/>
            <a:ext cx="3094613" cy="506984"/>
            <a:chOff x="3905251" y="6225204"/>
            <a:chExt cx="3094613" cy="506984"/>
          </a:xfrm>
        </p:grpSpPr>
        <p:pic>
          <p:nvPicPr>
            <p:cNvPr id="27" name="그림 26" descr="아콩다콩로고_150325_web.gif">
              <a:extLst>
                <a:ext uri="{FF2B5EF4-FFF2-40B4-BE49-F238E27FC236}">
                  <a16:creationId xmlns="" xmlns:a16="http://schemas.microsoft.com/office/drawing/2014/main" id="{A0A3E8EC-A1FE-4A6C-8637-17A58459D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="" xmlns:a16="http://schemas.microsoft.com/office/drawing/2014/main" id="{5EEF27C9-056B-4865-B346-7233C947A5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569114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="" xmlns:a16="http://schemas.microsoft.com/office/drawing/2014/main" id="{7731F380-B93A-4860-A126-FCB09DE549E6}"/>
              </a:ext>
            </a:extLst>
          </p:cNvPr>
          <p:cNvGrpSpPr/>
          <p:nvPr userDrawn="1"/>
        </p:nvGrpSpPr>
        <p:grpSpPr>
          <a:xfrm>
            <a:off x="277997" y="290941"/>
            <a:ext cx="731248" cy="724722"/>
            <a:chOff x="2987314" y="444571"/>
            <a:chExt cx="2232092" cy="2212173"/>
          </a:xfrm>
        </p:grpSpPr>
        <p:sp>
          <p:nvSpPr>
            <p:cNvPr id="9" name="직각 삼각형 8">
              <a:extLst>
                <a:ext uri="{FF2B5EF4-FFF2-40B4-BE49-F238E27FC236}">
                  <a16:creationId xmlns="" xmlns:a16="http://schemas.microsoft.com/office/drawing/2014/main" id="{A57A3359-AE9D-485B-8BF1-FBDE787A1910}"/>
                </a:ext>
              </a:extLst>
            </p:cNvPr>
            <p:cNvSpPr/>
            <p:nvPr/>
          </p:nvSpPr>
          <p:spPr>
            <a:xfrm rot="16200000">
              <a:off x="3215367" y="652705"/>
              <a:ext cx="2004040" cy="2004038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각 삼각형 7">
              <a:extLst>
                <a:ext uri="{FF2B5EF4-FFF2-40B4-BE49-F238E27FC236}">
                  <a16:creationId xmlns="" xmlns:a16="http://schemas.microsoft.com/office/drawing/2014/main" id="{583B8A2C-F7AD-4F2D-8AB7-E8338027C191}"/>
                </a:ext>
              </a:extLst>
            </p:cNvPr>
            <p:cNvSpPr/>
            <p:nvPr/>
          </p:nvSpPr>
          <p:spPr>
            <a:xfrm rot="16200000">
              <a:off x="2987312" y="444573"/>
              <a:ext cx="1926078" cy="1926074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="" xmlns:a16="http://schemas.microsoft.com/office/drawing/2014/main" id="{35DAC9D1-9B2C-492D-B778-657FDBA86BC8}"/>
              </a:ext>
            </a:extLst>
          </p:cNvPr>
          <p:cNvGrpSpPr/>
          <p:nvPr userDrawn="1"/>
        </p:nvGrpSpPr>
        <p:grpSpPr>
          <a:xfrm rot="10800000">
            <a:off x="10666122" y="5702300"/>
            <a:ext cx="1525878" cy="1749682"/>
            <a:chOff x="0" y="-963038"/>
            <a:chExt cx="2587556" cy="2967078"/>
          </a:xfrm>
        </p:grpSpPr>
        <p:sp>
          <p:nvSpPr>
            <p:cNvPr id="14" name="직각 삼각형 13">
              <a:extLst>
                <a:ext uri="{FF2B5EF4-FFF2-40B4-BE49-F238E27FC236}">
                  <a16:creationId xmlns="" xmlns:a16="http://schemas.microsoft.com/office/drawing/2014/main" id="{6B573813-C305-41EB-B69D-19CDFF00635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각 삼각형 14">
              <a:extLst>
                <a:ext uri="{FF2B5EF4-FFF2-40B4-BE49-F238E27FC236}">
                  <a16:creationId xmlns="" xmlns:a16="http://schemas.microsoft.com/office/drawing/2014/main" id="{8F7476C6-E3CD-48CC-BAEA-24D491584BEC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F1606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="" xmlns:a16="http://schemas.microsoft.com/office/drawing/2014/main" id="{B4DD3474-C118-440E-8C6F-D8A9958E5E05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18" name="그림 17" descr="아콩다콩로고_150325_web.gif">
              <a:extLst>
                <a:ext uri="{FF2B5EF4-FFF2-40B4-BE49-F238E27FC236}">
                  <a16:creationId xmlns="" xmlns:a16="http://schemas.microsoft.com/office/drawing/2014/main" id="{7C5EC2C9-75FC-4FA0-A13F-F4491B8D4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="" xmlns:a16="http://schemas.microsoft.com/office/drawing/2014/main" id="{C79DEC30-0038-4CF0-BC94-8B365172CE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66909181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게임 시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ABC86B2A-13F6-4038-9E83-58F9B58CE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383" b="28071"/>
          <a:stretch/>
        </p:blipFill>
        <p:spPr>
          <a:xfrm>
            <a:off x="420024" y="5155"/>
            <a:ext cx="11771976" cy="6855435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-12701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각 삼각형 19">
            <a:extLst>
              <a:ext uri="{FF2B5EF4-FFF2-40B4-BE49-F238E27FC236}">
                <a16:creationId xmlns=""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5400000">
            <a:off x="3487" y="-12701"/>
            <a:ext cx="9124950" cy="912495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=""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=""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=""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-248422" y="1644919"/>
            <a:ext cx="6226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게임을</a:t>
            </a:r>
            <a:endParaRPr lang="en-US" altLang="ko-KR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시작해볼까요</a:t>
            </a:r>
            <a:r>
              <a:rPr lang="en-US" altLang="ko-KR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=""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=""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=""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="" xmlns:a16="http://schemas.microsoft.com/office/drawing/2014/main" id="{41698AE6-463E-4085-B54D-116ACFE752B6}"/>
              </a:ext>
            </a:extLst>
          </p:cNvPr>
          <p:cNvGrpSpPr/>
          <p:nvPr userDrawn="1"/>
        </p:nvGrpSpPr>
        <p:grpSpPr>
          <a:xfrm>
            <a:off x="773949" y="4050538"/>
            <a:ext cx="3094613" cy="506984"/>
            <a:chOff x="3905251" y="6225204"/>
            <a:chExt cx="3094613" cy="506984"/>
          </a:xfrm>
        </p:grpSpPr>
        <p:pic>
          <p:nvPicPr>
            <p:cNvPr id="16" name="그림 15" descr="아콩다콩로고_150325_web.gif">
              <a:extLst>
                <a:ext uri="{FF2B5EF4-FFF2-40B4-BE49-F238E27FC236}">
                  <a16:creationId xmlns="" xmlns:a16="http://schemas.microsoft.com/office/drawing/2014/main" id="{804F904F-CEB9-4E9A-9480-D09A57481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="" xmlns:a16="http://schemas.microsoft.com/office/drawing/2014/main" id="{F620E483-A59F-4FEF-A32E-776DDC8899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57958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감사합니다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133A76C9-095D-4B39-A258-DDAEA8981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76"/>
          <a:stretch/>
        </p:blipFill>
        <p:spPr>
          <a:xfrm rot="10800000">
            <a:off x="0" y="-3"/>
            <a:ext cx="12192000" cy="6858001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0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각 삼각형 19">
            <a:extLst>
              <a:ext uri="{FF2B5EF4-FFF2-40B4-BE49-F238E27FC236}">
                <a16:creationId xmlns=""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16200000">
            <a:off x="2413675" y="-2922230"/>
            <a:ext cx="9780230" cy="978023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=""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=""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=""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5965371" y="3336188"/>
            <a:ext cx="6226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감사합니다</a:t>
            </a:r>
            <a:r>
              <a:rPr lang="en-US" altLang="ko-KR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8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=""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=""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=""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="" xmlns:a16="http://schemas.microsoft.com/office/drawing/2014/main" id="{A343E0B3-D502-44DA-ACDD-F730636E4480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25" name="그림 24" descr="아콩다콩로고_150325_web.gif">
              <a:extLst>
                <a:ext uri="{FF2B5EF4-FFF2-40B4-BE49-F238E27FC236}">
                  <a16:creationId xmlns="" xmlns:a16="http://schemas.microsoft.com/office/drawing/2014/main" id="{AFC7B4B4-C72E-4335-89F3-D091A183B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="" xmlns:a16="http://schemas.microsoft.com/office/drawing/2014/main" id="{0F50C551-0643-4E48-B337-8B4CB909A8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87888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0293085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슬라이드 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7908596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140607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4526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21B52498-36B0-47DA-90A1-252ECB64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79BDC4F6-E3CF-4ED3-ABC0-8AB1C0461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658B61B7-C12B-409A-BFF2-A5AC103D6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1F0A-B15B-4745-AF3D-CD699F38CB0A}" type="datetimeFigureOut">
              <a:rPr lang="ko-KR" altLang="en-US" smtClean="0"/>
              <a:pPr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B87E3F2-5D4D-46D3-8261-C89D69114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E7C0F7FE-EF36-416E-98E3-B57789137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3394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61" r:id="rId3"/>
    <p:sldLayoutId id="2147483662" r:id="rId4"/>
    <p:sldLayoutId id="2147483663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image" Target="../media/image19.jpe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20.png"/><Relationship Id="rId12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37.png"/><Relationship Id="rId10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28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2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28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12" Type="http://schemas.openxmlformats.org/officeDocument/2006/relationships/image" Target="../media/image1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18.png"/><Relationship Id="rId4" Type="http://schemas.openxmlformats.org/officeDocument/2006/relationships/image" Target="../media/image27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13.jpeg"/><Relationship Id="rId10" Type="http://schemas.openxmlformats.org/officeDocument/2006/relationships/image" Target="../media/image21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7.png"/><Relationship Id="rId18" Type="http://schemas.openxmlformats.org/officeDocument/2006/relationships/image" Target="../media/image13.jpe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35.png"/><Relationship Id="rId5" Type="http://schemas.openxmlformats.org/officeDocument/2006/relationships/image" Target="../media/image27.png"/><Relationship Id="rId1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26.png"/><Relationship Id="rId9" Type="http://schemas.openxmlformats.org/officeDocument/2006/relationships/image" Target="../media/image34.png"/><Relationship Id="rId1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31.png"/><Relationship Id="rId21" Type="http://schemas.openxmlformats.org/officeDocument/2006/relationships/image" Target="../media/image42.jpeg"/><Relationship Id="rId7" Type="http://schemas.openxmlformats.org/officeDocument/2006/relationships/image" Target="../media/image20.png"/><Relationship Id="rId12" Type="http://schemas.openxmlformats.org/officeDocument/2006/relationships/image" Target="../media/image35.png"/><Relationship Id="rId17" Type="http://schemas.openxmlformats.org/officeDocument/2006/relationships/image" Target="../media/image25.png"/><Relationship Id="rId2" Type="http://schemas.openxmlformats.org/officeDocument/2006/relationships/image" Target="../media/image13.jpeg"/><Relationship Id="rId16" Type="http://schemas.openxmlformats.org/officeDocument/2006/relationships/image" Target="../media/image18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7.png"/><Relationship Id="rId10" Type="http://schemas.openxmlformats.org/officeDocument/2006/relationships/image" Target="../media/image34.png"/><Relationship Id="rId19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image" Target="../media/image28.pn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사용자\Desktop\박찬용\디자인파일\젝스님트\mai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82682" y="133350"/>
            <a:ext cx="5811757" cy="595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399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사용자\Desktop\박찬용\디자인파일\젝스님트\수정됨_6nimmt_rule02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1384" y="1173345"/>
            <a:ext cx="6324100" cy="374505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86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 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 err="1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카드놓기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규칙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AD394C5-B1C5-4CC5-BB58-75B6459C5F61}"/>
              </a:ext>
            </a:extLst>
          </p:cNvPr>
          <p:cNvSpPr txBox="1"/>
          <p:nvPr/>
        </p:nvSpPr>
        <p:spPr>
          <a:xfrm>
            <a:off x="973370" y="1170249"/>
            <a:ext cx="59425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차이</a:t>
            </a:r>
            <a:r>
              <a:rPr lang="ko-KR" altLang="en-US" sz="4000" b="1" dirty="0" smtClean="0">
                <a:latin typeface="나눔스퀘어" pitchFamily="50" charset="-127"/>
                <a:ea typeface="나눔스퀘어" pitchFamily="50" charset="-127"/>
              </a:rPr>
              <a:t>가 가장 작은 줄에</a:t>
            </a:r>
            <a:endParaRPr lang="en-US" altLang="ko-KR" sz="4000" b="1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endParaRPr lang="en-US" altLang="ko-KR" sz="5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놓으려는 카드의 숫자보다 </a:t>
            </a: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작은 수의 카드로 끝나는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 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줄이</a:t>
            </a: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둘 이상일 때에는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, </a:t>
            </a: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차이가 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가장 작은 쪽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에 </a:t>
            </a: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놓아야 합니다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0193909" y="4921123"/>
            <a:ext cx="1504950" cy="42157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267829" y="980059"/>
            <a:ext cx="1504950" cy="42157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 flipV="1">
            <a:off x="8658478" y="2306230"/>
            <a:ext cx="1933998" cy="34795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>
            <a:off x="9135908" y="1812615"/>
            <a:ext cx="461246" cy="46124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/>
          <p:nvPr/>
        </p:nvCxnSpPr>
        <p:spPr>
          <a:xfrm flipH="1">
            <a:off x="7703618" y="3309642"/>
            <a:ext cx="2888857" cy="69591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곱셈 기호 16"/>
          <p:cNvSpPr/>
          <p:nvPr/>
        </p:nvSpPr>
        <p:spPr>
          <a:xfrm>
            <a:off x="9119725" y="3649507"/>
            <a:ext cx="663547" cy="663547"/>
          </a:xfrm>
          <a:prstGeom prst="mathMultiply">
            <a:avLst>
              <a:gd name="adj1" fmla="val 14983"/>
            </a:avLst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24" name="Picture 4" descr="C:\Users\사용자\Desktop\박찬용\디자인파일\젝스님트\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1417" y="1338109"/>
            <a:ext cx="1004620" cy="1607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99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 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4000" dirty="0" err="1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카드놓기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AD394C5-B1C5-4CC5-BB58-75B6459C5F61}"/>
              </a:ext>
            </a:extLst>
          </p:cNvPr>
          <p:cNvSpPr txBox="1"/>
          <p:nvPr/>
        </p:nvSpPr>
        <p:spPr>
          <a:xfrm>
            <a:off x="1083098" y="1334841"/>
            <a:ext cx="59425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가진 카드를 공개 후 </a:t>
            </a: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앞선 </a:t>
            </a:r>
            <a:r>
              <a:rPr lang="en-US" altLang="ko-KR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2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개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의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 규칙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에 맞게 </a:t>
            </a: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카드를 모두 놓습니다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모든 카드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를 놓았다면 해당 라운드를</a:t>
            </a: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마치고 다시 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카드내기 단계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를 </a:t>
            </a: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진행합니다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pic>
        <p:nvPicPr>
          <p:cNvPr id="39" name="그림 38">
            <a:extLst>
              <a:ext uri="{FF2B5EF4-FFF2-40B4-BE49-F238E27FC236}">
                <a16:creationId xmlns="" xmlns:a16="http://schemas.microsoft.com/office/drawing/2014/main" id="{4A48B2B9-9C55-4FAE-9BC6-EB4491DC7E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2361" y="154891"/>
            <a:ext cx="1909639" cy="1818308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="" xmlns:a16="http://schemas.microsoft.com/office/drawing/2014/main" id="{63C6FEE6-C274-4E90-BEDF-DD32C0906B2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0307" y="0"/>
            <a:ext cx="2194948" cy="2092060"/>
          </a:xfrm>
          <a:prstGeom prst="rect">
            <a:avLst/>
          </a:prstGeom>
        </p:spPr>
      </p:pic>
      <p:pic>
        <p:nvPicPr>
          <p:cNvPr id="20" name="Picture 8" descr="C:\Users\사용자\Desktop\박찬용\디자인파일\젝스님트\1car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56317">
            <a:off x="9050033" y="4803506"/>
            <a:ext cx="1603224" cy="1635507"/>
          </a:xfrm>
          <a:prstGeom prst="rect">
            <a:avLst/>
          </a:prstGeom>
          <a:noFill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1125">
            <a:off x="7550610" y="599654"/>
            <a:ext cx="833988" cy="129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795772">
            <a:off x="9483311" y="670826"/>
            <a:ext cx="785194" cy="130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C:\Users\KBG교육팀\Desktop\150420_교육팀_PPT삽입용캐릭터\캐릭터3_앞1.png">
            <a:extLst>
              <a:ext uri="{FF2B5EF4-FFF2-40B4-BE49-F238E27FC236}">
                <a16:creationId xmlns="" xmlns:a16="http://schemas.microsoft.com/office/drawing/2014/main" id="{7F6D1235-A402-4641-9DFE-D7FDC086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15192" y="3779343"/>
            <a:ext cx="2356691" cy="2206823"/>
          </a:xfrm>
          <a:prstGeom prst="rect">
            <a:avLst/>
          </a:prstGeom>
          <a:noFill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9000" y="2065071"/>
            <a:ext cx="607176" cy="94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2142" y="3109078"/>
            <a:ext cx="607176" cy="94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8619" y="4153085"/>
            <a:ext cx="607176" cy="94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57095" y="5197093"/>
            <a:ext cx="607176" cy="94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4258" y="2068791"/>
            <a:ext cx="608886" cy="94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29287" y="5203202"/>
            <a:ext cx="596425" cy="93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" descr="C:\Users\사용자\Desktop\박찬용\디자인파일\젝스님트\1card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51390">
            <a:off x="8362622" y="3987366"/>
            <a:ext cx="970586" cy="11845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99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897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 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가져가기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0" name="Picture 3" descr="C:\Users\KBG교육팀\Desktop\150420_교육팀_PPT삽입용캐릭터\캐릭터3_앞1.png">
            <a:extLst>
              <a:ext uri="{FF2B5EF4-FFF2-40B4-BE49-F238E27FC236}">
                <a16:creationId xmlns="" xmlns:a16="http://schemas.microsoft.com/office/drawing/2014/main" id="{7F6D1235-A402-4641-9DFE-D7FDC086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05692" y="3874593"/>
            <a:ext cx="2356691" cy="2206823"/>
          </a:xfrm>
          <a:prstGeom prst="rect">
            <a:avLst/>
          </a:prstGeom>
          <a:noFill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8661" y="311048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6936" y="311683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8661" y="95783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8661" y="203415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3036" y="95465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50111" y="95783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64486" y="311365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88386" y="311365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5486" y="420585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284905" y="5018532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9386" y="420268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1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50111" y="420903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6" name="Picture 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32561" y="311365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AD394C5-B1C5-4CC5-BB58-75B6459C5F61}"/>
              </a:ext>
            </a:extLst>
          </p:cNvPr>
          <p:cNvSpPr txBox="1"/>
          <p:nvPr/>
        </p:nvSpPr>
        <p:spPr>
          <a:xfrm>
            <a:off x="735626" y="1042233"/>
            <a:ext cx="59425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완성된 줄</a:t>
            </a:r>
            <a:endParaRPr lang="en-US" altLang="ko-KR" sz="4000" b="1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endParaRPr lang="en-US" altLang="ko-KR" sz="5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1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줄에 카드 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5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장이 놓이면 완성됩니다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ko-KR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6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번째 카드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를 놓아야 하는 사람은</a:t>
            </a: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그 줄에 놓인 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카드 </a:t>
            </a:r>
            <a:r>
              <a:rPr lang="en-US" altLang="ko-KR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5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장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을 가져갑니다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자기가 낸 카드는 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새로운 줄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의 </a:t>
            </a: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첫 번째 카드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가 됩니다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0699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487E-6 -4.44444E-6 L 0.0926 0.3965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1584E-6 -3.7037E-7 L 0.09182 0.3923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1857E-6 2.59259E-6 L 0.08947 0.3937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1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5231E-6 2.59259E-6 L 0.09104 0.3937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1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286E-6 2.59259E-6 L 0.09403 0.3937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-0.00347 L -0.28523 -0.2782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897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 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가져가기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0" name="Picture 3" descr="C:\Users\KBG교육팀\Desktop\150420_교육팀_PPT삽입용캐릭터\캐릭터3_앞1.png">
            <a:extLst>
              <a:ext uri="{FF2B5EF4-FFF2-40B4-BE49-F238E27FC236}">
                <a16:creationId xmlns="" xmlns:a16="http://schemas.microsoft.com/office/drawing/2014/main" id="{7F6D1235-A402-4641-9DFE-D7FDC086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05692" y="3874593"/>
            <a:ext cx="2356691" cy="2206823"/>
          </a:xfrm>
          <a:prstGeom prst="rect">
            <a:avLst/>
          </a:prstGeom>
          <a:noFill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8661" y="311048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6936" y="311683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8661" y="95783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8661" y="203415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3036" y="95465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50111" y="95783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64486" y="311365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88386" y="311365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5486" y="420585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9386" y="420268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0111" y="420903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6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32561" y="311365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AD394C5-B1C5-4CC5-BB58-75B6459C5F61}"/>
              </a:ext>
            </a:extLst>
          </p:cNvPr>
          <p:cNvSpPr txBox="1"/>
          <p:nvPr/>
        </p:nvSpPr>
        <p:spPr>
          <a:xfrm>
            <a:off x="735626" y="1042233"/>
            <a:ext cx="5942542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너무 낮은 숫자</a:t>
            </a:r>
            <a:r>
              <a:rPr lang="ko-KR" altLang="en-US" sz="4000" b="1" dirty="0" smtClean="0">
                <a:latin typeface="나눔스퀘어" pitchFamily="50" charset="-127"/>
                <a:ea typeface="나눔스퀘어" pitchFamily="50" charset="-127"/>
              </a:rPr>
              <a:t>의 카드</a:t>
            </a:r>
            <a:endParaRPr lang="en-US" altLang="ko-KR" sz="4000" b="1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endParaRPr lang="en-US" altLang="ko-KR" sz="5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어떤 줄에도 놓을 수 없는 </a:t>
            </a: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낮은 숫자의 카드는 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한 줄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을 골라 </a:t>
            </a: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그 줄에 있는 카드를 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모두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 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가져가고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, </a:t>
            </a: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자기가 낸 카드는 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새로운 줄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의 </a:t>
            </a: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첫 번째 카드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가 됩니다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266617" y="4927092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699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487E-6 0 L 0.28236 0.4990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0.00069 L -0.28367 -0.4219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-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897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1747" name="Picture 3" descr="C:\Users\사용자\Desktop\박찬용\디자인파일\젝스님트\수정됨_6nimmt_end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76487">
            <a:off x="5895295" y="1207197"/>
            <a:ext cx="6096000" cy="4486275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AD394C5-B1C5-4CC5-BB58-75B6459C5F61}"/>
              </a:ext>
            </a:extLst>
          </p:cNvPr>
          <p:cNvSpPr txBox="1"/>
          <p:nvPr/>
        </p:nvSpPr>
        <p:spPr>
          <a:xfrm>
            <a:off x="735626" y="932505"/>
            <a:ext cx="59425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벌점 </a:t>
            </a:r>
            <a:r>
              <a:rPr lang="en-US" altLang="ko-KR" sz="4000" b="1" dirty="0" smtClean="0">
                <a:latin typeface="나눔스퀘어" pitchFamily="50" charset="-127"/>
                <a:ea typeface="나눔스퀘어" pitchFamily="50" charset="-127"/>
              </a:rPr>
              <a:t>– </a:t>
            </a:r>
            <a:r>
              <a:rPr lang="ko-KR" altLang="en-US" sz="4000" b="1" dirty="0" smtClean="0">
                <a:latin typeface="나눔스퀘어" pitchFamily="50" charset="-127"/>
                <a:ea typeface="나눔스퀘어" pitchFamily="50" charset="-127"/>
              </a:rPr>
              <a:t>가져온 모든 카드</a:t>
            </a:r>
            <a:endParaRPr lang="en-US" altLang="ko-KR" sz="5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카드에 표시되어 있는 </a:t>
            </a: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소의 머리 수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가 벌점입니다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. </a:t>
            </a: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벌점은 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1~3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점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, 5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점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,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 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7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점이 있습니다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가져온 벌점 카드는 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뒷면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이 위로 오게</a:t>
            </a: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자기 앞에 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더미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를 만들어 둡니다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(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벌점 카드를 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손에 들지 않습니다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0699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897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 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종료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4818" name="Picture 2" descr="C:\Users\사용자\Desktop\박찬용\디자인파일\젝스님트\수정됨_6nimmt_end0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6253" y="859536"/>
            <a:ext cx="6792052" cy="3502152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AD394C5-B1C5-4CC5-BB58-75B6459C5F61}"/>
              </a:ext>
            </a:extLst>
          </p:cNvPr>
          <p:cNvSpPr txBox="1"/>
          <p:nvPr/>
        </p:nvSpPr>
        <p:spPr>
          <a:xfrm>
            <a:off x="671618" y="1142817"/>
            <a:ext cx="1012744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손에 든 카드 </a:t>
            </a:r>
            <a:r>
              <a:rPr lang="en-US" altLang="ko-KR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10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장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을 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모두 사용하면</a:t>
            </a:r>
            <a:endParaRPr lang="en-US" altLang="ko-KR" sz="3000" dirty="0" smtClean="0">
              <a:solidFill>
                <a:srgbClr val="FD1F2E"/>
              </a:solidFill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각자의 벌점을 계산합니다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단판의 경우 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벌점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이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 가장</a:t>
            </a:r>
            <a:endParaRPr lang="en-US" altLang="ko-KR" sz="3000" dirty="0" smtClean="0">
              <a:solidFill>
                <a:srgbClr val="FD1F2E"/>
              </a:solidFill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적은 사람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이 이깁니다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기본게임은 </a:t>
            </a:r>
            <a:r>
              <a:rPr lang="en-US" altLang="ko-KR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66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점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을 초과한 사람이</a:t>
            </a: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있으면 게임이 끝나며 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벌점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이 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가장 적으면 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이깁니다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초과한 사람이 없으면 벌점을 기록 후 게임을 계속 진행합니다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AD394C5-B1C5-4CC5-BB58-75B6459C5F61}"/>
              </a:ext>
            </a:extLst>
          </p:cNvPr>
          <p:cNvSpPr txBox="1"/>
          <p:nvPr/>
        </p:nvSpPr>
        <p:spPr>
          <a:xfrm>
            <a:off x="6359186" y="612465"/>
            <a:ext cx="2437342" cy="718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ko-KR" altLang="en-US" sz="3000" b="1" dirty="0" smtClean="0">
                <a:latin typeface="나눔스퀘어" pitchFamily="50" charset="-127"/>
                <a:ea typeface="나눔스퀘어" pitchFamily="50" charset="-127"/>
              </a:rPr>
              <a:t>벌점 </a:t>
            </a:r>
            <a:r>
              <a:rPr lang="en-US" altLang="ko-KR" sz="3000" b="1" dirty="0" smtClean="0">
                <a:latin typeface="나눔스퀘어" pitchFamily="50" charset="-127"/>
                <a:ea typeface="나눔스퀘어" pitchFamily="50" charset="-127"/>
              </a:rPr>
              <a:t>4</a:t>
            </a:r>
            <a:r>
              <a:rPr lang="ko-KR" altLang="en-US" sz="3000" b="1" dirty="0" smtClean="0">
                <a:latin typeface="나눔스퀘어" pitchFamily="50" charset="-127"/>
                <a:ea typeface="나눔스퀘어" pitchFamily="50" charset="-127"/>
              </a:rPr>
              <a:t>점</a:t>
            </a:r>
            <a:r>
              <a:rPr lang="en-US" altLang="ko-KR" sz="3000" b="1" dirty="0" smtClean="0">
                <a:latin typeface="나눔스퀘어" pitchFamily="50" charset="-127"/>
                <a:ea typeface="나눔스퀘어" pitchFamily="50" charset="-127"/>
              </a:rPr>
              <a:t>,</a:t>
            </a:r>
            <a:r>
              <a:rPr lang="ko-KR" altLang="en-US" sz="3000" b="1" dirty="0" smtClean="0">
                <a:latin typeface="나눔스퀘어" pitchFamily="50" charset="-127"/>
                <a:ea typeface="나눔스퀘어" pitchFamily="50" charset="-127"/>
              </a:rPr>
              <a:t> </a:t>
            </a:r>
            <a:r>
              <a:rPr lang="ko-KR" altLang="en-US" sz="3000" b="1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승</a:t>
            </a:r>
            <a:r>
              <a:rPr lang="en-US" altLang="ko-KR" sz="3000" b="1" dirty="0" smtClean="0">
                <a:latin typeface="나눔스퀘어" pitchFamily="50" charset="-127"/>
                <a:ea typeface="나눔스퀘어" pitchFamily="50" charset="-127"/>
              </a:rPr>
              <a:t>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AD394C5-B1C5-4CC5-BB58-75B6459C5F61}"/>
              </a:ext>
            </a:extLst>
          </p:cNvPr>
          <p:cNvSpPr txBox="1"/>
          <p:nvPr/>
        </p:nvSpPr>
        <p:spPr>
          <a:xfrm>
            <a:off x="9184682" y="612465"/>
            <a:ext cx="24373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ko-KR" altLang="en-US" sz="3000" b="1" dirty="0" smtClean="0">
                <a:latin typeface="나눔스퀘어" pitchFamily="50" charset="-127"/>
                <a:ea typeface="나눔스퀘어" pitchFamily="50" charset="-127"/>
              </a:rPr>
              <a:t>벌점 </a:t>
            </a:r>
            <a:r>
              <a:rPr lang="en-US" altLang="ko-KR" sz="3000" b="1" dirty="0" smtClean="0">
                <a:latin typeface="나눔스퀘어" pitchFamily="50" charset="-127"/>
                <a:ea typeface="나눔스퀘어" pitchFamily="50" charset="-127"/>
              </a:rPr>
              <a:t>13</a:t>
            </a:r>
            <a:r>
              <a:rPr lang="ko-KR" altLang="en-US" sz="3000" b="1" dirty="0" smtClean="0">
                <a:latin typeface="나눔스퀘어" pitchFamily="50" charset="-127"/>
                <a:ea typeface="나눔스퀘어" pitchFamily="50" charset="-127"/>
              </a:rPr>
              <a:t>점</a:t>
            </a:r>
            <a:r>
              <a:rPr lang="en-US" altLang="ko-KR" sz="3000" b="1" dirty="0" smtClean="0">
                <a:latin typeface="나눔스퀘어" pitchFamily="50" charset="-127"/>
                <a:ea typeface="나눔스퀘어" pitchFamily="50" charset="-127"/>
              </a:rPr>
              <a:t>,</a:t>
            </a:r>
            <a:r>
              <a:rPr lang="ko-KR" altLang="en-US" sz="3000" b="1" dirty="0" smtClean="0">
                <a:latin typeface="나눔스퀘어" pitchFamily="50" charset="-127"/>
                <a:ea typeface="나눔스퀘어" pitchFamily="50" charset="-127"/>
              </a:rPr>
              <a:t> </a:t>
            </a:r>
            <a:r>
              <a:rPr lang="ko-KR" altLang="en-US" sz="3000" b="1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패</a:t>
            </a:r>
            <a:r>
              <a:rPr lang="en-US" altLang="ko-KR" sz="3000" b="1" dirty="0" smtClean="0">
                <a:latin typeface="나눔스퀘어" pitchFamily="50" charset="-127"/>
                <a:ea typeface="나눔스퀘어" pitchFamily="50" charset="-127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20699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897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 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진행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6861" y="347624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6861" y="132359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6861" y="239991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2300" y="5508371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76575" y="1104138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33686" y="457161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9562" y="1843532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>
            <a:extLst>
              <a:ext uri="{FF2B5EF4-FFF2-40B4-BE49-F238E27FC236}">
                <a16:creationId xmlns="" xmlns:a16="http://schemas.microsoft.com/office/drawing/2014/main" id="{4A48B2B9-9C55-4FAE-9BC6-EB4491DC7E1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008041" y="0"/>
            <a:ext cx="1909639" cy="181830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63C6FEE6-C274-4E90-BEDF-DD32C0906B2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91269" y="1289304"/>
            <a:ext cx="2194948" cy="2092060"/>
          </a:xfrm>
          <a:prstGeom prst="rect">
            <a:avLst/>
          </a:prstGeom>
        </p:spPr>
      </p:pic>
      <p:pic>
        <p:nvPicPr>
          <p:cNvPr id="26" name="Picture 3" descr="C:\Users\KBG교육팀\Desktop\150420_교육팀_PPT삽입용캐릭터\캐릭터3_앞1.png">
            <a:extLst>
              <a:ext uri="{FF2B5EF4-FFF2-40B4-BE49-F238E27FC236}">
                <a16:creationId xmlns="" xmlns:a16="http://schemas.microsoft.com/office/drawing/2014/main" id="{7F6D1235-A402-4641-9DFE-D7FDC086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8916" y="4414089"/>
            <a:ext cx="2356691" cy="2206823"/>
          </a:xfrm>
          <a:prstGeom prst="rect">
            <a:avLst/>
          </a:prstGeom>
          <a:noFill/>
        </p:spPr>
      </p:pic>
      <p:pic>
        <p:nvPicPr>
          <p:cNvPr id="27" name="Picture 2" descr="C:\Users\사용자\Desktop\박찬용\디자인파일\젝스님트\수정됨_6nimmt_setting02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6" t="32231" r="71454" b="25410"/>
          <a:stretch>
            <a:fillRect/>
          </a:stretch>
        </p:blipFill>
        <p:spPr bwMode="auto">
          <a:xfrm rot="1635202">
            <a:off x="1483852" y="2816233"/>
            <a:ext cx="1321233" cy="1662430"/>
          </a:xfrm>
          <a:prstGeom prst="rect">
            <a:avLst/>
          </a:prstGeom>
          <a:noFill/>
        </p:spPr>
      </p:pic>
      <p:pic>
        <p:nvPicPr>
          <p:cNvPr id="28" name="Picture 2" descr="C:\Users\사용자\Desktop\박찬용\디자인파일\젝스님트\수정됨_6nimmt_setting02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6" t="32231" r="71454" b="25410"/>
          <a:stretch>
            <a:fillRect/>
          </a:stretch>
        </p:blipFill>
        <p:spPr bwMode="auto">
          <a:xfrm rot="4931283">
            <a:off x="10515501" y="1638464"/>
            <a:ext cx="1407353" cy="1770790"/>
          </a:xfrm>
          <a:prstGeom prst="rect">
            <a:avLst/>
          </a:prstGeom>
          <a:noFill/>
        </p:spPr>
      </p:pic>
      <p:pic>
        <p:nvPicPr>
          <p:cNvPr id="29" name="Picture 2" descr="C:\Users\사용자\Desktop\박찬용\디자인파일\젝스님트\수정됨_6nimmt_setting02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6" t="32231" r="71454" b="25410"/>
          <a:stretch>
            <a:fillRect/>
          </a:stretch>
        </p:blipFill>
        <p:spPr bwMode="auto">
          <a:xfrm rot="15145874">
            <a:off x="7287668" y="4399951"/>
            <a:ext cx="1407353" cy="1770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99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9075E-6 -2.96296E-6 L -0.32495 -0.6120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-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031E-6 -3.33333E-6 L -0.35648 0.0236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936E-6 -2.22222E-6 L 0.20656 0.4053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="" xmlns:a16="http://schemas.microsoft.com/office/drawing/2014/main" id="{4A48B2B9-9C55-4FAE-9BC6-EB4491DC7E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8041" y="0"/>
            <a:ext cx="1909639" cy="1818308"/>
          </a:xfrm>
          <a:prstGeom prst="rect">
            <a:avLst/>
          </a:prstGeom>
        </p:spPr>
      </p:pic>
      <p:pic>
        <p:nvPicPr>
          <p:cNvPr id="26" name="Picture 3" descr="C:\Users\KBG교육팀\Desktop\150420_교육팀_PPT삽입용캐릭터\캐릭터3_앞1.png">
            <a:extLst>
              <a:ext uri="{FF2B5EF4-FFF2-40B4-BE49-F238E27FC236}">
                <a16:creationId xmlns="" xmlns:a16="http://schemas.microsoft.com/office/drawing/2014/main" id="{7F6D1235-A402-4641-9DFE-D7FDC086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8916" y="4414089"/>
            <a:ext cx="2356691" cy="220682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897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 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진행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6861" y="347624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84680" y="5320538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6861" y="132359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36861" y="239991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51236" y="132041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78311" y="132359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33686" y="457161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57586" y="456844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612567" y="1127506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34681" y="2537587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63C6FEE6-C274-4E90-BEDF-DD32C0906B2E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91269" y="1289304"/>
            <a:ext cx="2194948" cy="2092060"/>
          </a:xfrm>
          <a:prstGeom prst="rect">
            <a:avLst/>
          </a:prstGeom>
        </p:spPr>
      </p:pic>
      <p:pic>
        <p:nvPicPr>
          <p:cNvPr id="27" name="Picture 2" descr="C:\Users\사용자\Desktop\박찬용\디자인파일\젝스님트\수정됨_6nimmt_setting02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6" t="32231" r="71454" b="25410"/>
          <a:stretch>
            <a:fillRect/>
          </a:stretch>
        </p:blipFill>
        <p:spPr bwMode="auto">
          <a:xfrm rot="1635202">
            <a:off x="1483852" y="2816233"/>
            <a:ext cx="1321233" cy="1662430"/>
          </a:xfrm>
          <a:prstGeom prst="rect">
            <a:avLst/>
          </a:prstGeom>
          <a:noFill/>
        </p:spPr>
      </p:pic>
      <p:pic>
        <p:nvPicPr>
          <p:cNvPr id="28" name="Picture 2" descr="C:\Users\사용자\Desktop\박찬용\디자인파일\젝스님트\수정됨_6nimmt_setting02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6" t="32231" r="71454" b="25410"/>
          <a:stretch>
            <a:fillRect/>
          </a:stretch>
        </p:blipFill>
        <p:spPr bwMode="auto">
          <a:xfrm rot="4931283">
            <a:off x="10515501" y="1638464"/>
            <a:ext cx="1407353" cy="1770790"/>
          </a:xfrm>
          <a:prstGeom prst="rect">
            <a:avLst/>
          </a:prstGeom>
          <a:noFill/>
        </p:spPr>
      </p:pic>
      <p:pic>
        <p:nvPicPr>
          <p:cNvPr id="29" name="Picture 2" descr="C:\Users\사용자\Desktop\박찬용\디자인파일\젝스님트\수정됨_6nimmt_setting02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6" t="32231" r="71454" b="25410"/>
          <a:stretch>
            <a:fillRect/>
          </a:stretch>
        </p:blipFill>
        <p:spPr bwMode="auto">
          <a:xfrm rot="15145874">
            <a:off x="7287668" y="4399951"/>
            <a:ext cx="1407353" cy="1770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99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8953E-6 3.7037E-7 L 0.23886 0.1425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175E-6 1.85185E-6 L -0.26647 -0.2627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033E-6 -4.07407E-6 L -0.3497 0.4986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897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 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진행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6861" y="347624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136" y="348259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6861" y="132359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6861" y="239991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1236" y="132041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78311" y="132359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69910" y="2363851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9938" y="5280787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33686" y="457161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57586" y="456844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78311" y="457479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60761" y="347941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>
            <a:extLst>
              <a:ext uri="{FF2B5EF4-FFF2-40B4-BE49-F238E27FC236}">
                <a16:creationId xmlns="" xmlns:a16="http://schemas.microsoft.com/office/drawing/2014/main" id="{4A48B2B9-9C55-4FAE-9BC6-EB4491DC7E1F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008041" y="0"/>
            <a:ext cx="1909639" cy="181830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63C6FEE6-C274-4E90-BEDF-DD32C0906B2E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-191269" y="1289304"/>
            <a:ext cx="2194948" cy="2092060"/>
          </a:xfrm>
          <a:prstGeom prst="rect">
            <a:avLst/>
          </a:prstGeom>
        </p:spPr>
      </p:pic>
      <p:pic>
        <p:nvPicPr>
          <p:cNvPr id="26" name="Picture 3" descr="C:\Users\KBG교육팀\Desktop\150420_교육팀_PPT삽입용캐릭터\캐릭터3_앞1.png">
            <a:extLst>
              <a:ext uri="{FF2B5EF4-FFF2-40B4-BE49-F238E27FC236}">
                <a16:creationId xmlns="" xmlns:a16="http://schemas.microsoft.com/office/drawing/2014/main" id="{7F6D1235-A402-4641-9DFE-D7FDC086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8916" y="4414089"/>
            <a:ext cx="2356691" cy="2206823"/>
          </a:xfrm>
          <a:prstGeom prst="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480233" y="1306068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:\Users\사용자\Desktop\박찬용\디자인파일\젝스님트\수정됨_6nimmt_setting02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6" t="32231" r="71454" b="25410"/>
          <a:stretch>
            <a:fillRect/>
          </a:stretch>
        </p:blipFill>
        <p:spPr bwMode="auto">
          <a:xfrm rot="1635202">
            <a:off x="1483852" y="2816233"/>
            <a:ext cx="1321233" cy="1662430"/>
          </a:xfrm>
          <a:prstGeom prst="rect">
            <a:avLst/>
          </a:prstGeom>
          <a:noFill/>
        </p:spPr>
      </p:pic>
      <p:pic>
        <p:nvPicPr>
          <p:cNvPr id="28" name="Picture 2" descr="C:\Users\사용자\Desktop\박찬용\디자인파일\젝스님트\수정됨_6nimmt_setting02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6" t="32231" r="71454" b="25410"/>
          <a:stretch>
            <a:fillRect/>
          </a:stretch>
        </p:blipFill>
        <p:spPr bwMode="auto">
          <a:xfrm rot="4931283">
            <a:off x="10515501" y="1638464"/>
            <a:ext cx="1407353" cy="1770790"/>
          </a:xfrm>
          <a:prstGeom prst="rect">
            <a:avLst/>
          </a:prstGeom>
          <a:noFill/>
        </p:spPr>
      </p:pic>
      <p:pic>
        <p:nvPicPr>
          <p:cNvPr id="29" name="Picture 2" descr="C:\Users\사용자\Desktop\박찬용\디자인파일\젝스님트\수정됨_6nimmt_setting02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6" t="32231" r="71454" b="25410"/>
          <a:stretch>
            <a:fillRect/>
          </a:stretch>
        </p:blipFill>
        <p:spPr bwMode="auto">
          <a:xfrm rot="15145874">
            <a:off x="7287668" y="4399951"/>
            <a:ext cx="1407353" cy="1770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99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713E-6 -1.48148E-6 L -0.40662 0.1613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713E-6 1.85185E-6 L 0.32887 0.1666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1328E-6 3.7037E-7 L -0.13142 -0.2585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사용자\Desktop\박찬용\디자인파일\젝스님트\수정됨_6nimmt_setting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6" t="32231" r="71454" b="25410"/>
          <a:stretch>
            <a:fillRect/>
          </a:stretch>
        </p:blipFill>
        <p:spPr bwMode="auto">
          <a:xfrm rot="1678622">
            <a:off x="1922764" y="1289186"/>
            <a:ext cx="1321233" cy="166243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897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 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진행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6861" y="347624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5136" y="348259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6861" y="132359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6861" y="239991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1236" y="132041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78311" y="132359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92686" y="347941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6586" y="347941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33686" y="457161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57586" y="456844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78311" y="457479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60761" y="3479419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>
            <a:extLst>
              <a:ext uri="{FF2B5EF4-FFF2-40B4-BE49-F238E27FC236}">
                <a16:creationId xmlns="" xmlns:a16="http://schemas.microsoft.com/office/drawing/2014/main" id="{4A48B2B9-9C55-4FAE-9BC6-EB4491DC7E1F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008041" y="0"/>
            <a:ext cx="1909639" cy="181830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63C6FEE6-C274-4E90-BEDF-DD32C0906B2E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-191269" y="1289304"/>
            <a:ext cx="2194948" cy="2092060"/>
          </a:xfrm>
          <a:prstGeom prst="rect">
            <a:avLst/>
          </a:prstGeom>
        </p:spPr>
      </p:pic>
      <p:pic>
        <p:nvPicPr>
          <p:cNvPr id="26" name="Picture 3" descr="C:\Users\KBG교육팀\Desktop\150420_교육팀_PPT삽입용캐릭터\캐릭터3_앞1.png">
            <a:extLst>
              <a:ext uri="{FF2B5EF4-FFF2-40B4-BE49-F238E27FC236}">
                <a16:creationId xmlns="" xmlns:a16="http://schemas.microsoft.com/office/drawing/2014/main" id="{7F6D1235-A402-4641-9DFE-D7FDC086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8916" y="4414089"/>
            <a:ext cx="2356691" cy="2206823"/>
          </a:xfrm>
          <a:prstGeom prst="rect">
            <a:avLst/>
          </a:prstGeom>
          <a:noFill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60761" y="2394204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522649" y="4689348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663113" y="1443228"/>
            <a:ext cx="638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" descr="C:\Users\사용자\Desktop\박찬용\디자인파일\젝스님트\1card.jp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51390">
            <a:off x="1729059" y="3125381"/>
            <a:ext cx="1038592" cy="1300228"/>
          </a:xfrm>
          <a:prstGeom prst="rect">
            <a:avLst/>
          </a:prstGeom>
          <a:noFill/>
        </p:spPr>
      </p:pic>
      <p:pic>
        <p:nvPicPr>
          <p:cNvPr id="35" name="Picture 2" descr="C:\Users\사용자\Desktop\박찬용\디자인파일\젝스님트\수정됨_6nimmt_setting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6" t="32231" r="71454" b="25410"/>
          <a:stretch>
            <a:fillRect/>
          </a:stretch>
        </p:blipFill>
        <p:spPr bwMode="auto">
          <a:xfrm rot="4931283">
            <a:off x="10515499" y="1528736"/>
            <a:ext cx="1407353" cy="1770790"/>
          </a:xfrm>
          <a:prstGeom prst="rect">
            <a:avLst/>
          </a:prstGeom>
          <a:noFill/>
        </p:spPr>
      </p:pic>
      <p:pic>
        <p:nvPicPr>
          <p:cNvPr id="36" name="Picture 2" descr="C:\Users\사용자\Desktop\박찬용\디자인파일\젝스님트\수정됨_6nimmt_setting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6" t="32231" r="71454" b="25410"/>
          <a:stretch>
            <a:fillRect/>
          </a:stretch>
        </p:blipFill>
        <p:spPr bwMode="auto">
          <a:xfrm rot="15145874">
            <a:off x="7653428" y="5034494"/>
            <a:ext cx="1407353" cy="1770790"/>
          </a:xfrm>
          <a:prstGeom prst="rect">
            <a:avLst/>
          </a:prstGeom>
          <a:noFill/>
        </p:spPr>
      </p:pic>
      <p:sp>
        <p:nvSpPr>
          <p:cNvPr id="37" name="모서리가 둥근 직사각형 36"/>
          <p:cNvSpPr/>
          <p:nvPr/>
        </p:nvSpPr>
        <p:spPr>
          <a:xfrm>
            <a:off x="45720" y="3364992"/>
            <a:ext cx="3611880" cy="1353312"/>
          </a:xfrm>
          <a:prstGeom prst="roundRect">
            <a:avLst/>
          </a:prstGeom>
          <a:noFill/>
          <a:ln w="63500">
            <a:solidFill>
              <a:srgbClr val="FD1F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AD394C5-B1C5-4CC5-BB58-75B6459C5F61}"/>
              </a:ext>
            </a:extLst>
          </p:cNvPr>
          <p:cNvSpPr txBox="1"/>
          <p:nvPr/>
        </p:nvSpPr>
        <p:spPr>
          <a:xfrm>
            <a:off x="589322" y="4635825"/>
            <a:ext cx="24373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ko-KR" altLang="en-US" sz="3000" b="1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벌점 </a:t>
            </a:r>
            <a:r>
              <a:rPr lang="en-US" altLang="ko-KR" sz="3000" b="1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11</a:t>
            </a:r>
            <a:r>
              <a:rPr lang="ko-KR" altLang="en-US" sz="3000" b="1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점</a:t>
            </a:r>
            <a:endParaRPr lang="en-US" altLang="ko-KR" sz="3000" b="1" dirty="0" smtClean="0"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8394192" y="402336"/>
            <a:ext cx="1645920" cy="1353312"/>
          </a:xfrm>
          <a:prstGeom prst="roundRect">
            <a:avLst/>
          </a:prstGeom>
          <a:noFill/>
          <a:ln w="63500">
            <a:solidFill>
              <a:srgbClr val="FD1F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AD394C5-B1C5-4CC5-BB58-75B6459C5F61}"/>
              </a:ext>
            </a:extLst>
          </p:cNvPr>
          <p:cNvSpPr txBox="1"/>
          <p:nvPr/>
        </p:nvSpPr>
        <p:spPr>
          <a:xfrm>
            <a:off x="8378856" y="1609161"/>
            <a:ext cx="15881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ko-KR" altLang="en-US" sz="3000" b="1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벌점</a:t>
            </a:r>
            <a:r>
              <a:rPr lang="en-US" altLang="ko-KR" sz="3000" b="1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2</a:t>
            </a:r>
            <a:r>
              <a:rPr lang="ko-KR" altLang="en-US" sz="3000" b="1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점</a:t>
            </a:r>
            <a:endParaRPr lang="en-US" altLang="ko-KR" sz="3000" b="1" dirty="0" smtClean="0">
              <a:latin typeface="나눔스퀘어" pitchFamily="50" charset="-127"/>
              <a:ea typeface="나눔스퀘어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9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1203E-6 -2.22222E-6 L 0.38357 -0.2708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-1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783E-6 3.7037E-6 L 0.39633 -0.2706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7 -0.00046 L -0.47799 0.1395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428E-6 3.7037E-7 L -0.31011 3.7037E-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9107E-6 -2.59259E-6 L -0.31375 -2.59259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8833E-6 3.7037E-7 L -0.31297 3.7037E-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546E-6 3.7037E-7 L -0.31141 3.7037E-7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783E-6 3.7037E-7 L -0.31596 3.7037E-7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2391E-6 -4.44444E-6 L 0.15108 0.0284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-0.00046 L -0.48906 -0.1763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9B33E6C-40F7-4840-876D-D6D6C55BF7D9}"/>
              </a:ext>
            </a:extLst>
          </p:cNvPr>
          <p:cNvSpPr txBox="1"/>
          <p:nvPr/>
        </p:nvSpPr>
        <p:spPr>
          <a:xfrm>
            <a:off x="4292600" y="1955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83E94BE-37E0-454F-929E-54989DD65B3E}"/>
              </a:ext>
            </a:extLst>
          </p:cNvPr>
          <p:cNvSpPr txBox="1"/>
          <p:nvPr/>
        </p:nvSpPr>
        <p:spPr>
          <a:xfrm>
            <a:off x="3549650" y="2971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알아보기 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준비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801DADC-29A7-493E-B2E8-8157E9B39D6B}"/>
              </a:ext>
            </a:extLst>
          </p:cNvPr>
          <p:cNvSpPr txBox="1"/>
          <p:nvPr/>
        </p:nvSpPr>
        <p:spPr>
          <a:xfrm>
            <a:off x="2749550" y="3987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BCC9A2B-B363-4576-ACF6-FD7B5FA1F330}"/>
              </a:ext>
            </a:extLst>
          </p:cNvPr>
          <p:cNvSpPr txBox="1"/>
          <p:nvPr/>
        </p:nvSpPr>
        <p:spPr>
          <a:xfrm>
            <a:off x="2051050" y="5003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추천 게임</a:t>
            </a:r>
          </a:p>
        </p:txBody>
      </p:sp>
    </p:spTree>
    <p:extLst>
      <p:ext uri="{BB962C8B-B14F-4D97-AF65-F5344CB8AC3E}">
        <p14:creationId xmlns="" xmlns:p14="http://schemas.microsoft.com/office/powerpoint/2010/main" val="15759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383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752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추천 게임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비슷한 룰의 다른 게임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4EE220B1-662D-4423-87F7-7963D0A8DFF7}"/>
              </a:ext>
            </a:extLst>
          </p:cNvPr>
          <p:cNvSpPr/>
          <p:nvPr/>
        </p:nvSpPr>
        <p:spPr>
          <a:xfrm>
            <a:off x="6618511" y="1159375"/>
            <a:ext cx="4606606" cy="59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ko-KR" altLang="en-US" sz="2800" b="1" smtClean="0">
                <a:solidFill>
                  <a:srgbClr val="FD1F2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오름차순 벌점 줄이기</a:t>
            </a:r>
            <a:endParaRPr lang="en-US" altLang="ko-KR" sz="2800" b="1" dirty="0">
              <a:solidFill>
                <a:srgbClr val="FD1F2E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B93EBF-C46F-4EE2-BEB1-ABE454320F1A}"/>
              </a:ext>
            </a:extLst>
          </p:cNvPr>
          <p:cNvSpPr txBox="1"/>
          <p:nvPr/>
        </p:nvSpPr>
        <p:spPr>
          <a:xfrm>
            <a:off x="6640899" y="4897797"/>
            <a:ext cx="4606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간단하고 </a:t>
            </a:r>
            <a:r>
              <a:rPr lang="ko-KR" altLang="en-US" sz="2800" dirty="0" err="1" smtClean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묘미있는</a:t>
            </a:r>
            <a:r>
              <a:rPr lang="ko-KR" altLang="en-US" sz="2800" dirty="0" smtClean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2800" dirty="0" smtClean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눈치 작전 카드 경매</a:t>
            </a:r>
            <a:endParaRPr lang="en-US" altLang="ko-KR" sz="280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4EE220B1-662D-4423-87F7-7963D0A8DFF7}"/>
              </a:ext>
            </a:extLst>
          </p:cNvPr>
          <p:cNvSpPr/>
          <p:nvPr/>
        </p:nvSpPr>
        <p:spPr>
          <a:xfrm>
            <a:off x="906565" y="1154004"/>
            <a:ext cx="4606606" cy="59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ko-KR" altLang="en-US" sz="2800" b="1" dirty="0" smtClean="0">
                <a:solidFill>
                  <a:srgbClr val="FD1F2E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오름차순 카드게임</a:t>
            </a:r>
            <a:endParaRPr lang="en-US" altLang="ko-KR" sz="2800" b="1" dirty="0">
              <a:solidFill>
                <a:srgbClr val="FD1F2E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8B93EBF-C46F-4EE2-BEB1-ABE454320F1A}"/>
              </a:ext>
            </a:extLst>
          </p:cNvPr>
          <p:cNvSpPr txBox="1"/>
          <p:nvPr/>
        </p:nvSpPr>
        <p:spPr>
          <a:xfrm>
            <a:off x="774692" y="4941340"/>
            <a:ext cx="4606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ko-KR" altLang="en-US" sz="2800" dirty="0" smtClean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 유적을 탐험하는</a:t>
            </a:r>
            <a:endParaRPr lang="en-US" altLang="ko-KR" sz="2800" dirty="0" smtClean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en-US" altLang="ko-KR" sz="2800" dirty="0" smtClean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2800" dirty="0" smtClean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인용 게임의 명작</a:t>
            </a:r>
            <a:endParaRPr lang="en-US" altLang="ko-KR" sz="280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object 15"/>
          <p:cNvSpPr/>
          <p:nvPr/>
        </p:nvSpPr>
        <p:spPr>
          <a:xfrm>
            <a:off x="1562143" y="1813356"/>
            <a:ext cx="3047994" cy="304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/>
          <p:cNvSpPr/>
          <p:nvPr/>
        </p:nvSpPr>
        <p:spPr>
          <a:xfrm>
            <a:off x="6956437" y="1931352"/>
            <a:ext cx="4370118" cy="27995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692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308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D394C5-B1C5-4CC5-BB58-75B6459C5F61}"/>
              </a:ext>
            </a:extLst>
          </p:cNvPr>
          <p:cNvSpPr txBox="1"/>
          <p:nvPr/>
        </p:nvSpPr>
        <p:spPr>
          <a:xfrm>
            <a:off x="495300" y="1272738"/>
            <a:ext cx="5791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1.  </a:t>
            </a:r>
            <a:r>
              <a:rPr lang="ko-KR" altLang="en-US" sz="3000" spc="-150" dirty="0" err="1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멘사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 선정 최고의 두뇌 게임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2.  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규칙에 따라 카드를 놓다가 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     </a:t>
            </a:r>
            <a:r>
              <a:rPr lang="ko-KR" altLang="en-US" sz="3000" spc="-15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여섯 번째 카드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를 낸 사람은 </a:t>
            </a:r>
            <a:r>
              <a:rPr lang="ko-KR" altLang="en-US" sz="3000" spc="-15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벌점</a:t>
            </a:r>
            <a:r>
              <a:rPr lang="en-US" altLang="ko-KR" sz="3000" spc="-15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!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ko-KR" sz="3000" spc="-15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     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최대한 </a:t>
            </a:r>
            <a:r>
              <a:rPr lang="ko-KR" altLang="en-US" sz="3000" spc="-15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벌점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을 </a:t>
            </a:r>
            <a:r>
              <a:rPr lang="ko-KR" altLang="en-US" sz="3000" spc="-15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피하는 게임</a:t>
            </a:r>
            <a:endParaRPr lang="en-US" altLang="ko-KR" sz="3000" spc="-150" dirty="0" smtClean="0">
              <a:solidFill>
                <a:srgbClr val="FD1F2E"/>
              </a:solidFill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3. </a:t>
            </a:r>
            <a:r>
              <a:rPr lang="en-US" altLang="ko-KR" sz="3000" spc="-15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104</a:t>
            </a:r>
            <a:r>
              <a:rPr lang="ko-KR" altLang="en-US" sz="3000" spc="-15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장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의 숫자카드와 </a:t>
            </a:r>
            <a:r>
              <a:rPr lang="ko-KR" altLang="en-US" sz="3000" spc="-15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최대 열 명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까지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      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함께 즐길 수 있는 게임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</p:txBody>
      </p:sp>
      <p:pic>
        <p:nvPicPr>
          <p:cNvPr id="2051" name="Picture 3" descr="C:\Users\사용자\Desktop\박찬용\디자인파일\젝스님트\수정됨_6nimmt_im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1276350"/>
            <a:ext cx="5410200" cy="3770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13885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전 알아보기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D394C5-B1C5-4CC5-BB58-75B6459C5F61}"/>
              </a:ext>
            </a:extLst>
          </p:cNvPr>
          <p:cNvSpPr txBox="1"/>
          <p:nvPr/>
        </p:nvSpPr>
        <p:spPr>
          <a:xfrm>
            <a:off x="677333" y="1053663"/>
            <a:ext cx="7218892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ko-KR" altLang="en-US" sz="3000" b="1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정렬 </a:t>
            </a:r>
            <a:r>
              <a:rPr lang="en-US" altLang="ko-KR" sz="3000" b="1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: </a:t>
            </a:r>
            <a:r>
              <a:rPr lang="ko-KR" altLang="en-US" sz="2000" dirty="0" smtClean="0">
                <a:latin typeface="나눔스퀘어" pitchFamily="50" charset="-127"/>
                <a:ea typeface="나눔스퀘어" pitchFamily="50" charset="-127"/>
              </a:rPr>
              <a:t>자료</a:t>
            </a:r>
            <a:r>
              <a:rPr lang="en-US" altLang="ko-KR" sz="2000" dirty="0" smtClean="0">
                <a:latin typeface="나눔스퀘어" pitchFamily="50" charset="-127"/>
                <a:ea typeface="나눔스퀘어" pitchFamily="50" charset="-127"/>
              </a:rPr>
              <a:t>(</a:t>
            </a:r>
            <a:r>
              <a:rPr lang="ko-KR" altLang="en-US" sz="2000" dirty="0" smtClean="0">
                <a:latin typeface="나눔스퀘어" pitchFamily="50" charset="-127"/>
                <a:ea typeface="나눔스퀘어" pitchFamily="50" charset="-127"/>
              </a:rPr>
              <a:t>데이터</a:t>
            </a:r>
            <a:r>
              <a:rPr lang="en-US" altLang="ko-KR" sz="2000" dirty="0" smtClean="0">
                <a:latin typeface="나눔스퀘어" pitchFamily="50" charset="-127"/>
                <a:ea typeface="나눔스퀘어" pitchFamily="50" charset="-127"/>
              </a:rPr>
              <a:t>)</a:t>
            </a:r>
            <a:r>
              <a:rPr lang="ko-KR" altLang="en-US" sz="2000" dirty="0" smtClean="0">
                <a:latin typeface="나눔스퀘어" pitchFamily="50" charset="-127"/>
                <a:ea typeface="나눔스퀘어" pitchFamily="50" charset="-127"/>
              </a:rPr>
              <a:t>를 일정한 기준에 따라 순서대로 나열하는 것 </a:t>
            </a:r>
            <a:endParaRPr lang="en-US" altLang="ko-KR" sz="2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endParaRPr lang="en-US" altLang="ko-KR" sz="5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2000" dirty="0" smtClean="0">
                <a:latin typeface="나눔스퀘어" pitchFamily="50" charset="-127"/>
                <a:ea typeface="나눔스퀘어" pitchFamily="50" charset="-127"/>
              </a:rPr>
              <a:t>책장에 책을 꽂아둘  때 </a:t>
            </a:r>
            <a:r>
              <a:rPr lang="en-US" altLang="ko-KR" sz="2000" dirty="0" smtClean="0">
                <a:latin typeface="나눔스퀘어" pitchFamily="50" charset="-127"/>
                <a:ea typeface="나눔스퀘어" pitchFamily="50" charset="-127"/>
              </a:rPr>
              <a:t> </a:t>
            </a:r>
            <a:r>
              <a:rPr lang="ko-KR" altLang="en-US" sz="2000" dirty="0" smtClean="0">
                <a:latin typeface="나눔스퀘어" pitchFamily="50" charset="-127"/>
                <a:ea typeface="나눔스퀘어" pitchFamily="50" charset="-127"/>
              </a:rPr>
              <a:t>어떤 방법으로 책을 정리할 수 있을까요</a:t>
            </a:r>
            <a:r>
              <a:rPr lang="en-US" altLang="ko-KR" sz="2000" dirty="0" smtClean="0">
                <a:latin typeface="나눔스퀘어" pitchFamily="50" charset="-127"/>
                <a:ea typeface="나눔스퀘어" pitchFamily="50" charset="-127"/>
              </a:rPr>
              <a:t>?</a:t>
            </a:r>
          </a:p>
          <a:p>
            <a:pPr marL="514350" indent="-514350">
              <a:lnSpc>
                <a:spcPct val="150000"/>
              </a:lnSpc>
            </a:pPr>
            <a:r>
              <a:rPr lang="ko-KR" altLang="en-US" sz="2000" dirty="0" smtClean="0">
                <a:latin typeface="나눔스퀘어" pitchFamily="50" charset="-127"/>
                <a:ea typeface="나눔스퀘어" pitchFamily="50" charset="-127"/>
              </a:rPr>
              <a:t>책의 크기나 모양</a:t>
            </a:r>
            <a:r>
              <a:rPr lang="en-US" altLang="ko-KR" sz="2000" dirty="0" smtClean="0">
                <a:latin typeface="나눔스퀘어" pitchFamily="50" charset="-127"/>
                <a:ea typeface="나눔스퀘어" pitchFamily="50" charset="-127"/>
              </a:rPr>
              <a:t>, </a:t>
            </a:r>
            <a:r>
              <a:rPr lang="ko-KR" altLang="en-US" sz="2000" dirty="0" smtClean="0">
                <a:latin typeface="나눔스퀘어" pitchFamily="50" charset="-127"/>
                <a:ea typeface="나눔스퀘어" pitchFamily="50" charset="-127"/>
              </a:rPr>
              <a:t>색상에 따라 분류할 수도 있고</a:t>
            </a:r>
            <a:r>
              <a:rPr lang="en-US" altLang="ko-KR" sz="2000" dirty="0" smtClean="0">
                <a:latin typeface="나눔스퀘어" pitchFamily="50" charset="-127"/>
                <a:ea typeface="나눔스퀘어" pitchFamily="50" charset="-127"/>
              </a:rPr>
              <a:t>,</a:t>
            </a:r>
          </a:p>
          <a:p>
            <a:pPr marL="514350" indent="-514350">
              <a:lnSpc>
                <a:spcPct val="150000"/>
              </a:lnSpc>
            </a:pPr>
            <a:r>
              <a:rPr lang="ko-KR" altLang="en-US" sz="2000" dirty="0" smtClean="0">
                <a:latin typeface="나눔스퀘어" pitchFamily="50" charset="-127"/>
                <a:ea typeface="나눔스퀘어" pitchFamily="50" charset="-127"/>
              </a:rPr>
              <a:t>책의 제목을 기준으로 </a:t>
            </a:r>
            <a:r>
              <a:rPr lang="en-US" altLang="ko-KR" sz="2000" dirty="0" smtClean="0">
                <a:latin typeface="나눔스퀘어" pitchFamily="50" charset="-127"/>
                <a:ea typeface="나눔스퀘어" pitchFamily="50" charset="-127"/>
              </a:rPr>
              <a:t>‘</a:t>
            </a:r>
            <a:r>
              <a:rPr lang="ko-KR" altLang="en-US" sz="2000" dirty="0" smtClean="0">
                <a:latin typeface="나눔스퀘어" pitchFamily="50" charset="-127"/>
                <a:ea typeface="나눔스퀘어" pitchFamily="50" charset="-127"/>
              </a:rPr>
              <a:t>가나다</a:t>
            </a:r>
            <a:r>
              <a:rPr lang="en-US" altLang="ko-KR" sz="2000" dirty="0" smtClean="0">
                <a:latin typeface="나눔스퀘어" pitchFamily="50" charset="-127"/>
                <a:ea typeface="나눔스퀘어" pitchFamily="50" charset="-127"/>
              </a:rPr>
              <a:t>’</a:t>
            </a:r>
            <a:r>
              <a:rPr lang="ko-KR" altLang="en-US" sz="2000" dirty="0" smtClean="0">
                <a:latin typeface="나눔스퀘어" pitchFamily="50" charset="-127"/>
                <a:ea typeface="나눔스퀘어" pitchFamily="50" charset="-127"/>
              </a:rPr>
              <a:t>순으로 정리할 수도 있습니다</a:t>
            </a:r>
            <a:r>
              <a:rPr lang="en-US" altLang="ko-KR" sz="200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ko-KR" altLang="en-US" sz="2000" dirty="0" smtClean="0">
                <a:latin typeface="나눔스퀘어" pitchFamily="50" charset="-127"/>
                <a:ea typeface="나눔스퀘어" pitchFamily="50" charset="-127"/>
              </a:rPr>
              <a:t>컴퓨터 또한 자료를 표시할 때 일정한 기준에 따라 </a:t>
            </a:r>
            <a:endParaRPr lang="en-US" altLang="ko-KR" sz="2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2000" dirty="0" smtClean="0">
                <a:latin typeface="나눔스퀘어" pitchFamily="50" charset="-127"/>
                <a:ea typeface="나눔스퀘어" pitchFamily="50" charset="-127"/>
              </a:rPr>
              <a:t>정렬하여 나타낼 수 있습니다</a:t>
            </a:r>
            <a:r>
              <a:rPr lang="en-US" altLang="ko-KR" sz="200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ko-KR" sz="2000" dirty="0" smtClean="0">
                <a:latin typeface="나눔스퀘어" pitchFamily="50" charset="-127"/>
                <a:ea typeface="나눔스퀘어" pitchFamily="50" charset="-127"/>
              </a:rPr>
              <a:t>‘</a:t>
            </a:r>
            <a:r>
              <a:rPr lang="ko-KR" altLang="en-US" sz="2000" dirty="0" smtClean="0">
                <a:latin typeface="나눔스퀘어" pitchFamily="50" charset="-127"/>
                <a:ea typeface="나눔스퀘어" pitchFamily="50" charset="-127"/>
              </a:rPr>
              <a:t>가나다</a:t>
            </a:r>
            <a:r>
              <a:rPr lang="en-US" altLang="ko-KR" sz="2000" dirty="0" smtClean="0">
                <a:latin typeface="나눔스퀘어" pitchFamily="50" charset="-127"/>
                <a:ea typeface="나눔스퀘어" pitchFamily="50" charset="-127"/>
              </a:rPr>
              <a:t>’</a:t>
            </a:r>
            <a:r>
              <a:rPr lang="ko-KR" altLang="en-US" sz="2000" dirty="0" smtClean="0">
                <a:latin typeface="나눔스퀘어" pitchFamily="50" charset="-127"/>
                <a:ea typeface="나눔스퀘어" pitchFamily="50" charset="-127"/>
              </a:rPr>
              <a:t> 혹은 알파벳 순서</a:t>
            </a:r>
            <a:r>
              <a:rPr lang="en-US" altLang="ko-KR" sz="2000" dirty="0" smtClean="0">
                <a:latin typeface="나눔스퀘어" pitchFamily="50" charset="-127"/>
                <a:ea typeface="나눔스퀘어" pitchFamily="50" charset="-127"/>
              </a:rPr>
              <a:t>,</a:t>
            </a:r>
            <a:r>
              <a:rPr lang="ko-KR" altLang="en-US" sz="2000" dirty="0" smtClean="0">
                <a:latin typeface="나눔스퀘어" pitchFamily="50" charset="-127"/>
                <a:ea typeface="나눔스퀘어" pitchFamily="50" charset="-127"/>
              </a:rPr>
              <a:t> 파일의 크기나 유형</a:t>
            </a:r>
            <a:r>
              <a:rPr lang="en-US" altLang="ko-KR" sz="2000" dirty="0" smtClean="0">
                <a:latin typeface="나눔스퀘어" pitchFamily="50" charset="-127"/>
                <a:ea typeface="나눔스퀘어" pitchFamily="50" charset="-127"/>
              </a:rPr>
              <a:t>,</a:t>
            </a:r>
          </a:p>
          <a:p>
            <a:pPr marL="514350" indent="-514350">
              <a:lnSpc>
                <a:spcPct val="150000"/>
              </a:lnSpc>
            </a:pPr>
            <a:r>
              <a:rPr lang="ko-KR" altLang="en-US" sz="2000" dirty="0" smtClean="0">
                <a:latin typeface="나눔스퀘어" pitchFamily="50" charset="-127"/>
                <a:ea typeface="나눔스퀘어" pitchFamily="50" charset="-127"/>
              </a:rPr>
              <a:t>파일이 생성되거나 수정된 날짜 순으로 볼 수 있습니다</a:t>
            </a:r>
            <a:r>
              <a:rPr lang="en-US" altLang="ko-KR" sz="200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오름차순</a:t>
            </a:r>
            <a:r>
              <a:rPr lang="ko-KR" altLang="en-US" sz="2000" dirty="0" smtClean="0">
                <a:latin typeface="나눔스퀘어" pitchFamily="50" charset="-127"/>
                <a:ea typeface="나눔스퀘어" pitchFamily="50" charset="-127"/>
              </a:rPr>
              <a:t>은 바로 숫자나 문자를 </a:t>
            </a:r>
            <a:r>
              <a:rPr lang="ko-KR" altLang="en-US" sz="2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작은 것부터 큰 것까지</a:t>
            </a:r>
            <a:r>
              <a:rPr lang="ko-KR" altLang="en-US" sz="2000" dirty="0" smtClean="0">
                <a:latin typeface="나눔스퀘어" pitchFamily="50" charset="-127"/>
                <a:ea typeface="나눔스퀘어" pitchFamily="50" charset="-127"/>
              </a:rPr>
              <a:t> 차례대로</a:t>
            </a:r>
            <a:endParaRPr lang="en-US" altLang="ko-KR" sz="2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2000" dirty="0" smtClean="0">
                <a:latin typeface="나눔스퀘어" pitchFamily="50" charset="-127"/>
                <a:ea typeface="나눔스퀘어" pitchFamily="50" charset="-127"/>
              </a:rPr>
              <a:t>정렬하는 것을 말하며</a:t>
            </a:r>
            <a:r>
              <a:rPr lang="en-US" altLang="ko-KR" sz="2000" dirty="0" smtClean="0">
                <a:latin typeface="나눔스퀘어" pitchFamily="50" charset="-127"/>
                <a:ea typeface="나눔스퀘어" pitchFamily="50" charset="-127"/>
              </a:rPr>
              <a:t>, </a:t>
            </a:r>
            <a:r>
              <a:rPr lang="ko-KR" altLang="en-US" sz="2000" dirty="0" smtClean="0">
                <a:latin typeface="나눔스퀘어" pitchFamily="50" charset="-127"/>
                <a:ea typeface="나눔스퀘어" pitchFamily="50" charset="-127"/>
              </a:rPr>
              <a:t>내림차순은 그 반대입니다</a:t>
            </a:r>
            <a:r>
              <a:rPr lang="en-US" altLang="ko-KR" sz="200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sp>
        <p:nvSpPr>
          <p:cNvPr id="5122" name="AutoShape 2" descr="ì±ì¥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124" name="AutoShape 4" descr="ì±ì¥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128" name="Picture 8" descr="책장, 책, 선반, 도서관, 교육, 문학, 정보, 지식, 연구, 학교, 대학, 교과서, 서 점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650" y="0"/>
            <a:ext cx="5457825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56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게임준비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D394C5-B1C5-4CC5-BB58-75B6459C5F61}"/>
              </a:ext>
            </a:extLst>
          </p:cNvPr>
          <p:cNvSpPr txBox="1"/>
          <p:nvPr/>
        </p:nvSpPr>
        <p:spPr>
          <a:xfrm>
            <a:off x="553508" y="1234638"/>
            <a:ext cx="59425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</a:pPr>
            <a:r>
              <a:rPr lang="ko-KR" altLang="en-US" sz="4000" dirty="0" smtClean="0">
                <a:latin typeface="나눔스퀘어" pitchFamily="50" charset="-127"/>
                <a:ea typeface="나눔스퀘어" pitchFamily="50" charset="-127"/>
              </a:rPr>
              <a:t>숫자 </a:t>
            </a:r>
            <a:r>
              <a:rPr lang="en-US" altLang="ko-KR" sz="4000" dirty="0" smtClean="0">
                <a:latin typeface="나눔스퀘어" pitchFamily="50" charset="-127"/>
                <a:ea typeface="나눔스퀘어" pitchFamily="50" charset="-127"/>
              </a:rPr>
              <a:t>1~104</a:t>
            </a:r>
            <a:r>
              <a:rPr lang="ko-KR" altLang="en-US" sz="4000" dirty="0" smtClean="0">
                <a:latin typeface="나눔스퀘어" pitchFamily="50" charset="-127"/>
                <a:ea typeface="나눔스퀘어" pitchFamily="50" charset="-127"/>
              </a:rPr>
              <a:t>까지 적힌 </a:t>
            </a:r>
            <a:r>
              <a:rPr lang="ko-KR" altLang="en-US" sz="4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카드</a:t>
            </a:r>
            <a:endParaRPr lang="en-US" altLang="ko-KR" sz="4000" dirty="0" smtClean="0">
              <a:solidFill>
                <a:srgbClr val="FD1F2E"/>
              </a:solidFill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200000"/>
              </a:lnSpc>
            </a:pPr>
            <a:r>
              <a:rPr lang="ko-KR" altLang="en-US" sz="4000" dirty="0" smtClean="0">
                <a:latin typeface="나눔스퀘어" pitchFamily="50" charset="-127"/>
                <a:ea typeface="나눔스퀘어" pitchFamily="50" charset="-127"/>
              </a:rPr>
              <a:t>점수 기록을 위한 </a:t>
            </a:r>
            <a:endParaRPr lang="en-US" altLang="ko-KR" sz="4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200000"/>
              </a:lnSpc>
            </a:pPr>
            <a:r>
              <a:rPr lang="ko-KR" altLang="en-US" sz="4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종이</a:t>
            </a:r>
            <a:r>
              <a:rPr lang="ko-KR" altLang="en-US" sz="4000" dirty="0" smtClean="0">
                <a:latin typeface="나눔스퀘어" pitchFamily="50" charset="-127"/>
                <a:ea typeface="나눔스퀘어" pitchFamily="50" charset="-127"/>
              </a:rPr>
              <a:t>와 </a:t>
            </a:r>
            <a:r>
              <a:rPr lang="ko-KR" altLang="en-US" sz="4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연필</a:t>
            </a:r>
            <a:r>
              <a:rPr lang="ko-KR" altLang="en-US" sz="4000" dirty="0" smtClean="0">
                <a:latin typeface="나눔스퀘어" pitchFamily="50" charset="-127"/>
                <a:ea typeface="나눔스퀘어" pitchFamily="50" charset="-127"/>
              </a:rPr>
              <a:t>을 준비합니다</a:t>
            </a:r>
            <a:r>
              <a:rPr lang="en-US" altLang="ko-KR" sz="400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sp>
        <p:nvSpPr>
          <p:cNvPr id="5122" name="AutoShape 2" descr="ì±ì¥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124" name="AutoShape 4" descr="ì±ì¥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6627" name="Picture 3" descr="C:\Users\사용자\Desktop\박찬용\디자인파일\젝스님트\6nimmt_구성물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63" y="4787900"/>
            <a:ext cx="2566987" cy="1292416"/>
          </a:xfrm>
          <a:prstGeom prst="rect">
            <a:avLst/>
          </a:prstGeom>
          <a:noFill/>
        </p:spPr>
      </p:pic>
      <p:pic>
        <p:nvPicPr>
          <p:cNvPr id="26628" name="Picture 4" descr="C:\Users\사용자\Desktop\박찬용\디자인파일\젝스님트\수정됨_6nimmt_구성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1455" y="600075"/>
            <a:ext cx="6350545" cy="4633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56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게임준비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D394C5-B1C5-4CC5-BB58-75B6459C5F61}"/>
              </a:ext>
            </a:extLst>
          </p:cNvPr>
          <p:cNvSpPr txBox="1"/>
          <p:nvPr/>
        </p:nvSpPr>
        <p:spPr>
          <a:xfrm>
            <a:off x="553508" y="1329888"/>
            <a:ext cx="59425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</a:pPr>
            <a:r>
              <a:rPr lang="ko-KR" altLang="en-US" sz="4000" dirty="0" smtClean="0">
                <a:latin typeface="나눔스퀘어" pitchFamily="50" charset="-127"/>
                <a:ea typeface="나눔스퀘어" pitchFamily="50" charset="-127"/>
              </a:rPr>
              <a:t>카드를 잘 섞고 </a:t>
            </a:r>
            <a:r>
              <a:rPr lang="en-US" altLang="ko-KR" sz="4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10</a:t>
            </a:r>
            <a:r>
              <a:rPr lang="ko-KR" altLang="en-US" sz="4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장</a:t>
            </a:r>
            <a:r>
              <a:rPr lang="ko-KR" altLang="en-US" sz="4000" dirty="0" smtClean="0">
                <a:latin typeface="나눔스퀘어" pitchFamily="50" charset="-127"/>
                <a:ea typeface="나눔스퀘어" pitchFamily="50" charset="-127"/>
              </a:rPr>
              <a:t>씩</a:t>
            </a:r>
            <a:endParaRPr lang="en-US" altLang="ko-KR" sz="4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200000"/>
              </a:lnSpc>
            </a:pPr>
            <a:r>
              <a:rPr lang="ko-KR" altLang="en-US" sz="4000" dirty="0" smtClean="0">
                <a:latin typeface="나눔스퀘어" pitchFamily="50" charset="-127"/>
                <a:ea typeface="나눔스퀘어" pitchFamily="50" charset="-127"/>
              </a:rPr>
              <a:t>각각 나누어 줍니다</a:t>
            </a:r>
            <a:r>
              <a:rPr lang="en-US" altLang="ko-KR" sz="4000" dirty="0" smtClean="0">
                <a:latin typeface="나눔스퀘어" pitchFamily="50" charset="-127"/>
                <a:ea typeface="나눔스퀘어" pitchFamily="50" charset="-127"/>
              </a:rPr>
              <a:t>. </a:t>
            </a:r>
          </a:p>
          <a:p>
            <a:pPr marL="514350" indent="-514350">
              <a:lnSpc>
                <a:spcPct val="200000"/>
              </a:lnSpc>
            </a:pPr>
            <a:r>
              <a:rPr lang="ko-KR" altLang="en-US" sz="4000" dirty="0" smtClean="0">
                <a:latin typeface="나눔스퀘어" pitchFamily="50" charset="-127"/>
                <a:ea typeface="나눔스퀘어" pitchFamily="50" charset="-127"/>
              </a:rPr>
              <a:t>받은 카드는 </a:t>
            </a:r>
            <a:r>
              <a:rPr lang="ko-KR" altLang="en-US" sz="4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혼자</a:t>
            </a:r>
            <a:r>
              <a:rPr lang="ko-KR" altLang="en-US" sz="4000" dirty="0" smtClean="0">
                <a:latin typeface="나눔스퀘어" pitchFamily="50" charset="-127"/>
                <a:ea typeface="나눔스퀘어" pitchFamily="50" charset="-127"/>
              </a:rPr>
              <a:t> 봅니다</a:t>
            </a:r>
            <a:r>
              <a:rPr lang="en-US" altLang="ko-KR" sz="400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sp>
        <p:nvSpPr>
          <p:cNvPr id="5122" name="AutoShape 2" descr="ì±ì¥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124" name="AutoShape 4" descr="ì±ì¥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7650" name="Picture 2" descr="C:\Users\사용자\Desktop\박찬용\디자인파일\젝스님트\수정됨_6nimmt_setting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8825" y="1143000"/>
            <a:ext cx="6096000" cy="424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56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게임준비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D394C5-B1C5-4CC5-BB58-75B6459C5F61}"/>
              </a:ext>
            </a:extLst>
          </p:cNvPr>
          <p:cNvSpPr txBox="1"/>
          <p:nvPr/>
        </p:nvSpPr>
        <p:spPr>
          <a:xfrm>
            <a:off x="525314" y="1444569"/>
            <a:ext cx="64515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남은 카드 중 </a:t>
            </a:r>
            <a:r>
              <a:rPr lang="en-US" altLang="ko-KR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4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장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은 </a:t>
            </a: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세로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로 펼쳐놓고 </a:t>
            </a: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남은 카드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는 게임에서</a:t>
            </a: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사용하지 않습니다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각각의 줄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에는 카드 </a:t>
            </a:r>
            <a:r>
              <a:rPr lang="en-US" altLang="ko-KR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5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장까지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만 </a:t>
            </a: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놓을 수 있고 </a:t>
            </a:r>
            <a:r>
              <a:rPr lang="en-US" altLang="ko-KR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4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개의 줄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로만 진행됩니다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sp>
        <p:nvSpPr>
          <p:cNvPr id="5122" name="AutoShape 2" descr="ì±ì¥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124" name="AutoShape 4" descr="ì±ì¥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8674" name="Picture 2" descr="C:\Users\사용자\Desktop\박찬용\디자인파일\젝스님트\수정됨_6nimmt_setting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8770" y="628650"/>
            <a:ext cx="6313230" cy="4943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56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 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카드내기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AD394C5-B1C5-4CC5-BB58-75B6459C5F61}"/>
              </a:ext>
            </a:extLst>
          </p:cNvPr>
          <p:cNvSpPr txBox="1"/>
          <p:nvPr/>
        </p:nvSpPr>
        <p:spPr>
          <a:xfrm>
            <a:off x="534458" y="1453713"/>
            <a:ext cx="59425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자신이 가진 카드 중 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한 장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을</a:t>
            </a: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뒷면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이 보이게 내려놓고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,</a:t>
            </a:r>
          </a:p>
        </p:txBody>
      </p:sp>
      <p:grpSp>
        <p:nvGrpSpPr>
          <p:cNvPr id="33" name="그룹 32"/>
          <p:cNvGrpSpPr/>
          <p:nvPr/>
        </p:nvGrpSpPr>
        <p:grpSpPr>
          <a:xfrm>
            <a:off x="5041900" y="3263900"/>
            <a:ext cx="6096000" cy="3257550"/>
            <a:chOff x="6096000" y="901700"/>
            <a:chExt cx="6096000" cy="3257550"/>
          </a:xfrm>
        </p:grpSpPr>
        <p:pic>
          <p:nvPicPr>
            <p:cNvPr id="4102" name="Picture 6" descr="C:\Users\사용자\Desktop\박찬용\디자인파일\젝스님트\수정됨_6nimmt_rule0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0" y="901700"/>
              <a:ext cx="6096000" cy="3257550"/>
            </a:xfrm>
            <a:prstGeom prst="rect">
              <a:avLst/>
            </a:prstGeom>
            <a:noFill/>
          </p:spPr>
        </p:pic>
        <p:grpSp>
          <p:nvGrpSpPr>
            <p:cNvPr id="27" name="그룹 26"/>
            <p:cNvGrpSpPr/>
            <p:nvPr/>
          </p:nvGrpSpPr>
          <p:grpSpPr>
            <a:xfrm>
              <a:off x="6578855" y="2611324"/>
              <a:ext cx="1528952" cy="606920"/>
              <a:chOff x="5924551" y="2845893"/>
              <a:chExt cx="1528952" cy="606920"/>
            </a:xfrm>
          </p:grpSpPr>
          <p:sp>
            <p:nvSpPr>
              <p:cNvPr id="25" name="직사각형 24"/>
              <p:cNvSpPr/>
              <p:nvPr/>
            </p:nvSpPr>
            <p:spPr>
              <a:xfrm>
                <a:off x="5948553" y="3031236"/>
                <a:ext cx="1504950" cy="421577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5924551" y="2845893"/>
                <a:ext cx="1061470" cy="325932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4104" name="Picture 8" descr="C:\Users\사용자\Desktop\박찬용\디자인파일\젝스님트\1car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34475">
            <a:off x="8981071" y="3537643"/>
            <a:ext cx="2962899" cy="2637003"/>
          </a:xfrm>
          <a:prstGeom prst="rect">
            <a:avLst/>
          </a:prstGeom>
          <a:noFill/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AD394C5-B1C5-4CC5-BB58-75B6459C5F61}"/>
              </a:ext>
            </a:extLst>
          </p:cNvPr>
          <p:cNvSpPr txBox="1"/>
          <p:nvPr/>
        </p:nvSpPr>
        <p:spPr>
          <a:xfrm>
            <a:off x="534458" y="1453713"/>
            <a:ext cx="59425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모두 선택을 마쳤다면 </a:t>
            </a: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동시에 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카드 앞면을 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공개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합니다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pic>
        <p:nvPicPr>
          <p:cNvPr id="4105" name="Picture 9" descr="C:\Users\사용자\Desktop\박찬용\디자인파일\젝스님트\카드뒷면.jpg"/>
          <p:cNvPicPr>
            <a:picLocks noChangeAspect="1" noChangeArrowheads="1"/>
          </p:cNvPicPr>
          <p:nvPr/>
        </p:nvPicPr>
        <p:blipFill>
          <a:blip r:embed="rId5" cstate="print"/>
          <a:srcRect t="6141"/>
          <a:stretch>
            <a:fillRect/>
          </a:stretch>
        </p:blipFill>
        <p:spPr bwMode="auto">
          <a:xfrm rot="16200000">
            <a:off x="8325620" y="1761358"/>
            <a:ext cx="1212342" cy="824494"/>
          </a:xfrm>
          <a:prstGeom prst="rect">
            <a:avLst/>
          </a:prstGeom>
          <a:noFill/>
        </p:spPr>
      </p:pic>
      <p:pic>
        <p:nvPicPr>
          <p:cNvPr id="37" name="Picture 9" descr="C:\Users\사용자\Desktop\박찬용\디자인파일\젝스님트\카드뒷면.jpg"/>
          <p:cNvPicPr>
            <a:picLocks noChangeAspect="1" noChangeArrowheads="1"/>
          </p:cNvPicPr>
          <p:nvPr/>
        </p:nvPicPr>
        <p:blipFill>
          <a:blip r:embed="rId5" cstate="print"/>
          <a:srcRect t="6141"/>
          <a:stretch>
            <a:fillRect/>
          </a:stretch>
        </p:blipFill>
        <p:spPr bwMode="auto">
          <a:xfrm rot="13308900">
            <a:off x="9304028" y="938397"/>
            <a:ext cx="1212342" cy="824494"/>
          </a:xfrm>
          <a:prstGeom prst="rect">
            <a:avLst/>
          </a:prstGeom>
          <a:noFill/>
        </p:spPr>
      </p:pic>
      <p:pic>
        <p:nvPicPr>
          <p:cNvPr id="38" name="Picture 9" descr="C:\Users\사용자\Desktop\박찬용\디자인파일\젝스님트\카드뒷면.jpg"/>
          <p:cNvPicPr>
            <a:picLocks noChangeAspect="1" noChangeArrowheads="1"/>
          </p:cNvPicPr>
          <p:nvPr/>
        </p:nvPicPr>
        <p:blipFill>
          <a:blip r:embed="rId5" cstate="print"/>
          <a:srcRect t="6141"/>
          <a:stretch>
            <a:fillRect/>
          </a:stretch>
        </p:blipFill>
        <p:spPr bwMode="auto">
          <a:xfrm rot="19528101">
            <a:off x="7301490" y="910966"/>
            <a:ext cx="1212342" cy="824494"/>
          </a:xfrm>
          <a:prstGeom prst="rect">
            <a:avLst/>
          </a:prstGeom>
          <a:noFill/>
        </p:spPr>
      </p:pic>
      <p:pic>
        <p:nvPicPr>
          <p:cNvPr id="39" name="그림 38">
            <a:extLst>
              <a:ext uri="{FF2B5EF4-FFF2-40B4-BE49-F238E27FC236}">
                <a16:creationId xmlns="" xmlns:a16="http://schemas.microsoft.com/office/drawing/2014/main" id="{4A48B2B9-9C55-4FAE-9BC6-EB4491DC7E1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82361" y="154891"/>
            <a:ext cx="1909639" cy="1818308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="" xmlns:a16="http://schemas.microsoft.com/office/drawing/2014/main" id="{63C6FEE6-C274-4E90-BEDF-DD32C0906B2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0307" y="0"/>
            <a:ext cx="2194948" cy="2092060"/>
          </a:xfrm>
          <a:prstGeom prst="rect">
            <a:avLst/>
          </a:prstGeom>
        </p:spPr>
      </p:pic>
      <p:pic>
        <p:nvPicPr>
          <p:cNvPr id="42" name="Picture 8" descr="C:\Users\사용자\Desktop\박찬용\디자인파일\젝스님트\1car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56317">
            <a:off x="8143723" y="1340115"/>
            <a:ext cx="1603224" cy="1635507"/>
          </a:xfrm>
          <a:prstGeom prst="rect">
            <a:avLst/>
          </a:prstGeom>
          <a:noFill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271125">
            <a:off x="7550610" y="599654"/>
            <a:ext cx="833988" cy="129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8795772">
            <a:off x="9483311" y="670826"/>
            <a:ext cx="785194" cy="130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699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86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 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 err="1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카드놓기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규칙</a:t>
            </a:r>
            <a:r>
              <a:rPr lang="en-US" altLang="ko-KR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AD394C5-B1C5-4CC5-BB58-75B6459C5F61}"/>
              </a:ext>
            </a:extLst>
          </p:cNvPr>
          <p:cNvSpPr txBox="1"/>
          <p:nvPr/>
        </p:nvSpPr>
        <p:spPr>
          <a:xfrm>
            <a:off x="735626" y="1453713"/>
            <a:ext cx="59425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오름차순</a:t>
            </a:r>
            <a:r>
              <a:rPr lang="ko-KR" altLang="en-US" sz="4000" b="1" dirty="0" smtClean="0">
                <a:latin typeface="나눔스퀘어" pitchFamily="50" charset="-127"/>
                <a:ea typeface="나눔스퀘어" pitchFamily="50" charset="-127"/>
              </a:rPr>
              <a:t>으로</a:t>
            </a:r>
            <a:endParaRPr lang="en-US" altLang="ko-KR" sz="4000" b="1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endParaRPr lang="en-US" altLang="ko-KR" sz="1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카드에 적힌 숫자가 </a:t>
            </a: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왼쪽에서 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오른쪽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으로 갈수록</a:t>
            </a:r>
            <a:endParaRPr lang="en-US" altLang="ko-KR" sz="300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점점 </a:t>
            </a:r>
            <a:r>
              <a:rPr lang="ko-KR" altLang="en-US" sz="3000" dirty="0" smtClean="0">
                <a:solidFill>
                  <a:srgbClr val="FD1F2E"/>
                </a:solidFill>
                <a:latin typeface="나눔스퀘어" pitchFamily="50" charset="-127"/>
                <a:ea typeface="나눔스퀘어" pitchFamily="50" charset="-127"/>
              </a:rPr>
              <a:t>커지도록</a:t>
            </a:r>
            <a:r>
              <a:rPr lang="ko-KR" altLang="en-US" sz="3000" dirty="0" smtClean="0">
                <a:latin typeface="나눔스퀘어" pitchFamily="50" charset="-127"/>
                <a:ea typeface="나눔스퀘어" pitchFamily="50" charset="-127"/>
              </a:rPr>
              <a:t> 놓아야 합니다</a:t>
            </a:r>
            <a:r>
              <a:rPr lang="en-US" altLang="ko-KR" sz="300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pic>
        <p:nvPicPr>
          <p:cNvPr id="29699" name="Picture 3" descr="C:\Users\사용자\Desktop\박찬용\디자인파일\젝스님트\수정됨_6nimmt_rule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50" r="25950" b="4500"/>
          <a:stretch>
            <a:fillRect/>
          </a:stretch>
        </p:blipFill>
        <p:spPr bwMode="auto">
          <a:xfrm>
            <a:off x="6431279" y="1508760"/>
            <a:ext cx="4761487" cy="4078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99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558</Words>
  <Application>Microsoft Office PowerPoint</Application>
  <PresentationFormat>사용자 지정</PresentationFormat>
  <Paragraphs>133</Paragraphs>
  <Slides>22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8" baseType="lpstr">
      <vt:lpstr>굴림</vt:lpstr>
      <vt:lpstr>Arial</vt:lpstr>
      <vt:lpstr>나눔스퀘어</vt:lpstr>
      <vt:lpstr>맑은 고딕</vt:lpstr>
      <vt:lpstr>나눔스퀘어 Bold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사용자</cp:lastModifiedBy>
  <cp:revision>99</cp:revision>
  <dcterms:created xsi:type="dcterms:W3CDTF">2017-12-14T07:04:43Z</dcterms:created>
  <dcterms:modified xsi:type="dcterms:W3CDTF">2018-11-06T23:24:00Z</dcterms:modified>
</cp:coreProperties>
</file>