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9.jpg" ContentType="image/jpg"/>
  <Override PartName="/ppt/media/image4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0" r:id="rId4"/>
    <p:sldId id="312" r:id="rId5"/>
    <p:sldId id="305" r:id="rId6"/>
    <p:sldId id="313" r:id="rId7"/>
    <p:sldId id="314" r:id="rId8"/>
    <p:sldId id="315" r:id="rId9"/>
    <p:sldId id="310" r:id="rId10"/>
    <p:sldId id="316" r:id="rId11"/>
    <p:sldId id="317" r:id="rId12"/>
    <p:sldId id="318" r:id="rId13"/>
    <p:sldId id="319" r:id="rId14"/>
    <p:sldId id="309" r:id="rId15"/>
    <p:sldId id="304" r:id="rId16"/>
    <p:sldId id="259" r:id="rId17"/>
    <p:sldId id="279" r:id="rId18"/>
    <p:sldId id="280" r:id="rId19"/>
  </p:sldIdLst>
  <p:sldSz cx="12192000" cy="6858000"/>
  <p:notesSz cx="6858000" cy="9144000"/>
  <p:embeddedFontLst>
    <p:embeddedFont>
      <p:font typeface="나눔스퀘어" panose="020B0600000101010101" pitchFamily="50" charset="-127"/>
      <p:regular r:id="rId21"/>
    </p:embeddedFont>
    <p:embeddedFont>
      <p:font typeface="나눔스퀘어 Bold" panose="020B0600000101010101" pitchFamily="50" charset="-127"/>
      <p:bold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E9"/>
    <a:srgbClr val="5F361A"/>
    <a:srgbClr val="EF3747"/>
    <a:srgbClr val="9F9F11"/>
    <a:srgbClr val="E3E418"/>
    <a:srgbClr val="EAE821"/>
    <a:srgbClr val="0C63A6"/>
    <a:srgbClr val="D25F00"/>
    <a:srgbClr val="90BE39"/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3814" autoAdjust="0"/>
  </p:normalViewPr>
  <p:slideViewPr>
    <p:cSldViewPr snapToGrid="0">
      <p:cViewPr varScale="1">
        <p:scale>
          <a:sx n="100" d="100"/>
          <a:sy n="100" d="100"/>
        </p:scale>
        <p:origin x="96" y="4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98848-1EFF-4850-940D-1F8B510758BD}" type="datetimeFigureOut">
              <a:rPr lang="ko-KR" altLang="en-US" smtClean="0"/>
              <a:t>2019-01-09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4819-36DC-45DB-B67A-E34588D42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19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1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00EE407-D9E1-4711-BA7B-042289D73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58" y="548912"/>
            <a:ext cx="4895009" cy="48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1C184-F25A-499D-9F58-76A3998684D1}"/>
              </a:ext>
            </a:extLst>
          </p:cNvPr>
          <p:cNvSpPr txBox="1"/>
          <p:nvPr/>
        </p:nvSpPr>
        <p:spPr>
          <a:xfrm>
            <a:off x="538658" y="1500347"/>
            <a:ext cx="6256014" cy="310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뱀의 </a:t>
            </a: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머리</a:t>
            </a: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나 </a:t>
            </a: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꼬리</a:t>
            </a: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를</a:t>
            </a:r>
            <a:endParaRPr lang="en-US" altLang="ko-KR" sz="4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앞서 놓은 쪽으로는 </a:t>
            </a:r>
            <a:endParaRPr lang="en-US" altLang="ko-KR" sz="4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늘일 수 없습니다</a:t>
            </a:r>
            <a:r>
              <a:rPr lang="en-US" altLang="ko-KR" sz="4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72CD2CB-C979-4D7F-A7C3-137974C3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029" y="522720"/>
            <a:ext cx="1907325" cy="29062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57AAE52-C652-4DC4-B40B-E2A88DE3B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04" y="522720"/>
            <a:ext cx="1907325" cy="29062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9B5C1DF-1735-4010-98F9-F71FC6517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7" y="3577268"/>
            <a:ext cx="1907325" cy="2867400"/>
          </a:xfrm>
          <a:prstGeom prst="rect">
            <a:avLst/>
          </a:prstGeom>
        </p:spPr>
      </p:pic>
      <p:sp>
        <p:nvSpPr>
          <p:cNvPr id="12" name="곱셈 기호 16">
            <a:extLst>
              <a:ext uri="{FF2B5EF4-FFF2-40B4-BE49-F238E27FC236}">
                <a16:creationId xmlns:a16="http://schemas.microsoft.com/office/drawing/2014/main" id="{2E5BBF29-46C7-4A80-A6D0-7CAE60567191}"/>
              </a:ext>
            </a:extLst>
          </p:cNvPr>
          <p:cNvSpPr/>
          <p:nvPr/>
        </p:nvSpPr>
        <p:spPr>
          <a:xfrm>
            <a:off x="9749386" y="1354742"/>
            <a:ext cx="1735178" cy="1735178"/>
          </a:xfrm>
          <a:prstGeom prst="mathMultiply">
            <a:avLst>
              <a:gd name="adj1" fmla="val 10592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0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9935 -0.443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1C184-F25A-499D-9F58-76A3998684D1}"/>
              </a:ext>
            </a:extLst>
          </p:cNvPr>
          <p:cNvSpPr txBox="1"/>
          <p:nvPr/>
        </p:nvSpPr>
        <p:spPr>
          <a:xfrm>
            <a:off x="538658" y="1062197"/>
            <a:ext cx="10719892" cy="462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하나 이상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의 </a:t>
            </a: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몸통</a:t>
            </a:r>
            <a:r>
              <a:rPr lang="en-US" altLang="ko-KR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머리 하나</a:t>
            </a:r>
            <a:r>
              <a:rPr lang="en-US" altLang="ko-KR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꼬리 하나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를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모두 가지고 있다면 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뱀을 완성한 것 입니다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뱀을 완성하면 그 뱀을 자기 앞에 가져다 놓습니다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D15C23-D1CE-4004-B954-5F8A7444D5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37" y="1015663"/>
            <a:ext cx="2140875" cy="31201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D3A32E-F35E-41C2-A7D1-584A04E0D1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5322" y="1399640"/>
            <a:ext cx="2140875" cy="312012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6DDB7E8-CAC7-4D6A-B77E-D4D769AEB3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437" y="1783215"/>
            <a:ext cx="2140875" cy="3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12656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1C184-F25A-499D-9F58-76A3998684D1}"/>
              </a:ext>
            </a:extLst>
          </p:cNvPr>
          <p:cNvSpPr txBox="1"/>
          <p:nvPr/>
        </p:nvSpPr>
        <p:spPr>
          <a:xfrm>
            <a:off x="538658" y="1062197"/>
            <a:ext cx="4138117" cy="462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무지개 색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을 띈 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머리</a:t>
            </a:r>
            <a:r>
              <a:rPr lang="en-US" altLang="ko-KR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, </a:t>
            </a: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꼬리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는 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앞서 놓인 몸통이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어떤 색이든 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연결할 수 있습니다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4134F1B-9AC2-4FAA-9981-FE8F0C844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244" y="307777"/>
            <a:ext cx="1907325" cy="29062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F092E5B-511A-48CA-A01A-807E591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569" y="307777"/>
            <a:ext cx="1907325" cy="29062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5E6C112-7A62-4A9B-90FA-F1DBC605A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210" y="288727"/>
            <a:ext cx="1907325" cy="29062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3D3EA71-09F8-4DCE-8858-F55CE66C22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900000">
            <a:off x="9798510" y="2995995"/>
            <a:ext cx="2140875" cy="312012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4317AE1-E49D-4469-BC40-562730745B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900000">
            <a:off x="8295307" y="2838477"/>
            <a:ext cx="2140875" cy="31201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064596-D3F5-4552-BA41-60DFC0A3C4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794726">
            <a:off x="4780382" y="3045567"/>
            <a:ext cx="2140875" cy="3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6771 -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8711 0.103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1C184-F25A-499D-9F58-76A3998684D1}"/>
              </a:ext>
            </a:extLst>
          </p:cNvPr>
          <p:cNvSpPr txBox="1"/>
          <p:nvPr/>
        </p:nvSpPr>
        <p:spPr>
          <a:xfrm>
            <a:off x="419100" y="1376522"/>
            <a:ext cx="5133975" cy="445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자신이 뽑은 카드</a:t>
            </a:r>
            <a:r>
              <a:rPr lang="ko-KR" altLang="en-US" sz="3200" spc="-150" dirty="0">
                <a:latin typeface="나눔스퀘어" pitchFamily="50" charset="-127"/>
                <a:ea typeface="나눔스퀘어" pitchFamily="50" charset="-127"/>
              </a:rPr>
              <a:t>로만</a:t>
            </a:r>
            <a:endParaRPr lang="en-US" altLang="ko-KR" sz="32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spc="-150" dirty="0">
                <a:latin typeface="나눔스퀘어" pitchFamily="50" charset="-127"/>
                <a:ea typeface="나눔스퀘어" pitchFamily="50" charset="-127"/>
              </a:rPr>
              <a:t>뱀을 합칠 수 있습니다</a:t>
            </a:r>
            <a:r>
              <a:rPr lang="en-US" altLang="ko-KR" sz="32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spc="-150" dirty="0">
                <a:latin typeface="나눔스퀘어" pitchFamily="50" charset="-127"/>
                <a:ea typeface="나눔스퀘어" pitchFamily="50" charset="-127"/>
              </a:rPr>
              <a:t>뽑은 카드로 </a:t>
            </a:r>
            <a:r>
              <a:rPr lang="ko-KR" altLang="en-US" sz="32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다른 두 마리 뱀</a:t>
            </a:r>
            <a:r>
              <a:rPr lang="ko-KR" altLang="en-US" sz="3200" spc="-150" dirty="0">
                <a:latin typeface="나눔스퀘어" pitchFamily="50" charset="-127"/>
                <a:ea typeface="나눔스퀘어" pitchFamily="50" charset="-127"/>
              </a:rPr>
              <a:t>을</a:t>
            </a:r>
            <a:endParaRPr lang="en-US" altLang="ko-KR" sz="32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연결</a:t>
            </a:r>
            <a:r>
              <a:rPr lang="ko-KR" altLang="en-US" sz="3200" spc="-150" dirty="0">
                <a:latin typeface="나눔스퀘어" pitchFamily="50" charset="-127"/>
                <a:ea typeface="나눔스퀘어" pitchFamily="50" charset="-127"/>
              </a:rPr>
              <a:t>할 수 있는 카드라면 </a:t>
            </a:r>
            <a:endParaRPr lang="en-US" altLang="ko-KR" sz="32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spc="-150" dirty="0">
                <a:latin typeface="나눔스퀘어" pitchFamily="50" charset="-127"/>
                <a:ea typeface="나눔스퀘어" pitchFamily="50" charset="-127"/>
              </a:rPr>
              <a:t>이 카드로 두 뱀을 </a:t>
            </a:r>
            <a:endParaRPr lang="en-US" altLang="ko-KR" sz="32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spc="-150" dirty="0">
                <a:latin typeface="나눔스퀘어" pitchFamily="50" charset="-127"/>
                <a:ea typeface="나눔스퀘어" pitchFamily="50" charset="-127"/>
              </a:rPr>
              <a:t>합칠 수 있습니다</a:t>
            </a:r>
            <a:r>
              <a:rPr lang="en-US" altLang="ko-KR" sz="32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608F82-289D-46DF-A89C-A32077D1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674" y="1062197"/>
            <a:ext cx="1315163" cy="199727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6F08ACF-2F47-4088-AD61-7CE47BB0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837" y="17026"/>
            <a:ext cx="1315163" cy="199727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7BA548D-1558-467E-803A-DFF92A1AF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948" y="4366068"/>
            <a:ext cx="1315163" cy="199727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70E4FB6-19B0-4D91-803B-0ECE53E3A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348" y="2107366"/>
            <a:ext cx="1315163" cy="19972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DDF2918-8C4E-4A92-8966-8057C6E60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185" y="2107366"/>
            <a:ext cx="1315163" cy="1997273"/>
          </a:xfrm>
          <a:prstGeom prst="rect">
            <a:avLst/>
          </a:prstGeom>
        </p:spPr>
      </p:pic>
      <p:pic>
        <p:nvPicPr>
          <p:cNvPr id="16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91EA43F6-A6DA-4B98-ADF3-B38B31CA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88929" y="4319534"/>
            <a:ext cx="2282641" cy="2137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4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10065 -0.329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C31D3-25AA-45A1-B07E-FFA576768D1B}"/>
              </a:ext>
            </a:extLst>
          </p:cNvPr>
          <p:cNvSpPr txBox="1"/>
          <p:nvPr/>
        </p:nvSpPr>
        <p:spPr>
          <a:xfrm>
            <a:off x="615622" y="1343559"/>
            <a:ext cx="6147128" cy="48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카드 더미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에 새로운 카드가 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없을 때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 게임이 끝납니다</a:t>
            </a: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자기 앞에 가져온 카드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장수를 셉니다</a:t>
            </a: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카드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를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가장 많이 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가진 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사람이 이깁니다</a:t>
            </a: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C6B2EBA-52EA-40C4-BE4A-2D4524B124B6}"/>
              </a:ext>
            </a:extLst>
          </p:cNvPr>
          <p:cNvGrpSpPr/>
          <p:nvPr/>
        </p:nvGrpSpPr>
        <p:grpSpPr>
          <a:xfrm>
            <a:off x="6047108" y="1313915"/>
            <a:ext cx="6147128" cy="4621763"/>
            <a:chOff x="5556250" y="507831"/>
            <a:chExt cx="6147128" cy="462176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1444BBF-9189-4D99-83E5-F37750A85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250" y="507831"/>
              <a:ext cx="6147128" cy="4621763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7B333B1-B971-42F0-A166-01CAD5E9FFC5}"/>
                </a:ext>
              </a:extLst>
            </p:cNvPr>
            <p:cNvSpPr/>
            <p:nvPr/>
          </p:nvSpPr>
          <p:spPr>
            <a:xfrm>
              <a:off x="9829800" y="2933701"/>
              <a:ext cx="1695450" cy="9525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ED2DC5F-E053-4001-A50A-EACCC9C6F5E2}"/>
                </a:ext>
              </a:extLst>
            </p:cNvPr>
            <p:cNvSpPr/>
            <p:nvPr/>
          </p:nvSpPr>
          <p:spPr>
            <a:xfrm>
              <a:off x="10317572" y="3555397"/>
              <a:ext cx="1385806" cy="9525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A145905C-C88E-47AE-8BFA-CFBCD450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9862" y="242223"/>
            <a:ext cx="1629145" cy="1360198"/>
          </a:xfrm>
          <a:prstGeom prst="rect">
            <a:avLst/>
          </a:prstGeom>
          <a:noFill/>
        </p:spPr>
      </p:pic>
      <p:pic>
        <p:nvPicPr>
          <p:cNvPr id="12" name="Picture 5" descr="C:\Users\KBG교육팀\Desktop\150420_교육팀_PPT삽입용캐릭터\캐릭터6_뒤1.png">
            <a:extLst>
              <a:ext uri="{FF2B5EF4-FFF2-40B4-BE49-F238E27FC236}">
                <a16:creationId xmlns:a16="http://schemas.microsoft.com/office/drawing/2014/main" id="{F1984C9E-CC55-4B23-867A-3C30F1E9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7654" y="4837731"/>
            <a:ext cx="1229119" cy="1194260"/>
          </a:xfrm>
          <a:prstGeom prst="rect">
            <a:avLst/>
          </a:prstGeom>
          <a:noFill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EFBFE3B-68EA-40BD-BF53-B1AC68597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036" y="2897898"/>
            <a:ext cx="1385860" cy="132089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F1204DF-267E-4B3D-B797-111455AC3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7890" y="1544019"/>
            <a:ext cx="1254125" cy="11941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150123-0928-4FA9-8C9A-5AB3CB52B98B}"/>
              </a:ext>
            </a:extLst>
          </p:cNvPr>
          <p:cNvSpPr txBox="1"/>
          <p:nvPr/>
        </p:nvSpPr>
        <p:spPr>
          <a:xfrm>
            <a:off x="7989017" y="521026"/>
            <a:ext cx="1738231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500" spc="-150">
                <a:latin typeface="나눔스퀘어" pitchFamily="50" charset="-127"/>
                <a:ea typeface="나눔스퀘어" pitchFamily="50" charset="-127"/>
              </a:rPr>
              <a:t>7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장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B41-7604-4F26-A2AE-120050DC40FC}"/>
              </a:ext>
            </a:extLst>
          </p:cNvPr>
          <p:cNvSpPr txBox="1"/>
          <p:nvPr/>
        </p:nvSpPr>
        <p:spPr>
          <a:xfrm>
            <a:off x="5006036" y="4105781"/>
            <a:ext cx="1738231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5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장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1B1CE-41E0-4D57-84DB-5265A0CB367D}"/>
              </a:ext>
            </a:extLst>
          </p:cNvPr>
          <p:cNvSpPr txBox="1"/>
          <p:nvPr/>
        </p:nvSpPr>
        <p:spPr>
          <a:xfrm>
            <a:off x="7094666" y="5023594"/>
            <a:ext cx="1738231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4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장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5E13FA-E4CD-4C10-A340-6BBAD64ED887}"/>
              </a:ext>
            </a:extLst>
          </p:cNvPr>
          <p:cNvSpPr txBox="1"/>
          <p:nvPr/>
        </p:nvSpPr>
        <p:spPr>
          <a:xfrm>
            <a:off x="10693117" y="721486"/>
            <a:ext cx="1738231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4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장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198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요약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F98465-4E2A-4185-8DC8-859860FDA835}"/>
              </a:ext>
            </a:extLst>
          </p:cNvPr>
          <p:cNvSpPr/>
          <p:nvPr/>
        </p:nvSpPr>
        <p:spPr>
          <a:xfrm>
            <a:off x="1057275" y="1719629"/>
            <a:ext cx="10067925" cy="759126"/>
          </a:xfrm>
          <a:prstGeom prst="rect">
            <a:avLst/>
          </a:prstGeom>
          <a:solidFill>
            <a:srgbClr val="00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/>
              <a:t>게임 준비 </a:t>
            </a:r>
            <a:r>
              <a:rPr lang="en-US" altLang="ko-KR" sz="3000" dirty="0"/>
              <a:t>: </a:t>
            </a:r>
            <a:r>
              <a:rPr lang="ko-KR" altLang="en-US" sz="3000" dirty="0"/>
              <a:t>카드 더미</a:t>
            </a:r>
            <a:r>
              <a:rPr lang="en-US" altLang="ko-KR" sz="3000" dirty="0"/>
              <a:t>, </a:t>
            </a:r>
            <a:r>
              <a:rPr lang="ko-KR" altLang="en-US" sz="3000" dirty="0"/>
              <a:t>카드 </a:t>
            </a:r>
            <a:r>
              <a:rPr lang="en-US" altLang="ko-KR" sz="3000" dirty="0"/>
              <a:t>1</a:t>
            </a:r>
            <a:r>
              <a:rPr lang="ko-KR" altLang="en-US" sz="3000" dirty="0"/>
              <a:t>장 공개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16ED1C-DD8C-42C4-97C7-BAF85C01A165}"/>
              </a:ext>
            </a:extLst>
          </p:cNvPr>
          <p:cNvSpPr/>
          <p:nvPr/>
        </p:nvSpPr>
        <p:spPr>
          <a:xfrm>
            <a:off x="1057274" y="4411757"/>
            <a:ext cx="10067925" cy="759126"/>
          </a:xfrm>
          <a:prstGeom prst="rect">
            <a:avLst/>
          </a:prstGeom>
          <a:solidFill>
            <a:srgbClr val="00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/>
              <a:t>게임 종료 </a:t>
            </a:r>
            <a:r>
              <a:rPr lang="en-US" altLang="ko-KR" sz="3000" dirty="0"/>
              <a:t>: </a:t>
            </a:r>
            <a:r>
              <a:rPr lang="ko-KR" altLang="en-US" sz="3000" dirty="0"/>
              <a:t>가장 많은 카드를 가진 사람이 승리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78DA88-533F-4759-A673-4287053513EE}"/>
              </a:ext>
            </a:extLst>
          </p:cNvPr>
          <p:cNvSpPr/>
          <p:nvPr/>
        </p:nvSpPr>
        <p:spPr>
          <a:xfrm>
            <a:off x="1057275" y="2617819"/>
            <a:ext cx="10067925" cy="759126"/>
          </a:xfrm>
          <a:prstGeom prst="rect">
            <a:avLst/>
          </a:prstGeom>
          <a:solidFill>
            <a:srgbClr val="00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000" dirty="0"/>
              <a:t>1) </a:t>
            </a:r>
            <a:r>
              <a:rPr lang="ko-KR" altLang="en-US" sz="3000" dirty="0"/>
              <a:t>카드 </a:t>
            </a:r>
            <a:r>
              <a:rPr lang="en-US" altLang="ko-KR" sz="3000" dirty="0"/>
              <a:t>1</a:t>
            </a:r>
            <a:r>
              <a:rPr lang="ko-KR" altLang="en-US" sz="3000" dirty="0"/>
              <a:t>장 뽑고 연결하기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8124207-4B01-4EC9-9348-F6A7471DC518}"/>
              </a:ext>
            </a:extLst>
          </p:cNvPr>
          <p:cNvSpPr/>
          <p:nvPr/>
        </p:nvSpPr>
        <p:spPr>
          <a:xfrm>
            <a:off x="1057275" y="3514788"/>
            <a:ext cx="10067925" cy="759126"/>
          </a:xfrm>
          <a:prstGeom prst="rect">
            <a:avLst/>
          </a:prstGeom>
          <a:solidFill>
            <a:srgbClr val="00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000" dirty="0"/>
              <a:t>2) </a:t>
            </a:r>
            <a:r>
              <a:rPr lang="ko-KR" altLang="en-US" sz="3000" dirty="0"/>
              <a:t>뱀 완성하면 가져오기</a:t>
            </a:r>
          </a:p>
        </p:txBody>
      </p:sp>
    </p:spTree>
    <p:extLst>
      <p:ext uri="{BB962C8B-B14F-4D97-AF65-F5344CB8AC3E}">
        <p14:creationId xmlns:p14="http://schemas.microsoft.com/office/powerpoint/2010/main" val="330334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0094E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EE220B1-662D-4423-87F7-7963D0A8DFF7}"/>
              </a:ext>
            </a:extLst>
          </p:cNvPr>
          <p:cNvSpPr/>
          <p:nvPr/>
        </p:nvSpPr>
        <p:spPr>
          <a:xfrm>
            <a:off x="6745511" y="1159375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0094E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한국사 연대기 완성 게임</a:t>
            </a:r>
            <a:endParaRPr lang="en-US" altLang="ko-KR" sz="2800" b="1" dirty="0">
              <a:solidFill>
                <a:srgbClr val="0094E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93EBF-C46F-4EE2-BEB1-ABE454320F1A}"/>
              </a:ext>
            </a:extLst>
          </p:cNvPr>
          <p:cNvSpPr txBox="1"/>
          <p:nvPr/>
        </p:nvSpPr>
        <p:spPr>
          <a:xfrm>
            <a:off x="6419339" y="4852077"/>
            <a:ext cx="5116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상식과 직감을 동원해 카드를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순서대로 배치하여 한국사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연대기를 완성하는 게임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E220B1-662D-4423-87F7-7963D0A8DFF7}"/>
              </a:ext>
            </a:extLst>
          </p:cNvPr>
          <p:cNvSpPr/>
          <p:nvPr/>
        </p:nvSpPr>
        <p:spPr>
          <a:xfrm>
            <a:off x="914020" y="1160354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0094E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누구보다 빠르게 </a:t>
            </a:r>
            <a:r>
              <a:rPr lang="en-US" altLang="ko-KR" sz="2800" b="1" dirty="0">
                <a:solidFill>
                  <a:srgbClr val="0094E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800" b="1" dirty="0">
                <a:solidFill>
                  <a:srgbClr val="0094E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링크</a:t>
            </a:r>
            <a:r>
              <a:rPr lang="en-US" altLang="ko-KR" sz="2800" b="1" dirty="0">
                <a:solidFill>
                  <a:srgbClr val="0094E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2800" b="1" dirty="0">
                <a:solidFill>
                  <a:srgbClr val="0094E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완성</a:t>
            </a:r>
            <a:endParaRPr lang="en-US" altLang="ko-KR" sz="2800" b="1" dirty="0">
              <a:solidFill>
                <a:srgbClr val="0094E9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93EBF-C46F-4EE2-BEB1-ABE454320F1A}"/>
              </a:ext>
            </a:extLst>
          </p:cNvPr>
          <p:cNvSpPr txBox="1"/>
          <p:nvPr/>
        </p:nvSpPr>
        <p:spPr>
          <a:xfrm>
            <a:off x="494583" y="4684165"/>
            <a:ext cx="5436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순발력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집중력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눈썰미를 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총동원해 가장 빨리 같은 그림인 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링크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완성하는 게임</a:t>
            </a:r>
            <a:endParaRPr lang="en-US" altLang="ko-KR" sz="28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object 126">
            <a:extLst>
              <a:ext uri="{FF2B5EF4-FFF2-40B4-BE49-F238E27FC236}">
                <a16:creationId xmlns:a16="http://schemas.microsoft.com/office/drawing/2014/main" id="{04F458E7-6873-43E8-9802-752CE38EFF71}"/>
              </a:ext>
            </a:extLst>
          </p:cNvPr>
          <p:cNvSpPr/>
          <p:nvPr/>
        </p:nvSpPr>
        <p:spPr>
          <a:xfrm>
            <a:off x="1744810" y="1792233"/>
            <a:ext cx="2951016" cy="2951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89">
            <a:extLst>
              <a:ext uri="{FF2B5EF4-FFF2-40B4-BE49-F238E27FC236}">
                <a16:creationId xmlns:a16="http://schemas.microsoft.com/office/drawing/2014/main" id="{1797AFE9-5411-4B10-B1BE-087D561A9CD3}"/>
              </a:ext>
            </a:extLst>
          </p:cNvPr>
          <p:cNvSpPr/>
          <p:nvPr/>
        </p:nvSpPr>
        <p:spPr>
          <a:xfrm>
            <a:off x="6847024" y="1801900"/>
            <a:ext cx="4260782" cy="2840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4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539928" y="1264038"/>
            <a:ext cx="8170374" cy="405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1. 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알록달록 무지갯빛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뱀 만들기 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게임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2. 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여러가지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색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을 잘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연결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해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긴 뱀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을 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    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만들어서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점수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를 얻는 게임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3. 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카드를 통한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색채 인지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와 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   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색깔 조합 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능력을 향상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847C6F3-CA28-4F59-BC21-3F48AE39FF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17" y="1547867"/>
            <a:ext cx="4742914" cy="34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1AD0F-DD54-48F4-B9A4-0501451A698B}"/>
              </a:ext>
            </a:extLst>
          </p:cNvPr>
          <p:cNvSpPr txBox="1"/>
          <p:nvPr/>
        </p:nvSpPr>
        <p:spPr>
          <a:xfrm>
            <a:off x="784926" y="1288611"/>
            <a:ext cx="5786486" cy="40541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카드를 잘 섞은 뒤</a:t>
            </a: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뒷면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이 보이게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부채꼴 모양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으로 바닥에 놓습니다</a:t>
            </a: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카드 더미에서 </a:t>
            </a: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한 장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을 뽑아 </a:t>
            </a:r>
            <a:endParaRPr lang="en-US" altLang="ko-KR" sz="3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앞면</a:t>
            </a:r>
            <a:r>
              <a:rPr lang="ko-KR" altLang="en-US" sz="3500" spc="-150" dirty="0">
                <a:latin typeface="나눔스퀘어" pitchFamily="50" charset="-127"/>
                <a:ea typeface="나눔스퀘어" pitchFamily="50" charset="-127"/>
              </a:rPr>
              <a:t>이 보이게 바닥에 펼칩니다</a:t>
            </a:r>
            <a:r>
              <a:rPr lang="en-US" altLang="ko-KR" sz="3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F0EA64B-35DF-4061-986E-DB26F9A34B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28" y="1707416"/>
            <a:ext cx="5530537" cy="29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5F4EBDFC-EEAB-4EE9-A632-AD58493A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32948" y="452384"/>
            <a:ext cx="2282641" cy="2137482"/>
          </a:xfrm>
          <a:prstGeom prst="rect">
            <a:avLst/>
          </a:prstGeom>
          <a:noFill/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556DF18-6281-4E4B-8AE0-E20C2383C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986"/>
          <a:stretch/>
        </p:blipFill>
        <p:spPr>
          <a:xfrm rot="3297785">
            <a:off x="9421728" y="1212160"/>
            <a:ext cx="1555350" cy="2319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D94BE-7B01-4B81-ABF7-6387FB40D42D}"/>
              </a:ext>
            </a:extLst>
          </p:cNvPr>
          <p:cNvSpPr/>
          <p:nvPr/>
        </p:nvSpPr>
        <p:spPr>
          <a:xfrm>
            <a:off x="6505067" y="4520655"/>
            <a:ext cx="2072491" cy="914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35F03-6CB8-4A06-BBCD-CDB2CEF41DAB}"/>
              </a:ext>
            </a:extLst>
          </p:cNvPr>
          <p:cNvSpPr txBox="1"/>
          <p:nvPr/>
        </p:nvSpPr>
        <p:spPr>
          <a:xfrm>
            <a:off x="773326" y="1047195"/>
            <a:ext cx="6256014" cy="462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가장 </a:t>
            </a: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어린 사람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부터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시계방향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으로 차례가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돌아갑니다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차례인 사람은 카드 더미에서</a:t>
            </a:r>
            <a:endParaRPr lang="en-US" altLang="ko-KR" sz="4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한 장</a:t>
            </a:r>
            <a:r>
              <a:rPr lang="ko-KR" altLang="en-US" sz="4000" spc="-150" dirty="0">
                <a:latin typeface="나눔스퀘어" pitchFamily="50" charset="-127"/>
                <a:ea typeface="나눔스퀘어" pitchFamily="50" charset="-127"/>
              </a:rPr>
              <a:t>을 뽑습니다</a:t>
            </a:r>
            <a:r>
              <a:rPr lang="en-US" altLang="ko-KR" sz="4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43D192-5A8F-4F11-98A8-3C0B82B84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986" b="1184"/>
          <a:stretch/>
        </p:blipFill>
        <p:spPr>
          <a:xfrm rot="3300000">
            <a:off x="6977420" y="4154070"/>
            <a:ext cx="1555350" cy="22924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F294439-99E0-4C5E-98C7-9EC69E7861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119196" y="738416"/>
            <a:ext cx="4037532" cy="29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1.45833E-6 0.410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D94BE-7B01-4B81-ABF7-6387FB40D42D}"/>
              </a:ext>
            </a:extLst>
          </p:cNvPr>
          <p:cNvSpPr/>
          <p:nvPr/>
        </p:nvSpPr>
        <p:spPr>
          <a:xfrm>
            <a:off x="6505067" y="4520655"/>
            <a:ext cx="2072491" cy="914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35F03-6CB8-4A06-BBCD-CDB2CEF41DAB}"/>
              </a:ext>
            </a:extLst>
          </p:cNvPr>
          <p:cNvSpPr txBox="1"/>
          <p:nvPr/>
        </p:nvSpPr>
        <p:spPr>
          <a:xfrm>
            <a:off x="708590" y="1128115"/>
            <a:ext cx="6256014" cy="459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뽑은 카드가 바닥에 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놓인 카드와</a:t>
            </a:r>
            <a:r>
              <a:rPr lang="en-US" altLang="ko-KR" sz="5000" spc="-150" dirty="0">
                <a:latin typeface="나눔스퀘어" pitchFamily="50" charset="-127"/>
                <a:ea typeface="나눔스퀘어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5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같은 색깔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로 연결되면</a:t>
            </a:r>
            <a:endParaRPr lang="en-US" altLang="ko-KR" sz="50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카드를 </a:t>
            </a:r>
            <a:r>
              <a:rPr lang="ko-KR" altLang="en-US" sz="5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연결</a:t>
            </a:r>
            <a:r>
              <a:rPr lang="ko-KR" altLang="en-US" sz="5000" spc="-150" dirty="0">
                <a:latin typeface="나눔스퀘어" pitchFamily="50" charset="-127"/>
                <a:ea typeface="나눔스퀘어" pitchFamily="50" charset="-127"/>
              </a:rPr>
              <a:t>해 놓습니다</a:t>
            </a:r>
            <a:r>
              <a:rPr lang="en-US" altLang="ko-KR" sz="50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43D192-5A8F-4F11-98A8-3C0B82B8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986" b="1184"/>
          <a:stretch/>
        </p:blipFill>
        <p:spPr>
          <a:xfrm rot="3300000">
            <a:off x="6799110" y="1437902"/>
            <a:ext cx="1800722" cy="26540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ECF974E-030B-49C6-AC22-DD8564E8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986"/>
          <a:stretch/>
        </p:blipFill>
        <p:spPr>
          <a:xfrm rot="3297785">
            <a:off x="9869921" y="2195072"/>
            <a:ext cx="1832652" cy="27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6915 0.008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3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게임 방법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D94BE-7B01-4B81-ABF7-6387FB40D42D}"/>
              </a:ext>
            </a:extLst>
          </p:cNvPr>
          <p:cNvSpPr/>
          <p:nvPr/>
        </p:nvSpPr>
        <p:spPr>
          <a:xfrm>
            <a:off x="6505067" y="4520655"/>
            <a:ext cx="2072491" cy="914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35F03-6CB8-4A06-BBCD-CDB2CEF41DAB}"/>
              </a:ext>
            </a:extLst>
          </p:cNvPr>
          <p:cNvSpPr txBox="1"/>
          <p:nvPr/>
        </p:nvSpPr>
        <p:spPr>
          <a:xfrm>
            <a:off x="708590" y="1128115"/>
            <a:ext cx="6256014" cy="459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spc="-150" dirty="0">
                <a:solidFill>
                  <a:prstClr val="black"/>
                </a:solidFill>
                <a:latin typeface="나눔스퀘어" pitchFamily="50" charset="-127"/>
                <a:ea typeface="나눔스퀘어" pitchFamily="50" charset="-127"/>
              </a:rPr>
              <a:t>같은 색깔끼리</a:t>
            </a:r>
            <a:endParaRPr lang="en-US" altLang="ko-KR" sz="5000" spc="-150" dirty="0">
              <a:solidFill>
                <a:prstClr val="black"/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itchFamily="50" charset="-127"/>
                <a:ea typeface="나눔스퀘어" pitchFamily="50" charset="-127"/>
                <a:cs typeface="+mn-cs"/>
              </a:rPr>
              <a:t>연결하기 위해</a:t>
            </a:r>
            <a:endParaRPr kumimoji="0" lang="en-US" altLang="ko-KR" sz="50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itchFamily="50" charset="-127"/>
              <a:ea typeface="나눔스퀘어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-150" normalizeH="0" baseline="0" noProof="0" dirty="0">
                <a:ln>
                  <a:noFill/>
                </a:ln>
                <a:solidFill>
                  <a:srgbClr val="0094E9"/>
                </a:solidFill>
                <a:effectLst/>
                <a:uLnTx/>
                <a:uFillTx/>
                <a:latin typeface="나눔스퀘어" pitchFamily="50" charset="-127"/>
                <a:ea typeface="나눔스퀘어" pitchFamily="50" charset="-127"/>
                <a:cs typeface="+mn-cs"/>
              </a:rPr>
              <a:t>카드 방향</a:t>
            </a:r>
            <a:r>
              <a:rPr kumimoji="0" lang="ko-KR" altLang="en-US" sz="5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itchFamily="50" charset="-127"/>
                <a:ea typeface="나눔스퀘어" pitchFamily="50" charset="-127"/>
                <a:cs typeface="+mn-cs"/>
              </a:rPr>
              <a:t>을 </a:t>
            </a:r>
            <a:endParaRPr kumimoji="0" lang="en-US" altLang="ko-KR" sz="50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itchFamily="50" charset="-127"/>
              <a:ea typeface="나눔스퀘어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-150" normalizeH="0" baseline="0" noProof="0" dirty="0">
                <a:ln>
                  <a:noFill/>
                </a:ln>
                <a:solidFill>
                  <a:srgbClr val="0094E9"/>
                </a:solidFill>
                <a:effectLst/>
                <a:uLnTx/>
                <a:uFillTx/>
                <a:latin typeface="나눔스퀘어" pitchFamily="50" charset="-127"/>
                <a:ea typeface="나눔스퀘어" pitchFamily="50" charset="-127"/>
              </a:rPr>
              <a:t>돌릴 수 </a:t>
            </a:r>
            <a:r>
              <a:rPr lang="ko-KR" altLang="en-US" sz="50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있습니다</a:t>
            </a:r>
            <a:r>
              <a:rPr lang="en-US" altLang="ko-KR" sz="5000" spc="-150" dirty="0">
                <a:solidFill>
                  <a:prstClr val="black"/>
                </a:solidFill>
                <a:latin typeface="나눔스퀘어" pitchFamily="50" charset="-127"/>
                <a:ea typeface="나눔스퀘어" pitchFamily="50" charset="-127"/>
              </a:rPr>
              <a:t>.</a:t>
            </a:r>
            <a:endParaRPr kumimoji="0" lang="en-US" altLang="ko-KR" sz="50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itchFamily="50" charset="-127"/>
              <a:ea typeface="나눔스퀘어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913165-6324-40B9-BFF4-0AA6AB0A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963" y="1739842"/>
            <a:ext cx="1907325" cy="29062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F2F581B-F55C-4746-97F6-20C14E021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288" y="1739842"/>
            <a:ext cx="1907325" cy="29062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76A4B97-F3FC-4549-B07F-F04AC2C4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644" y="1739842"/>
            <a:ext cx="1907325" cy="291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F84B30-D75B-4AA8-90AC-6E38BCB64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125994" y="1712092"/>
            <a:ext cx="1907325" cy="2916000"/>
          </a:xfrm>
          <a:prstGeom prst="rect">
            <a:avLst/>
          </a:prstGeom>
        </p:spPr>
      </p:pic>
      <p:sp>
        <p:nvSpPr>
          <p:cNvPr id="9" name="화살표: 오른쪽으로 구부러짐 8">
            <a:extLst>
              <a:ext uri="{FF2B5EF4-FFF2-40B4-BE49-F238E27FC236}">
                <a16:creationId xmlns:a16="http://schemas.microsoft.com/office/drawing/2014/main" id="{A389B4C4-7A56-45A1-A816-038C2E888725}"/>
              </a:ext>
            </a:extLst>
          </p:cNvPr>
          <p:cNvSpPr/>
          <p:nvPr/>
        </p:nvSpPr>
        <p:spPr>
          <a:xfrm rot="3139227">
            <a:off x="4985137" y="426488"/>
            <a:ext cx="1352550" cy="2248614"/>
          </a:xfrm>
          <a:prstGeom prst="curvedRightArrow">
            <a:avLst/>
          </a:prstGeom>
          <a:solidFill>
            <a:srgbClr val="00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화살표: 오른쪽으로 구부러짐 12">
            <a:extLst>
              <a:ext uri="{FF2B5EF4-FFF2-40B4-BE49-F238E27FC236}">
                <a16:creationId xmlns:a16="http://schemas.microsoft.com/office/drawing/2014/main" id="{54E87C94-64BD-4CF3-9451-72A1E298FC2C}"/>
              </a:ext>
            </a:extLst>
          </p:cNvPr>
          <p:cNvSpPr/>
          <p:nvPr/>
        </p:nvSpPr>
        <p:spPr>
          <a:xfrm rot="14147850">
            <a:off x="7000338" y="3813968"/>
            <a:ext cx="1352550" cy="2248614"/>
          </a:xfrm>
          <a:prstGeom prst="curvedRightArrow">
            <a:avLst/>
          </a:prstGeom>
          <a:solidFill>
            <a:srgbClr val="00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3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게임 방법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3D94BE-7B01-4B81-ABF7-6387FB40D42D}"/>
              </a:ext>
            </a:extLst>
          </p:cNvPr>
          <p:cNvSpPr/>
          <p:nvPr/>
        </p:nvSpPr>
        <p:spPr>
          <a:xfrm>
            <a:off x="6505067" y="4520655"/>
            <a:ext cx="2072491" cy="914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2DDBC5-08FC-4B8F-AC51-B063522C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7495" y="1524214"/>
            <a:ext cx="2140875" cy="31298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530224B-6251-4D33-916A-D535061B61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471" y="1912636"/>
            <a:ext cx="2140875" cy="31298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AC1C59-2971-4356-A86C-5868CB606057}"/>
              </a:ext>
            </a:extLst>
          </p:cNvPr>
          <p:cNvSpPr txBox="1"/>
          <p:nvPr/>
        </p:nvSpPr>
        <p:spPr>
          <a:xfrm>
            <a:off x="538658" y="1500347"/>
            <a:ext cx="6256014" cy="414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뽑은 카드가 바닥에 </a:t>
            </a:r>
            <a:endParaRPr lang="en-US" altLang="ko-KR" sz="4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놓인 카드와</a:t>
            </a:r>
            <a:r>
              <a:rPr lang="en-US" altLang="ko-KR" sz="4500" spc="-150" dirty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같은 색깔</a:t>
            </a: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로</a:t>
            </a:r>
            <a:endParaRPr lang="en-US" altLang="ko-KR" sz="4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연결되지 않으면 </a:t>
            </a:r>
            <a:endParaRPr lang="en-US" altLang="ko-KR" sz="4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따로 </a:t>
            </a: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바닥에</a:t>
            </a: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 놓습니다</a:t>
            </a:r>
            <a:r>
              <a:rPr lang="en-US" altLang="ko-KR" sz="4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17" name="화살표: 오른쪽으로 구부러짐 16">
            <a:extLst>
              <a:ext uri="{FF2B5EF4-FFF2-40B4-BE49-F238E27FC236}">
                <a16:creationId xmlns:a16="http://schemas.microsoft.com/office/drawing/2014/main" id="{9FA4D78E-F6F6-401F-B893-90ADFEDEBB9B}"/>
              </a:ext>
            </a:extLst>
          </p:cNvPr>
          <p:cNvSpPr/>
          <p:nvPr/>
        </p:nvSpPr>
        <p:spPr>
          <a:xfrm rot="18300419">
            <a:off x="6856297" y="3011886"/>
            <a:ext cx="1352550" cy="2248614"/>
          </a:xfrm>
          <a:prstGeom prst="curvedRightArrow">
            <a:avLst/>
          </a:prstGeom>
          <a:solidFill>
            <a:srgbClr val="00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A96FE39-AFC4-46E8-A766-F9E819C1C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3068">
            <a:off x="6155209" y="754729"/>
            <a:ext cx="1514749" cy="2315813"/>
          </a:xfrm>
          <a:prstGeom prst="rect">
            <a:avLst/>
          </a:prstGeom>
        </p:spPr>
      </p:pic>
      <p:sp>
        <p:nvSpPr>
          <p:cNvPr id="18" name="곱셈 기호 16">
            <a:extLst>
              <a:ext uri="{FF2B5EF4-FFF2-40B4-BE49-F238E27FC236}">
                <a16:creationId xmlns:a16="http://schemas.microsoft.com/office/drawing/2014/main" id="{E9839702-479F-4B7A-B0D5-A294E9CD3F48}"/>
              </a:ext>
            </a:extLst>
          </p:cNvPr>
          <p:cNvSpPr/>
          <p:nvPr/>
        </p:nvSpPr>
        <p:spPr>
          <a:xfrm>
            <a:off x="6987180" y="3695720"/>
            <a:ext cx="1735178" cy="1735178"/>
          </a:xfrm>
          <a:prstGeom prst="mathMultiply">
            <a:avLst>
              <a:gd name="adj1" fmla="val 10592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3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1030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0613C10-C669-4AB8-94D5-6CBEF07F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537" y="530589"/>
            <a:ext cx="1907325" cy="290628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8497E97-F243-4AC2-A801-A2B829FE5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04" y="522720"/>
            <a:ext cx="1907325" cy="29062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AF0E1B-83BE-421D-9940-9E1A0176F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075" y="3643943"/>
            <a:ext cx="1907325" cy="2906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71C184-F25A-499D-9F58-76A3998684D1}"/>
              </a:ext>
            </a:extLst>
          </p:cNvPr>
          <p:cNvSpPr txBox="1"/>
          <p:nvPr/>
        </p:nvSpPr>
        <p:spPr>
          <a:xfrm>
            <a:off x="538658" y="1500347"/>
            <a:ext cx="6256014" cy="414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이미 </a:t>
            </a: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만들어지고</a:t>
            </a:r>
            <a:endParaRPr lang="en-US" altLang="ko-KR" sz="4500" b="1" spc="-150" dirty="0">
              <a:solidFill>
                <a:srgbClr val="0094E9"/>
              </a:solidFill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있는 </a:t>
            </a: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뱀과 </a:t>
            </a:r>
            <a:r>
              <a:rPr lang="ko-KR" altLang="en-US" sz="4500" b="1" spc="-150" dirty="0">
                <a:solidFill>
                  <a:srgbClr val="0094E9"/>
                </a:solidFill>
                <a:latin typeface="나눔스퀘어" pitchFamily="50" charset="-127"/>
                <a:ea typeface="나눔스퀘어" pitchFamily="50" charset="-127"/>
              </a:rPr>
              <a:t>연결</a:t>
            </a: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해 </a:t>
            </a:r>
            <a:endParaRPr lang="en-US" altLang="ko-KR" sz="4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길이를 늘일 수 </a:t>
            </a:r>
            <a:endParaRPr lang="en-US" altLang="ko-KR" sz="4500" spc="-150" dirty="0">
              <a:latin typeface="나눔스퀘어" pitchFamily="50" charset="-127"/>
              <a:ea typeface="나눔스퀘어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500" spc="-150" dirty="0">
                <a:latin typeface="나눔스퀘어" pitchFamily="50" charset="-127"/>
                <a:ea typeface="나눔스퀘어" pitchFamily="50" charset="-127"/>
              </a:rPr>
              <a:t>있습니다</a:t>
            </a:r>
            <a:r>
              <a:rPr lang="en-US" altLang="ko-KR" sz="4500" spc="-150" dirty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6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27174 -0.454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F9F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343</Words>
  <Application>Microsoft Office PowerPoint</Application>
  <PresentationFormat>와이드스크린</PresentationFormat>
  <Paragraphs>103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나눔스퀘어</vt:lpstr>
      <vt:lpstr>Arial</vt:lpstr>
      <vt:lpstr>맑은 고딕</vt:lpstr>
      <vt:lpstr>나눔스퀘어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148</cp:revision>
  <dcterms:created xsi:type="dcterms:W3CDTF">2017-12-14T07:04:43Z</dcterms:created>
  <dcterms:modified xsi:type="dcterms:W3CDTF">2019-01-09T06:11:28Z</dcterms:modified>
</cp:coreProperties>
</file>