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1"/>
  </p:notesMasterIdLst>
  <p:sldIdLst>
    <p:sldId id="257" r:id="rId2"/>
    <p:sldId id="260" r:id="rId3"/>
    <p:sldId id="751" r:id="rId4"/>
    <p:sldId id="726" r:id="rId5"/>
    <p:sldId id="551" r:id="rId6"/>
    <p:sldId id="552" r:id="rId7"/>
    <p:sldId id="757" r:id="rId8"/>
    <p:sldId id="761" r:id="rId9"/>
    <p:sldId id="760" r:id="rId10"/>
    <p:sldId id="762" r:id="rId11"/>
    <p:sldId id="763" r:id="rId12"/>
    <p:sldId id="764" r:id="rId13"/>
    <p:sldId id="765" r:id="rId14"/>
    <p:sldId id="766" r:id="rId15"/>
    <p:sldId id="626" r:id="rId16"/>
    <p:sldId id="460" r:id="rId17"/>
    <p:sldId id="259" r:id="rId18"/>
    <p:sldId id="264" r:id="rId19"/>
    <p:sldId id="263" r:id="rId20"/>
  </p:sldIdLst>
  <p:sldSz cx="12192000" cy="6858000"/>
  <p:notesSz cx="6858000" cy="9144000"/>
  <p:embeddedFontLst>
    <p:embeddedFont>
      <p:font typeface="나눔스퀘어" panose="020B0600000101010101" pitchFamily="50" charset="-127"/>
      <p:regular r:id="rId22"/>
    </p:embeddedFont>
    <p:embeddedFont>
      <p:font typeface="나눔스퀘어 Bold" panose="020B0600000101010101" pitchFamily="50" charset="-127"/>
      <p:bold r:id="rId23"/>
    </p:embeddedFont>
    <p:embeddedFont>
      <p:font typeface="맑은 고딕" panose="020B0503020000020004" pitchFamily="50" charset="-127"/>
      <p:regular r:id="rId24"/>
      <p:bold r:id="rId2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A4A3A4"/>
          </p15:clr>
        </p15:guide>
        <p15:guide id="4" pos="438" userDrawn="1">
          <p15:clr>
            <a:srgbClr val="A4A3A4"/>
          </p15:clr>
        </p15:guide>
        <p15:guide id="5" pos="7469" userDrawn="1">
          <p15:clr>
            <a:srgbClr val="A4A3A4"/>
          </p15:clr>
        </p15:guide>
        <p15:guide id="6" orient="horz" pos="255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  <p15:guide id="8" pos="43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2702"/>
    <a:srgbClr val="151585"/>
    <a:srgbClr val="121684"/>
    <a:srgbClr val="F39300"/>
    <a:srgbClr val="00943D"/>
    <a:srgbClr val="E5000B"/>
    <a:srgbClr val="F6F0E0"/>
    <a:srgbClr val="FDFAF3"/>
    <a:srgbClr val="013D71"/>
    <a:srgbClr val="7867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53" autoAdjust="0"/>
    <p:restoredTop sz="94660"/>
  </p:normalViewPr>
  <p:slideViewPr>
    <p:cSldViewPr snapToGrid="0" showGuides="1">
      <p:cViewPr varScale="1">
        <p:scale>
          <a:sx n="118" d="100"/>
          <a:sy n="118" d="100"/>
        </p:scale>
        <p:origin x="234" y="114"/>
      </p:cViewPr>
      <p:guideLst>
        <p:guide orient="horz" pos="2160"/>
        <p:guide pos="3840"/>
        <p:guide pos="211"/>
        <p:guide pos="438"/>
        <p:guide pos="7469"/>
        <p:guide orient="horz" pos="255"/>
        <p:guide orient="horz" pos="3974"/>
        <p:guide pos="438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2DFD2-1982-4DF9-AB99-06ACC247F4DE}" type="datetimeFigureOut">
              <a:rPr lang="ko-KR" altLang="en-US" smtClean="0"/>
              <a:t>2022-06-29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0A7F22-0255-47F7-9589-85F31614695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0291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타이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0D915092-9B20-43EE-8BFA-DCF0E7467DE7}"/>
              </a:ext>
            </a:extLst>
          </p:cNvPr>
          <p:cNvSpPr/>
          <p:nvPr userDrawn="1"/>
        </p:nvSpPr>
        <p:spPr>
          <a:xfrm>
            <a:off x="319087" y="333375"/>
            <a:ext cx="11553825" cy="6191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B1BFAEF-D301-4F70-AAF8-200B281928A1}"/>
              </a:ext>
            </a:extLst>
          </p:cNvPr>
          <p:cNvSpPr/>
          <p:nvPr userDrawn="1"/>
        </p:nvSpPr>
        <p:spPr>
          <a:xfrm>
            <a:off x="552450" y="581025"/>
            <a:ext cx="10953750" cy="5695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직각 삼각형 17">
            <a:extLst>
              <a:ext uri="{FF2B5EF4-FFF2-40B4-BE49-F238E27FC236}">
                <a16:creationId xmlns:a16="http://schemas.microsoft.com/office/drawing/2014/main" id="{BDA86165-C92A-4ED7-B3D1-CB562E364F1C}"/>
              </a:ext>
            </a:extLst>
          </p:cNvPr>
          <p:cNvSpPr/>
          <p:nvPr userDrawn="1"/>
        </p:nvSpPr>
        <p:spPr>
          <a:xfrm rot="16200000">
            <a:off x="8222891" y="2874600"/>
            <a:ext cx="3644034" cy="3656013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이등변 삼각형 8">
            <a:extLst>
              <a:ext uri="{FF2B5EF4-FFF2-40B4-BE49-F238E27FC236}">
                <a16:creationId xmlns:a16="http://schemas.microsoft.com/office/drawing/2014/main" id="{B5A44C7A-6E59-40D4-95C6-90F5DEA9003A}"/>
              </a:ext>
            </a:extLst>
          </p:cNvPr>
          <p:cNvSpPr>
            <a:spLocks noChangeAspect="1"/>
          </p:cNvSpPr>
          <p:nvPr userDrawn="1"/>
        </p:nvSpPr>
        <p:spPr>
          <a:xfrm>
            <a:off x="8670125" y="3330584"/>
            <a:ext cx="3240000" cy="3240000"/>
          </a:xfrm>
          <a:prstGeom prst="triangle">
            <a:avLst>
              <a:gd name="adj" fmla="val 100000"/>
            </a:avLst>
          </a:prstGeom>
          <a:solidFill>
            <a:srgbClr val="87C437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이등변 삼각형 14">
            <a:extLst>
              <a:ext uri="{FF2B5EF4-FFF2-40B4-BE49-F238E27FC236}">
                <a16:creationId xmlns:a16="http://schemas.microsoft.com/office/drawing/2014/main" id="{C7648D17-2A62-44DC-B32D-59EA52CC1BB4}"/>
              </a:ext>
            </a:extLst>
          </p:cNvPr>
          <p:cNvSpPr>
            <a:spLocks noChangeAspect="1"/>
          </p:cNvSpPr>
          <p:nvPr userDrawn="1"/>
        </p:nvSpPr>
        <p:spPr>
          <a:xfrm>
            <a:off x="9458326" y="4229100"/>
            <a:ext cx="2047874" cy="2047874"/>
          </a:xfrm>
          <a:prstGeom prst="triangle">
            <a:avLst>
              <a:gd name="adj" fmla="val 99219"/>
            </a:avLst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3" name="그림 12" descr="아콩다콩로고_150325_web.gif">
            <a:extLst>
              <a:ext uri="{FF2B5EF4-FFF2-40B4-BE49-F238E27FC236}">
                <a16:creationId xmlns:a16="http://schemas.microsoft.com/office/drawing/2014/main" id="{741FA202-5B80-4A94-83DC-5F6ABC8D7B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9781" y="5324085"/>
            <a:ext cx="1015121" cy="454133"/>
          </a:xfrm>
          <a:prstGeom prst="rect">
            <a:avLst/>
          </a:prstGeom>
        </p:spPr>
      </p:pic>
      <p:sp>
        <p:nvSpPr>
          <p:cNvPr id="5" name="막힌 원호 4">
            <a:extLst>
              <a:ext uri="{FF2B5EF4-FFF2-40B4-BE49-F238E27FC236}">
                <a16:creationId xmlns:a16="http://schemas.microsoft.com/office/drawing/2014/main" id="{B0794916-0090-4ADE-8A5F-AFC85D7B442B}"/>
              </a:ext>
            </a:extLst>
          </p:cNvPr>
          <p:cNvSpPr/>
          <p:nvPr userDrawn="1"/>
        </p:nvSpPr>
        <p:spPr>
          <a:xfrm>
            <a:off x="10791025" y="-26787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막힌 원호 15">
            <a:extLst>
              <a:ext uri="{FF2B5EF4-FFF2-40B4-BE49-F238E27FC236}">
                <a16:creationId xmlns:a16="http://schemas.microsoft.com/office/drawing/2014/main" id="{8D6294D2-14F9-45C3-9BE6-B841B949427E}"/>
              </a:ext>
            </a:extLst>
          </p:cNvPr>
          <p:cNvSpPr/>
          <p:nvPr userDrawn="1"/>
        </p:nvSpPr>
        <p:spPr>
          <a:xfrm flipH="1">
            <a:off x="-40479" y="-20930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막힌 원호 19">
            <a:extLst>
              <a:ext uri="{FF2B5EF4-FFF2-40B4-BE49-F238E27FC236}">
                <a16:creationId xmlns:a16="http://schemas.microsoft.com/office/drawing/2014/main" id="{F1DDB0DB-BE97-4482-B31A-BA1C8F61F47F}"/>
              </a:ext>
            </a:extLst>
          </p:cNvPr>
          <p:cNvSpPr/>
          <p:nvPr userDrawn="1"/>
        </p:nvSpPr>
        <p:spPr>
          <a:xfrm flipV="1">
            <a:off x="10791818" y="5451026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막힌 원호 20">
            <a:extLst>
              <a:ext uri="{FF2B5EF4-FFF2-40B4-BE49-F238E27FC236}">
                <a16:creationId xmlns:a16="http://schemas.microsoft.com/office/drawing/2014/main" id="{CF5285DE-4942-41F5-9036-002D676014D3}"/>
              </a:ext>
            </a:extLst>
          </p:cNvPr>
          <p:cNvSpPr/>
          <p:nvPr userDrawn="1"/>
        </p:nvSpPr>
        <p:spPr>
          <a:xfrm flipH="1" flipV="1">
            <a:off x="-42067" y="5448645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C58A392A-1FB2-43CF-88F8-E517C20AE6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002" y="5778218"/>
            <a:ext cx="1485900" cy="37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8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0A7D3DEB-20CF-457B-AD00-635F216891AD}"/>
              </a:ext>
            </a:extLst>
          </p:cNvPr>
          <p:cNvSpPr/>
          <p:nvPr userDrawn="1"/>
        </p:nvSpPr>
        <p:spPr>
          <a:xfrm>
            <a:off x="112253" y="95534"/>
            <a:ext cx="11982733" cy="627336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0" name="그림 19" descr="아콩다콩로고_150325_web.gif">
            <a:extLst>
              <a:ext uri="{FF2B5EF4-FFF2-40B4-BE49-F238E27FC236}">
                <a16:creationId xmlns:a16="http://schemas.microsoft.com/office/drawing/2014/main" id="{74DF40A5-574A-489D-B2BD-BD7B57577BB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0774" y="6461180"/>
            <a:ext cx="732360" cy="327634"/>
          </a:xfrm>
          <a:prstGeom prst="rect">
            <a:avLst/>
          </a:prstGeom>
        </p:spPr>
      </p:pic>
      <p:sp>
        <p:nvSpPr>
          <p:cNvPr id="26" name="직각 삼각형 25">
            <a:extLst>
              <a:ext uri="{FF2B5EF4-FFF2-40B4-BE49-F238E27FC236}">
                <a16:creationId xmlns:a16="http://schemas.microsoft.com/office/drawing/2014/main" id="{7A8F2C49-F3EA-418D-85BF-32DA70DD56C2}"/>
              </a:ext>
            </a:extLst>
          </p:cNvPr>
          <p:cNvSpPr/>
          <p:nvPr userDrawn="1"/>
        </p:nvSpPr>
        <p:spPr>
          <a:xfrm rot="16200000">
            <a:off x="352709" y="454377"/>
            <a:ext cx="656536" cy="656536"/>
          </a:xfrm>
          <a:prstGeom prst="rtTriangle">
            <a:avLst/>
          </a:prstGeom>
          <a:solidFill>
            <a:srgbClr val="87C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7" name="직각 삼각형 26">
            <a:extLst>
              <a:ext uri="{FF2B5EF4-FFF2-40B4-BE49-F238E27FC236}">
                <a16:creationId xmlns:a16="http://schemas.microsoft.com/office/drawing/2014/main" id="{D4572C53-AF5B-4874-905D-262F99506DBC}"/>
              </a:ext>
            </a:extLst>
          </p:cNvPr>
          <p:cNvSpPr/>
          <p:nvPr userDrawn="1"/>
        </p:nvSpPr>
        <p:spPr>
          <a:xfrm rot="16200000">
            <a:off x="277997" y="386191"/>
            <a:ext cx="630995" cy="630994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58D6EDF8-31AB-424A-BD51-F747BDCBCF2D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68067" y="190784"/>
            <a:ext cx="657225" cy="7334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6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1" name="텍스트 개체 틀 4">
            <a:extLst>
              <a:ext uri="{FF2B5EF4-FFF2-40B4-BE49-F238E27FC236}">
                <a16:creationId xmlns:a16="http://schemas.microsoft.com/office/drawing/2014/main" id="{137D1E76-952B-4CAA-84E8-C1B102A26E1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124068" y="402392"/>
            <a:ext cx="8553332" cy="10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ko-KR" altLang="en-US" sz="4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4000" kern="12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ko-KR" altLang="en-US" dirty="0"/>
              <a:t>게임 소개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32E8AF8E-9C77-4ABE-BC8A-21583FBAA0A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829" y="6444998"/>
            <a:ext cx="1425373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85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시작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ABC86B2A-13F6-4038-9E83-58F9B58CE2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024" y="5155"/>
            <a:ext cx="11771976" cy="6855435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-12702"/>
            <a:ext cx="12192000" cy="6891147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5400000">
            <a:off x="3487" y="-12701"/>
            <a:ext cx="9124950" cy="912495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-248422" y="1644919"/>
            <a:ext cx="62266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게임을</a:t>
            </a:r>
            <a:endParaRPr lang="en-US" altLang="ko-KR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시작해볼까요</a:t>
            </a:r>
            <a:r>
              <a:rPr lang="en-US" altLang="ko-KR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?</a:t>
            </a:r>
            <a:endParaRPr lang="ko-KR" altLang="en-US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  <a:solidFill>
            <a:srgbClr val="87C437"/>
          </a:solidFill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16" name="그림 15" descr="아콩다콩로고_150325_web.gif">
            <a:extLst>
              <a:ext uri="{FF2B5EF4-FFF2-40B4-BE49-F238E27FC236}">
                <a16:creationId xmlns:a16="http://schemas.microsoft.com/office/drawing/2014/main" id="{804F904F-CEB9-4E9A-9480-D09A57481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949" y="4073328"/>
            <a:ext cx="1031374" cy="461404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76562740-2756-49F9-8C96-218ACB0FA7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142" y="4050753"/>
            <a:ext cx="2007337" cy="50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감사합니다!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133A76C9-095D-4B39-A258-DDAEA898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3"/>
            <a:ext cx="12192000" cy="6858001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0"/>
            <a:ext cx="12192000" cy="6842712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16200000">
            <a:off x="2413675" y="-2922230"/>
            <a:ext cx="9780230" cy="978023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5965371" y="3336188"/>
            <a:ext cx="6226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80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90694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pic>
        <p:nvPicPr>
          <p:cNvPr id="25" name="그림 24" descr="아콩다콩로고_150325_web.gif">
            <a:extLst>
              <a:ext uri="{FF2B5EF4-FFF2-40B4-BE49-F238E27FC236}">
                <a16:creationId xmlns:a16="http://schemas.microsoft.com/office/drawing/2014/main" id="{AFC7B4B4-C72E-4335-89F3-D091A183B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693" y="6143531"/>
            <a:ext cx="1031374" cy="461404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C9C42362-388F-4EBE-825F-5BD5131688C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497" y="6120636"/>
            <a:ext cx="1994809" cy="503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0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2E1193-0276-4D85-A0F6-0F3DD3D3FC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C0CEF289-BBD3-4B78-AD87-46AEC9B941C9}" type="datetimeFigureOut">
              <a:rPr lang="ko-KR" altLang="en-US" smtClean="0"/>
              <a:pPr/>
              <a:t>2022-06-29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C72972-5B25-4846-AECE-569761243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E8AC52-1096-4925-9C1A-04455F61A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66024BC6-15BB-44EA-80E0-37237723EBA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203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이(가) 표시된 사진&#10;&#10;자동 생성된 설명">
            <a:extLst>
              <a:ext uri="{FF2B5EF4-FFF2-40B4-BE49-F238E27FC236}">
                <a16:creationId xmlns:a16="http://schemas.microsoft.com/office/drawing/2014/main" id="{5D9EC9A7-422D-C2E7-926C-70F4B98007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568" y="540574"/>
            <a:ext cx="4016718" cy="577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4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F7DA449-23B1-4C0A-99B2-D946C9050A13}"/>
              </a:ext>
            </a:extLst>
          </p:cNvPr>
          <p:cNvSpPr txBox="1"/>
          <p:nvPr/>
        </p:nvSpPr>
        <p:spPr>
          <a:xfrm>
            <a:off x="220438" y="1286394"/>
            <a:ext cx="8010230" cy="458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간단하고 재미있는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이심전심 게임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힌트는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서로 다르게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연상은 정확하게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생각나도록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눈치와 센스로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단어의 </a:t>
            </a:r>
            <a:endParaRPr lang="en-US" altLang="ko-KR" sz="3000" b="1" spc="-150" dirty="0">
              <a:solidFill>
                <a:srgbClr val="6C270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힌트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주는 게 핵심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en-US" altLang="ko-KR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2019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년 </a:t>
            </a:r>
            <a:r>
              <a:rPr lang="en-US" altLang="ko-KR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SDJ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수상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최고의 파티 게임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75AEA8-281F-4C28-A61E-E457EC336870}"/>
              </a:ext>
            </a:extLst>
          </p:cNvPr>
          <p:cNvSpPr txBox="1"/>
          <p:nvPr/>
        </p:nvSpPr>
        <p:spPr>
          <a:xfrm>
            <a:off x="8059698" y="1289566"/>
            <a:ext cx="16569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만 </a:t>
            </a:r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14</a:t>
            </a:r>
            <a:r>
              <a:rPr lang="ko-KR" altLang="en-US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 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이상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7F88F0-7CAA-4679-9171-F10449F7EDC2}"/>
              </a:ext>
            </a:extLst>
          </p:cNvPr>
          <p:cNvSpPr txBox="1"/>
          <p:nvPr/>
        </p:nvSpPr>
        <p:spPr>
          <a:xfrm>
            <a:off x="9640171" y="1296434"/>
            <a:ext cx="10592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3~7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명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61A02-8566-4616-B30B-CB8A333A6ECB}"/>
              </a:ext>
            </a:extLst>
          </p:cNvPr>
          <p:cNvSpPr txBox="1"/>
          <p:nvPr/>
        </p:nvSpPr>
        <p:spPr>
          <a:xfrm>
            <a:off x="10794414" y="1300229"/>
            <a:ext cx="12852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20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53A3A5F-02FC-4302-8E81-98004A023E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DCCC8522-46EA-45EB-BEF7-4CCC931DA9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소개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BA65F13F-3790-4438-9668-CCC2AB4557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91837" l="2538" r="22843">
                        <a14:foregroundMark x1="3553" y1="19728" x2="19120" y2="51020"/>
                        <a14:foregroundMark x1="6599" y1="27211" x2="19966" y2="80952"/>
                        <a14:foregroundMark x1="4230" y1="27211" x2="4738" y2="64626"/>
                        <a14:foregroundMark x1="6091" y1="29932" x2="18782" y2="25850"/>
                        <a14:foregroundMark x1="6937" y1="22449" x2="17766" y2="18367"/>
                        <a14:foregroundMark x1="4738" y1="18367" x2="20643" y2="18367"/>
                        <a14:foregroundMark x1="20474" y1="19048" x2="21658" y2="72109"/>
                        <a14:foregroundMark x1="3723" y1="61905" x2="4061" y2="82993"/>
                        <a14:foregroundMark x1="6599" y1="83673" x2="17766" y2="80952"/>
                        <a14:foregroundMark x1="9814" y1="87755" x2="14721" y2="85034"/>
                        <a14:foregroundMark x1="13536" y1="89116" x2="13536" y2="89116"/>
                        <a14:foregroundMark x1="15567" y1="91837" x2="15567" y2="91837"/>
                        <a14:foregroundMark x1="3553" y1="91156" x2="3553" y2="91156"/>
                      </a14:backgroundRemoval>
                    </a14:imgEffect>
                  </a14:imgLayer>
                </a14:imgProps>
              </a:ext>
            </a:extLst>
          </a:blip>
          <a:srcRect r="74486"/>
          <a:stretch/>
        </p:blipFill>
        <p:spPr>
          <a:xfrm>
            <a:off x="8385442" y="306188"/>
            <a:ext cx="1005448" cy="980204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B3AC8330-D645-47F8-AE45-2D65AD7AAD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9384" r="59796">
                        <a14:foregroundMark x1="41624" y1="21088" x2="57530" y2="76871"/>
                        <a14:foregroundMark x1="54822" y1="19048" x2="48054" y2="72109"/>
                        <a14:foregroundMark x1="57699" y1="28571" x2="58037" y2="71429"/>
                        <a14:foregroundMark x1="44332" y1="57823" x2="44332" y2="57823"/>
                        <a14:foregroundMark x1="41963" y1="77551" x2="56176" y2="83673"/>
                        <a14:foregroundMark x1="43993" y1="42857" x2="42809" y2="65306"/>
                        <a14:foregroundMark x1="54822" y1="43537" x2="56007" y2="63265"/>
                        <a14:foregroundMark x1="58883" y1="42857" x2="59560" y2="69388"/>
                      </a14:backgroundRemoval>
                    </a14:imgEffect>
                  </a14:imgLayer>
                </a14:imgProps>
              </a:ext>
            </a:extLst>
          </a:blip>
          <a:srcRect l="36833" r="37653"/>
          <a:stretch/>
        </p:blipFill>
        <p:spPr>
          <a:xfrm>
            <a:off x="9652448" y="306189"/>
            <a:ext cx="1005448" cy="980204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EEE47CF0-08D3-4993-AB4E-AF3358BAD12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76967" r="97378">
                        <a14:foregroundMark x1="78849" y1="21769" x2="80203" y2="61905"/>
                        <a14:foregroundMark x1="80034" y1="77551" x2="93739" y2="79592"/>
                      </a14:backgroundRemoval>
                    </a14:imgEffect>
                  </a14:imgLayer>
                </a14:imgProps>
              </a:ext>
            </a:extLst>
          </a:blip>
          <a:srcRect l="74416" r="70"/>
          <a:stretch/>
        </p:blipFill>
        <p:spPr>
          <a:xfrm>
            <a:off x="10941341" y="306190"/>
            <a:ext cx="1005448" cy="98020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3ACD3FEF-1F1B-D52C-E4EC-55039E17DD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6538" y="1924009"/>
            <a:ext cx="5300499" cy="351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CFDF2F78-0554-4540-B515-DCBF02D13481}"/>
              </a:ext>
            </a:extLst>
          </p:cNvPr>
          <p:cNvSpPr txBox="1"/>
          <p:nvPr/>
        </p:nvSpPr>
        <p:spPr>
          <a:xfrm>
            <a:off x="571266" y="1643336"/>
            <a:ext cx="5746386" cy="361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4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4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</a:t>
            </a:r>
            <a:r>
              <a:rPr lang="en-US" altLang="ko-KR" sz="4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110</a:t>
            </a:r>
            <a:r>
              <a:rPr lang="ko-KR" altLang="en-US" sz="4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4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4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4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단어판</a:t>
            </a:r>
            <a:r>
              <a:rPr lang="ko-KR" altLang="en-US" sz="4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4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</a:t>
            </a:r>
            <a:r>
              <a:rPr lang="ko-KR" altLang="en-US" sz="4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4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4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4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펜 </a:t>
            </a:r>
            <a:r>
              <a:rPr lang="en-US" altLang="ko-KR" sz="4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</a:t>
            </a:r>
            <a:r>
              <a:rPr lang="ko-KR" altLang="en-US" sz="4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4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DF451F3-63E9-4884-BBF8-3B651A850A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6EAC783-1624-4664-A4E7-9C0B65485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구성물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673C04B-E9A8-C63D-A164-6F3CCA84F3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4"/>
          <a:stretch/>
        </p:blipFill>
        <p:spPr>
          <a:xfrm>
            <a:off x="8416131" y="1305833"/>
            <a:ext cx="3189287" cy="212316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78B6819F-84E4-432F-D461-4B85F9EA8F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69" b="94081" l="5415" r="89977">
                        <a14:foregroundMark x1="19700" y1="73053" x2="19931" y2="83801"/>
                        <a14:foregroundMark x1="16359" y1="79907" x2="5415" y2="88785"/>
                        <a14:foregroundMark x1="13594" y1="93614" x2="23848" y2="94081"/>
                        <a14:foregroundMark x1="23848" y1="94081" x2="50806" y2="93302"/>
                        <a14:foregroundMark x1="34677" y1="71184" x2="27995" y2="73988"/>
                        <a14:foregroundMark x1="35829" y1="78505" x2="37097" y2="71651"/>
                        <a14:foregroundMark x1="37327" y1="68380" x2="37327" y2="72741"/>
                      </a14:backgroundRemoval>
                    </a14:imgEffect>
                  </a14:imgLayer>
                </a14:imgProps>
              </a:ext>
            </a:extLst>
          </a:blip>
          <a:srcRect l="1" t="50735" r="40632"/>
          <a:stretch/>
        </p:blipFill>
        <p:spPr>
          <a:xfrm>
            <a:off x="7543800" y="3819496"/>
            <a:ext cx="3971925" cy="24378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470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638" y="1119864"/>
            <a:ext cx="7253081" cy="458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카드를 잘 섞고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무작위로 </a:t>
            </a:r>
            <a:r>
              <a:rPr lang="en-US" altLang="ko-KR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13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뽑기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테이블 가운데에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뒷면으로 더미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만들고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남은 카드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는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상자에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돌려 넣음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 플레이어에게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단어판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나눠 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어린 사람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비밀 단어를 맞힐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술래</a:t>
            </a:r>
            <a:endParaRPr lang="en-US" altLang="ko-KR" sz="3000" b="1" spc="-150" dirty="0">
              <a:solidFill>
                <a:srgbClr val="6C270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67F99CB-9BE7-7822-D007-2BA67A1B4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316" y="1343025"/>
            <a:ext cx="4950127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1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CD29913A-12A4-432D-A03E-6888981AE6A5}"/>
              </a:ext>
            </a:extLst>
          </p:cNvPr>
          <p:cNvSpPr txBox="1"/>
          <p:nvPr/>
        </p:nvSpPr>
        <p:spPr>
          <a:xfrm>
            <a:off x="596679" y="1311773"/>
            <a:ext cx="7966575" cy="4393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800" b="1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13</a:t>
            </a:r>
            <a:r>
              <a:rPr lang="ko-KR" altLang="en-US" sz="3800" b="1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장의 카드</a:t>
            </a:r>
            <a:r>
              <a:rPr lang="ko-KR" altLang="en-US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</a:t>
            </a:r>
            <a:endParaRPr lang="en-US" altLang="ko-KR" sz="3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 </a:t>
            </a:r>
            <a:r>
              <a:rPr lang="ko-KR" altLang="en-US" sz="38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떨어지면 </a:t>
            </a:r>
            <a:r>
              <a:rPr lang="ko-KR" altLang="en-US" sz="3800" b="1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종료</a:t>
            </a:r>
            <a:r>
              <a:rPr lang="en-US" altLang="ko-KR" sz="38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ko-KR" altLang="en-US" sz="38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서로 </a:t>
            </a:r>
            <a:r>
              <a:rPr lang="ko-KR" altLang="en-US" sz="3800" b="1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협력</a:t>
            </a:r>
            <a:r>
              <a:rPr lang="ko-KR" altLang="en-US" sz="38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해서 </a:t>
            </a:r>
            <a:endParaRPr lang="en-US" altLang="ko-KR" sz="3800" dirty="0">
              <a:solidFill>
                <a:schemeClr val="tx1">
                  <a:lumMod val="85000"/>
                  <a:lumOff val="1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8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카드의 정답을 맞히면</a:t>
            </a:r>
            <a:endParaRPr lang="en-US" altLang="ko-KR" sz="3800" dirty="0">
              <a:solidFill>
                <a:schemeClr val="tx1">
                  <a:lumMod val="85000"/>
                  <a:lumOff val="1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800" b="1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800" b="1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장당 </a:t>
            </a:r>
            <a:r>
              <a:rPr lang="en-US" altLang="ko-KR" sz="3800" b="1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800" b="1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r>
              <a:rPr lang="ko-KR" altLang="en-US" sz="38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으로 점수 </a:t>
            </a:r>
            <a:r>
              <a:rPr lang="ko-KR" altLang="en-US" sz="3800" b="1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계산</a:t>
            </a:r>
            <a:endParaRPr lang="en-US" altLang="ko-KR" sz="3800" b="1" dirty="0">
              <a:solidFill>
                <a:srgbClr val="6C270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789E177-3B1C-415E-B1CE-8C6BAF96A8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06BC9A9-E418-430B-8954-D50E9A5665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목표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1A5F050-3B3A-DF86-42BE-A2F308509C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15" b="94081" l="5415" r="94931">
                        <a14:foregroundMark x1="19700" y1="73053" x2="19931" y2="83801"/>
                        <a14:foregroundMark x1="16359" y1="79907" x2="5415" y2="88785"/>
                        <a14:foregroundMark x1="13594" y1="93614" x2="23848" y2="94081"/>
                        <a14:foregroundMark x1="23848" y1="94081" x2="50806" y2="93302"/>
                        <a14:foregroundMark x1="34677" y1="71184" x2="27995" y2="73988"/>
                        <a14:foregroundMark x1="35829" y1="78505" x2="37097" y2="71651"/>
                        <a14:foregroundMark x1="37327" y1="68380" x2="37327" y2="72741"/>
                        <a14:foregroundMark x1="73848" y1="76480" x2="79147" y2="70093"/>
                        <a14:foregroundMark x1="89516" y1="63084" x2="94931" y2="58411"/>
                        <a14:foregroundMark x1="88134" y1="32866" x2="84332" y2="43458"/>
                        <a14:foregroundMark x1="85369" y1="30997" x2="85369" y2="33178"/>
                        <a14:foregroundMark x1="78341" y1="18224" x2="73387" y2="32866"/>
                        <a14:foregroundMark x1="61636" y1="10125" x2="61866" y2="30062"/>
                        <a14:foregroundMark x1="47696" y1="33801" x2="50374" y2="40861"/>
                        <a14:foregroundMark x1="54468" y1="44488" x2="55300" y2="43925"/>
                        <a14:foregroundMark x1="48041" y1="31153" x2="46889" y2="30374"/>
                        <a14:foregroundMark x1="47581" y1="27570" x2="45622" y2="33489"/>
                        <a14:foregroundMark x1="59562" y1="6386" x2="60829" y2="5452"/>
                        <a14:foregroundMark x1="63018" y1="3738" x2="62903" y2="3583"/>
                        <a14:foregroundMark x1="62673" y1="3115" x2="61751" y2="3738"/>
                        <a14:foregroundMark x1="60714" y1="4517" x2="58871" y2="8723"/>
                        <a14:foregroundMark x1="58180" y1="10748" x2="58641" y2="6854"/>
                        <a14:foregroundMark x1="36982" y1="58879" x2="29493" y2="58567"/>
                        <a14:backgroundMark x1="51037" y1="43614" x2="52304" y2="44081"/>
                        <a14:backgroundMark x1="52304" y1="44704" x2="52765" y2="45794"/>
                        <a14:backgroundMark x1="51267" y1="43146" x2="50230" y2="40343"/>
                      </a14:backgroundRemoval>
                    </a14:imgEffect>
                  </a14:imgLayer>
                </a14:imgProps>
              </a:ext>
            </a:extLst>
          </a:blip>
          <a:srcRect l="1641" t="-3164" r="4471" b="1"/>
          <a:stretch/>
        </p:blipFill>
        <p:spPr>
          <a:xfrm>
            <a:off x="6190406" y="738522"/>
            <a:ext cx="5406599" cy="439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4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F36641-BFFC-43CD-9232-8B9CC75805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6BE46D-3C0C-456F-A38E-2734E26D10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차례 진행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BC1D88-112E-45EC-8DF3-CFF92D7E5DC0}"/>
              </a:ext>
            </a:extLst>
          </p:cNvPr>
          <p:cNvSpPr txBox="1"/>
          <p:nvPr/>
        </p:nvSpPr>
        <p:spPr>
          <a:xfrm>
            <a:off x="643245" y="1101864"/>
            <a:ext cx="10905510" cy="1322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8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 라운드는 </a:t>
            </a:r>
            <a:r>
              <a:rPr lang="en-US" altLang="ko-KR" sz="28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sz="28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단계로 진행</a:t>
            </a:r>
            <a:r>
              <a:rPr lang="en-US" altLang="ko-KR" sz="28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 algn="ctr">
              <a:lnSpc>
                <a:spcPct val="150000"/>
              </a:lnSpc>
            </a:pPr>
            <a:r>
              <a:rPr lang="ko-KR" altLang="en-US" sz="28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매 라운드 술래 왼쪽 플레이어가 새로운 술래가 되고 새 라운드 시작</a:t>
            </a:r>
            <a:endParaRPr lang="en-US" altLang="ko-KR" sz="2800" b="1" spc="-150" dirty="0">
              <a:solidFill>
                <a:srgbClr val="E3432D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FD041BD-D1C3-74F3-160D-9B6AA2869E95}"/>
              </a:ext>
            </a:extLst>
          </p:cNvPr>
          <p:cNvSpPr/>
          <p:nvPr/>
        </p:nvSpPr>
        <p:spPr>
          <a:xfrm>
            <a:off x="1046205" y="2810237"/>
            <a:ext cx="4736758" cy="1339084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단어 정하기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B121C055-3E53-6FA0-7B10-C6664237A147}"/>
              </a:ext>
            </a:extLst>
          </p:cNvPr>
          <p:cNvSpPr/>
          <p:nvPr/>
        </p:nvSpPr>
        <p:spPr>
          <a:xfrm>
            <a:off x="6409039" y="2810237"/>
            <a:ext cx="4736758" cy="1339084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힌트 선정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F6D9F6B-FE4C-DCB9-55F0-503352590471}"/>
              </a:ext>
            </a:extLst>
          </p:cNvPr>
          <p:cNvSpPr/>
          <p:nvPr/>
        </p:nvSpPr>
        <p:spPr>
          <a:xfrm>
            <a:off x="1046205" y="4417052"/>
            <a:ext cx="4736758" cy="1339084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힌트 비교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B24BFAF-47C9-9D33-67AF-053B1B668F54}"/>
              </a:ext>
            </a:extLst>
          </p:cNvPr>
          <p:cNvSpPr/>
          <p:nvPr/>
        </p:nvSpPr>
        <p:spPr>
          <a:xfrm>
            <a:off x="6409039" y="4417052"/>
            <a:ext cx="4736758" cy="1339084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단어 맞히기</a:t>
            </a:r>
          </a:p>
        </p:txBody>
      </p:sp>
    </p:spTree>
    <p:extLst>
      <p:ext uri="{BB962C8B-B14F-4D97-AF65-F5344CB8AC3E}">
        <p14:creationId xmlns:p14="http://schemas.microsoft.com/office/powerpoint/2010/main" val="2711953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3140300" cy="642832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단어 정하기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227990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술래는 카드 더미에서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맨 </a:t>
            </a:r>
            <a:r>
              <a:rPr lang="ko-KR" altLang="en-US" sz="3000" b="1" spc="-150" dirty="0" err="1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윗장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가져옴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이때 술래는 단어가 적힌 앞면을 보면 안 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다른 플레이어들은 단어를 볼 수 있도록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카드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 err="1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단어판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홈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꽂음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술래는 </a:t>
            </a:r>
            <a:r>
              <a:rPr lang="en-US" altLang="ko-KR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1~5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까지 숫자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중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아무 숫자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크게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외치고 나머지 사람은 해당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확인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B268359-7774-4E63-A280-2121857C6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1862" y="1928929"/>
            <a:ext cx="4625175" cy="346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62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447925" cy="642832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힌트 선정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60" y="1928929"/>
            <a:ext cx="7227990" cy="3661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술래를 제외한 플레이어들은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단어판에</a:t>
            </a:r>
            <a:endParaRPr lang="en-US" altLang="ko-KR" sz="3000" b="1" spc="-150" dirty="0">
              <a:solidFill>
                <a:srgbClr val="6C270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힌트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단어로만 작성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숫자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(007),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줄임말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(USA),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의성어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따르릉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전부 단어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볼 수 있음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017E5A4D-8844-B73E-A563-92C941F86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1906" y="404813"/>
            <a:ext cx="5365131" cy="302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359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447925" cy="642832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힌트 선정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28929"/>
            <a:ext cx="8932965" cy="3926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사용할 수 없는 힌트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</a:t>
            </a: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1)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단어를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살짝 바꾼 경우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고양이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&gt; </a:t>
            </a:r>
            <a:r>
              <a:rPr lang="ko-KR" altLang="en-US" sz="3000" b="1" spc="-150" dirty="0" err="1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고양히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(X)</a:t>
            </a: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2)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단어를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외국어로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적은 경우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빵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&gt; </a:t>
            </a:r>
            <a:r>
              <a:rPr lang="en-US" altLang="ko-KR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Bread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(X)</a:t>
            </a: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3)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비밀단어에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포함된 단어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쓰는 경우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물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&gt;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물병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(X)</a:t>
            </a: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4)</a:t>
            </a:r>
            <a:r>
              <a:rPr lang="en-US" altLang="ko-KR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새로 창조한 단어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적은 경우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케이크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&gt; </a:t>
            </a:r>
            <a:r>
              <a:rPr lang="ko-KR" altLang="en-US" sz="3000" b="1" spc="-150" dirty="0" err="1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달콤폭신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(X)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FA479FCD-2CD0-761E-06D3-01CBE85C7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6174" y="404813"/>
            <a:ext cx="4360863" cy="245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24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447925" cy="642832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힌트 선정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28929"/>
            <a:ext cx="8932965" cy="3926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사용할 수 없는 힌트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</a:t>
            </a: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5)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단어와 뜻은 다르지만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발음이 비슷한 단어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숲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&gt;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숱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(X)</a:t>
            </a: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6)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단어를 </a:t>
            </a:r>
            <a:r>
              <a:rPr lang="en-US" altLang="ko-KR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00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으로 가려 적은 경우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면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&gt;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짜장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(O),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면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&gt;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짜장</a:t>
            </a:r>
            <a:r>
              <a:rPr lang="en-US" altLang="ko-KR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0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(X)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949F0433-06BA-81C4-6B44-C61B9F22D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6174" y="404813"/>
            <a:ext cx="4360863" cy="2458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53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447925" cy="642832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힌트 비교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28929"/>
            <a:ext cx="8932965" cy="3926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술래를 제외한 플레이어가 힌트를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다 적었다면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술래는 눈을 감고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나머지 플레이어는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단어판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공개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확인 후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힌트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나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사용할 수 없는 </a:t>
            </a:r>
            <a:endParaRPr lang="en-US" altLang="ko-KR" sz="3000" b="1" spc="-150" dirty="0">
              <a:solidFill>
                <a:srgbClr val="6C270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en-US" altLang="ko-KR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힌트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있다면 안 보이도록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단어판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내림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62C2D896-44B5-B615-26CC-9D913F23D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2588" y="3805866"/>
            <a:ext cx="4874450" cy="248583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9BCAFCCB-989D-FDFA-5CDE-8CCA873A2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588" y="1258281"/>
            <a:ext cx="4874450" cy="2478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0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2447925" cy="642832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힌트 비교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28929"/>
            <a:ext cx="8932965" cy="3926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힌트로 보고 지우는 경우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1)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단어가 포함된 경우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짜장면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짜장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*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맞춤법이 틀려도 같은 단어로 간주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2)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의미가 포함된 경우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</a:t>
            </a: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   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스테플러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스테이플러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호치키스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F947AA7-9FA2-DF0B-9289-A9492F401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2588" y="3805866"/>
            <a:ext cx="4874450" cy="248583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F93E0CF9-B13D-D476-399B-C24C40D2E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2588" y="1258281"/>
            <a:ext cx="4874450" cy="247888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A4B3FE-CEED-615F-F475-0438A1A4168C}"/>
              </a:ext>
            </a:extLst>
          </p:cNvPr>
          <p:cNvSpPr txBox="1"/>
          <p:nvPr/>
        </p:nvSpPr>
        <p:spPr>
          <a:xfrm>
            <a:off x="7746945" y="2348894"/>
            <a:ext cx="571555" cy="338554"/>
          </a:xfrm>
          <a:prstGeom prst="rect">
            <a:avLst/>
          </a:prstGeom>
          <a:solidFill>
            <a:srgbClr val="F6F0E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ko-KR" altLang="en-US" sz="2200" b="1" dirty="0">
                <a:solidFill>
                  <a:srgbClr val="E5000B"/>
                </a:solidFill>
              </a:rPr>
              <a:t>노랑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3AD68B-0DF4-71ED-4BCC-7BD332F9C4BD}"/>
              </a:ext>
            </a:extLst>
          </p:cNvPr>
          <p:cNvSpPr txBox="1"/>
          <p:nvPr/>
        </p:nvSpPr>
        <p:spPr>
          <a:xfrm>
            <a:off x="9115012" y="1644742"/>
            <a:ext cx="695738" cy="338554"/>
          </a:xfrm>
          <a:prstGeom prst="rect">
            <a:avLst/>
          </a:prstGeom>
          <a:solidFill>
            <a:srgbClr val="F6F0E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ko-KR" altLang="en-US" sz="2200" b="1" dirty="0">
                <a:solidFill>
                  <a:srgbClr val="00943D"/>
                </a:solidFill>
              </a:rPr>
              <a:t>모이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9C1E8D-C513-69D6-3E82-A646CA71A185}"/>
              </a:ext>
            </a:extLst>
          </p:cNvPr>
          <p:cNvSpPr txBox="1"/>
          <p:nvPr/>
        </p:nvSpPr>
        <p:spPr>
          <a:xfrm>
            <a:off x="9115012" y="4085532"/>
            <a:ext cx="695738" cy="338554"/>
          </a:xfrm>
          <a:prstGeom prst="rect">
            <a:avLst/>
          </a:prstGeom>
          <a:solidFill>
            <a:srgbClr val="F6F0E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ko-KR" altLang="en-US" sz="2200" b="1" dirty="0">
                <a:solidFill>
                  <a:srgbClr val="00943D"/>
                </a:solidFill>
              </a:rPr>
              <a:t>모이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EC1DD6-5DBF-4181-1BCA-1ED1DBB1A507}"/>
              </a:ext>
            </a:extLst>
          </p:cNvPr>
          <p:cNvSpPr txBox="1"/>
          <p:nvPr/>
        </p:nvSpPr>
        <p:spPr>
          <a:xfrm>
            <a:off x="8885154" y="3077746"/>
            <a:ext cx="874796" cy="338554"/>
          </a:xfrm>
          <a:prstGeom prst="rect">
            <a:avLst/>
          </a:prstGeom>
          <a:solidFill>
            <a:srgbClr val="F6F0E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ko-KR" altLang="en-US" sz="2200" b="1" dirty="0">
                <a:solidFill>
                  <a:srgbClr val="F39300"/>
                </a:solidFill>
              </a:rPr>
              <a:t>옐로우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69C24C-9C1E-1B6C-F4E7-046E30309236}"/>
              </a:ext>
            </a:extLst>
          </p:cNvPr>
          <p:cNvSpPr txBox="1"/>
          <p:nvPr/>
        </p:nvSpPr>
        <p:spPr>
          <a:xfrm>
            <a:off x="10180991" y="2328447"/>
            <a:ext cx="717164" cy="338554"/>
          </a:xfrm>
          <a:prstGeom prst="rect">
            <a:avLst/>
          </a:prstGeom>
          <a:solidFill>
            <a:srgbClr val="F6F0E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ko-KR" altLang="en-US" sz="2200" b="1" dirty="0">
                <a:solidFill>
                  <a:srgbClr val="151585"/>
                </a:solidFill>
              </a:rPr>
              <a:t>아기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A7C25B-1468-1D50-53C0-92AB6285FA5B}"/>
              </a:ext>
            </a:extLst>
          </p:cNvPr>
          <p:cNvSpPr txBox="1"/>
          <p:nvPr/>
        </p:nvSpPr>
        <p:spPr>
          <a:xfrm>
            <a:off x="10180991" y="4763792"/>
            <a:ext cx="717164" cy="338554"/>
          </a:xfrm>
          <a:prstGeom prst="rect">
            <a:avLst/>
          </a:prstGeom>
          <a:solidFill>
            <a:srgbClr val="F6F0E0"/>
          </a:solidFill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ko-KR" altLang="en-US" sz="2200" b="1" dirty="0">
                <a:solidFill>
                  <a:srgbClr val="151585"/>
                </a:solidFill>
              </a:rPr>
              <a:t>아기</a:t>
            </a:r>
          </a:p>
        </p:txBody>
      </p:sp>
    </p:spTree>
    <p:extLst>
      <p:ext uri="{BB962C8B-B14F-4D97-AF65-F5344CB8AC3E}">
        <p14:creationId xmlns:p14="http://schemas.microsoft.com/office/powerpoint/2010/main" val="146620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3228975" cy="642832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단어 맞히기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28929"/>
            <a:ext cx="8932965" cy="3926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술래는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눈을 뜨고 힌트 확인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후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도전 여부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결정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술래가 답을 외치고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맞혔다면 성공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단어가 적힌 카드를 더미 옆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앞면으로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쌓음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술래가 답을 외쳤지만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틀렸다면 실패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단어 카드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와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더미 맨 위 카드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총 </a:t>
            </a:r>
            <a:r>
              <a:rPr lang="en-US" altLang="ko-KR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제거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03207FC-23E6-F6D4-9906-B3B79D7B7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698" y="1277373"/>
            <a:ext cx="4241094" cy="284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285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70DC0375-3E4C-4E1A-98F5-98DAD1715617}"/>
              </a:ext>
            </a:extLst>
          </p:cNvPr>
          <p:cNvSpPr/>
          <p:nvPr/>
        </p:nvSpPr>
        <p:spPr>
          <a:xfrm>
            <a:off x="695325" y="1277373"/>
            <a:ext cx="3228975" cy="642832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2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단어 맞히기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859DAE-87E9-4E34-BDCE-1F14FA8805EB}"/>
              </a:ext>
            </a:extLst>
          </p:cNvPr>
          <p:cNvSpPr txBox="1"/>
          <p:nvPr/>
        </p:nvSpPr>
        <p:spPr>
          <a:xfrm>
            <a:off x="220559" y="1928929"/>
            <a:ext cx="8932965" cy="3926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술래가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답을 모르겠다면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정답에 도전하지 않고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패스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할 수 있음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단어가 적힌 카드 </a:t>
            </a:r>
            <a:r>
              <a:rPr lang="en-US" altLang="ko-KR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상자에 돌려 넣음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*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마지막 라운드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에서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실패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하면 해당 라운드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7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비밀 단어 카드와 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이전에 맞힌 카드 </a:t>
            </a:r>
            <a:r>
              <a:rPr lang="en-US" altLang="ko-KR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장도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함께 되돌림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48DD6148-490E-44F9-E1A9-F33492364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7698" y="1277373"/>
            <a:ext cx="4241094" cy="284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03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종료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67A10A-4544-C133-3B36-AEAC5723F2AB}"/>
              </a:ext>
            </a:extLst>
          </p:cNvPr>
          <p:cNvSpPr txBox="1"/>
          <p:nvPr/>
        </p:nvSpPr>
        <p:spPr>
          <a:xfrm>
            <a:off x="596679" y="1122439"/>
            <a:ext cx="7966575" cy="461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800" b="1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13</a:t>
            </a:r>
            <a:r>
              <a:rPr lang="ko-KR" altLang="en-US" sz="3800" b="1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장의 카드</a:t>
            </a:r>
            <a:r>
              <a:rPr lang="ko-KR" altLang="en-US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 </a:t>
            </a:r>
            <a:endParaRPr lang="en-US" altLang="ko-KR" sz="3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 떨어지면 </a:t>
            </a:r>
            <a:r>
              <a:rPr lang="ko-KR" altLang="en-US" sz="3800" b="1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종료</a:t>
            </a:r>
            <a:endParaRPr lang="en-US" altLang="ko-KR" sz="3800" b="1" dirty="0">
              <a:solidFill>
                <a:srgbClr val="6C270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800" b="1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성공한 카드 </a:t>
            </a:r>
            <a:r>
              <a:rPr lang="en-US" altLang="ko-KR" sz="3800" b="1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800" b="1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장당 </a:t>
            </a:r>
            <a:endParaRPr lang="en-US" altLang="ko-KR" sz="3800" b="1" dirty="0">
              <a:solidFill>
                <a:srgbClr val="6C2702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800" b="1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800" b="1" dirty="0">
                <a:solidFill>
                  <a:srgbClr val="6C2702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r>
              <a:rPr lang="ko-KR" altLang="en-US" sz="38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 점수 계산</a:t>
            </a:r>
            <a:endParaRPr lang="en-US" altLang="ko-KR" sz="38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0780B6F-F9EE-284F-6D59-80357C2F1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1785" y="1493005"/>
            <a:ext cx="6591669" cy="283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3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B985974-D731-4CA3-BF61-E62467D946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652EA4E-1BA9-4E31-82FC-48EDE2608E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요약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92298B6-D62A-AFEA-068E-3C18719A7EDF}"/>
              </a:ext>
            </a:extLst>
          </p:cNvPr>
          <p:cNvSpPr/>
          <p:nvPr/>
        </p:nvSpPr>
        <p:spPr>
          <a:xfrm>
            <a:off x="1062682" y="1361341"/>
            <a:ext cx="10083114" cy="619758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준비 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110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 중 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13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 사용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단어판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펜 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ko-KR" altLang="en-US" sz="28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5567FF83-3964-5DEA-B1E4-E2B9563D3F81}"/>
              </a:ext>
            </a:extLst>
          </p:cNvPr>
          <p:cNvSpPr/>
          <p:nvPr/>
        </p:nvSpPr>
        <p:spPr>
          <a:xfrm>
            <a:off x="1062682" y="5308382"/>
            <a:ext cx="10083114" cy="619758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종료 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13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장의 카드가 없어지고 성공한 카드를 점수로 계산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E303FB9-D1F3-EB59-6504-1FBBDA8DD744}"/>
              </a:ext>
            </a:extLst>
          </p:cNvPr>
          <p:cNvSpPr/>
          <p:nvPr/>
        </p:nvSpPr>
        <p:spPr>
          <a:xfrm>
            <a:off x="1054443" y="4651050"/>
            <a:ext cx="10083114" cy="619758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종료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348317B-1C45-1DED-F87B-42FE1DF33E9F}"/>
              </a:ext>
            </a:extLst>
          </p:cNvPr>
          <p:cNvSpPr/>
          <p:nvPr/>
        </p:nvSpPr>
        <p:spPr>
          <a:xfrm>
            <a:off x="1062682" y="3993718"/>
            <a:ext cx="10083114" cy="619758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 단어 맞히기 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도전할지 패스할지 선택 후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결과 확인</a:t>
            </a:r>
            <a:endParaRPr lang="ko-KR" altLang="en-US" sz="28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FE7E682-37B7-5686-1F2A-6A201BB53166}"/>
              </a:ext>
            </a:extLst>
          </p:cNvPr>
          <p:cNvSpPr/>
          <p:nvPr/>
        </p:nvSpPr>
        <p:spPr>
          <a:xfrm>
            <a:off x="1062682" y="2018673"/>
            <a:ext cx="10083114" cy="619758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비밀단어 정하기 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장을 단어판에 꽂고 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1~5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까지 숫자 하나 부르기</a:t>
            </a:r>
            <a:endParaRPr lang="ko-KR" altLang="en-US" sz="28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76C6ADB-8EE3-10A1-999E-795F3155CFD1}"/>
              </a:ext>
            </a:extLst>
          </p:cNvPr>
          <p:cNvSpPr/>
          <p:nvPr/>
        </p:nvSpPr>
        <p:spPr>
          <a:xfrm>
            <a:off x="1062682" y="2676005"/>
            <a:ext cx="10083114" cy="619758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힌트 선정 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단어판에 힌트 작성</a:t>
            </a:r>
            <a:endParaRPr lang="ko-KR" altLang="en-US" sz="28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9143AEF-121C-FEC2-F3F7-6AE94D91CE45}"/>
              </a:ext>
            </a:extLst>
          </p:cNvPr>
          <p:cNvSpPr/>
          <p:nvPr/>
        </p:nvSpPr>
        <p:spPr>
          <a:xfrm>
            <a:off x="1062682" y="3333337"/>
            <a:ext cx="10083114" cy="619758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힌트 비교 </a:t>
            </a:r>
            <a:r>
              <a:rPr lang="en-US" altLang="ko-KR" sz="28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</a:t>
            </a:r>
            <a:r>
              <a:rPr lang="ko-KR" altLang="en-US" sz="240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단어판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공개 후</a:t>
            </a:r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힌트를 작성한 </a:t>
            </a:r>
            <a:r>
              <a:rPr lang="ko-KR" altLang="en-US" sz="240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단어판</a:t>
            </a:r>
            <a:r>
              <a: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내리기</a:t>
            </a:r>
            <a:endParaRPr lang="ko-KR" altLang="en-US" sz="28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086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3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7EF1E5E-4105-42A2-88AE-AE610A011F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78565AE-1267-4E48-8863-B813FB1DF9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추천 게임 </a:t>
            </a:r>
            <a:r>
              <a:rPr lang="en-US" altLang="ko-KR" dirty="0"/>
              <a:t>– </a:t>
            </a:r>
            <a:r>
              <a:rPr lang="ko-KR" altLang="en-US" dirty="0"/>
              <a:t>비슷한 룰의 다른 게임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4A9DB92-8B78-6F0D-3BA4-295DCA03F3DC}"/>
              </a:ext>
            </a:extLst>
          </p:cNvPr>
          <p:cNvSpPr/>
          <p:nvPr/>
        </p:nvSpPr>
        <p:spPr>
          <a:xfrm>
            <a:off x="695326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사람은 눈을 가려서 잠에 들고</a:t>
            </a: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나머지 사람들은 정령이 되어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힌트를 주는 게임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CB19F6C-0A2A-9E66-1A57-0F7E3E1BD4EB}"/>
              </a:ext>
            </a:extLst>
          </p:cNvPr>
          <p:cNvSpPr/>
          <p:nvPr/>
        </p:nvSpPr>
        <p:spPr>
          <a:xfrm>
            <a:off x="695326" y="1273634"/>
            <a:ext cx="4686300" cy="642832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꿈속 목소리를 듣고 단어 맞추기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5B7D85B-D171-8D83-938B-21B0D11653CD}"/>
              </a:ext>
            </a:extLst>
          </p:cNvPr>
          <p:cNvSpPr/>
          <p:nvPr/>
        </p:nvSpPr>
        <p:spPr>
          <a:xfrm>
            <a:off x="6810376" y="1273634"/>
            <a:ext cx="4686300" cy="642832"/>
          </a:xfrm>
          <a:prstGeom prst="rect">
            <a:avLst/>
          </a:prstGeom>
          <a:solidFill>
            <a:srgbClr val="6C27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힌트를 통해서 답 맞히기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ED611DF-530C-5BA7-E0C8-F3376459AD03}"/>
              </a:ext>
            </a:extLst>
          </p:cNvPr>
          <p:cNvSpPr/>
          <p:nvPr/>
        </p:nvSpPr>
        <p:spPr>
          <a:xfrm>
            <a:off x="6810374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이심전심의 묘미를 느낄 수 있는 게임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표현하고 이해하는 센스가 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모두 필요한 색다른 파티 게임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E4D0BF60-8A41-2BD6-B97D-754041757C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3" t="11202" r="11142" b="10963"/>
          <a:stretch/>
        </p:blipFill>
        <p:spPr bwMode="auto">
          <a:xfrm>
            <a:off x="1650264" y="2007637"/>
            <a:ext cx="2646169" cy="264616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7009038C-660C-DCEA-07D1-66C1077A8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837" y="1995125"/>
            <a:ext cx="2659379" cy="265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4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8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76200">
          <a:solidFill>
            <a:srgbClr val="FFFF00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76200">
          <a:solidFill>
            <a:srgbClr val="8870B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9182</TotalTime>
  <Words>742</Words>
  <Application>Microsoft Office PowerPoint</Application>
  <PresentationFormat>와이드스크린</PresentationFormat>
  <Paragraphs>132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4" baseType="lpstr">
      <vt:lpstr>나눔스퀘어 Bold</vt:lpstr>
      <vt:lpstr>나눔스퀘어</vt:lpstr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Park Chanyong</dc:creator>
  <cp:lastModifiedBy>Park Chanyong</cp:lastModifiedBy>
  <cp:revision>160</cp:revision>
  <dcterms:created xsi:type="dcterms:W3CDTF">2021-02-23T06:25:54Z</dcterms:created>
  <dcterms:modified xsi:type="dcterms:W3CDTF">2022-06-29T00:47:08Z</dcterms:modified>
</cp:coreProperties>
</file>