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6" r:id="rId7"/>
    <p:sldId id="269" r:id="rId8"/>
    <p:sldId id="273" r:id="rId9"/>
    <p:sldId id="261" r:id="rId10"/>
    <p:sldId id="267" r:id="rId11"/>
    <p:sldId id="268" r:id="rId12"/>
    <p:sldId id="275" r:id="rId13"/>
    <p:sldId id="270" r:id="rId14"/>
    <p:sldId id="272" r:id="rId15"/>
    <p:sldId id="271" r:id="rId16"/>
    <p:sldId id="274" r:id="rId17"/>
    <p:sldId id="259" r:id="rId18"/>
    <p:sldId id="264" r:id="rId19"/>
    <p:sldId id="263" r:id="rId20"/>
  </p:sldIdLst>
  <p:sldSz cx="12192000" cy="6858000"/>
  <p:notesSz cx="6858000" cy="9144000"/>
  <p:embeddedFontLst>
    <p:embeddedFont>
      <p:font typeface="나눔스퀘어" pitchFamily="50" charset="-127"/>
      <p:regular r:id="rId21"/>
    </p:embeddedFont>
    <p:embeddedFont>
      <p:font typeface="맑은 고딕" pitchFamily="50" charset="-127"/>
      <p:regular r:id="rId22"/>
      <p:bold r:id="rId23"/>
    </p:embeddedFont>
    <p:embeddedFont>
      <p:font typeface="나눔스퀘어 Bold" pitchFamily="50" charset="-127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FC600"/>
    <a:srgbClr val="EB1921"/>
    <a:srgbClr val="F69297"/>
    <a:srgbClr val="F16065"/>
    <a:srgbClr val="0588C9"/>
    <a:srgbClr val="FFC802"/>
    <a:srgbClr val="EB1C24"/>
    <a:srgbClr val="B0C3E6"/>
    <a:srgbClr val="0A82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>
        <p:scale>
          <a:sx n="100" d="100"/>
          <a:sy n="100" d="100"/>
        </p:scale>
        <p:origin x="-258" y="-5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xmlns="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xmlns="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xmlns="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xmlns="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xmlns="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xmlns="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xmlns="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xmlns="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xmlns="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xmlns="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xmlns="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xmlns="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xmlns="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xmlns="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xmlns="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xmlns="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xmlns="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xmlns="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xmlns="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xmlns="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xmlns="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xmlns="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xmlns="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xmlns="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xmlns="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xmlns="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xmlns="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jpeg"/><Relationship Id="rId7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사용자\Desktop\박찬용\디자인파일\달무티\box_img_kr\kr_dalmuti_thumb_7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087" y="178024"/>
            <a:ext cx="5594968" cy="5594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9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pic>
        <p:nvPicPr>
          <p:cNvPr id="2051" name="Picture 3" descr="C:\Users\사용자\Desktop\박찬용\디자인파일\달무티\kr_dalmuti_TAB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" t="3819" r="2058" b="5035"/>
          <a:stretch>
            <a:fillRect/>
          </a:stretch>
        </p:blipFill>
        <p:spPr bwMode="auto">
          <a:xfrm>
            <a:off x="5076824" y="1293102"/>
            <a:ext cx="6961197" cy="3917072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381500" y="800100"/>
            <a:ext cx="1504950" cy="952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483462" y="1586642"/>
            <a:ext cx="56991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예를 들어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 D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가 카드를 내려놓은 다음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모든 사람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이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패스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를 했다면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여태까지 낸 카드를 모두 치우고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D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가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첫번째로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다시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원하는 카드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를 내려놓습니다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어릿광대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074" name="Picture 2" descr="C:\Users\사용자\Desktop\박찬용\디자인파일\달무티\IMG_67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8" t="30408" r="53878" b="30612"/>
          <a:stretch>
            <a:fillRect/>
          </a:stretch>
        </p:blipFill>
        <p:spPr bwMode="auto">
          <a:xfrm>
            <a:off x="7697098" y="3295650"/>
            <a:ext cx="4185567" cy="2638427"/>
          </a:xfrm>
          <a:prstGeom prst="rect">
            <a:avLst/>
          </a:prstGeom>
          <a:noFill/>
        </p:spPr>
      </p:pic>
      <p:pic>
        <p:nvPicPr>
          <p:cNvPr id="6" name="Picture 2" descr="C:\Users\사용자\Desktop\박찬용\디자인파일\달무티\IMG_67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39" t="30408" r="3810" b="28776"/>
          <a:stretch>
            <a:fillRect/>
          </a:stretch>
        </p:blipFill>
        <p:spPr bwMode="auto">
          <a:xfrm>
            <a:off x="7867650" y="571499"/>
            <a:ext cx="3719894" cy="269557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1035911" y="1358042"/>
            <a:ext cx="628881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어릿광대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는 홀로 쓰이면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13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번 카드이지만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다른 카드들과 함께 낸다면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그 번호의 카드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가 될 수 있습니다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예를 들어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 9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번 카드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3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장과 어릿광대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장을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낸다면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 9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 카드 총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4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장을 낸 것 입니다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문제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-381000" y="1838325"/>
            <a:ext cx="6858000" cy="4572000"/>
            <a:chOff x="-390525" y="1038225"/>
            <a:chExt cx="6858000" cy="4572000"/>
          </a:xfrm>
        </p:grpSpPr>
        <p:pic>
          <p:nvPicPr>
            <p:cNvPr id="28674" name="Picture 2" descr="C:\Users\사용자\Desktop\박찬용\디자인파일\달무티\IMG_670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90525" y="1038225"/>
              <a:ext cx="6858000" cy="4572000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2381250" y="2962275"/>
              <a:ext cx="1504950" cy="9525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Picture 2" descr="C:\Users\사용자\Desktop\박찬용\디자인파일\달무티\왕관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94879">
              <a:off x="3919240" y="1391145"/>
              <a:ext cx="762000" cy="660400"/>
            </a:xfrm>
            <a:prstGeom prst="rect">
              <a:avLst/>
            </a:prstGeom>
            <a:noFill/>
          </p:spPr>
        </p:pic>
        <p:sp>
          <p:nvSpPr>
            <p:cNvPr id="8" name="원형 화살표 7"/>
            <p:cNvSpPr/>
            <p:nvPr/>
          </p:nvSpPr>
          <p:spPr>
            <a:xfrm rot="1158222">
              <a:off x="4582417" y="1781549"/>
              <a:ext cx="1120289" cy="11202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582202"/>
                <a:gd name="adj5" fmla="val 125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283436" y="1158017"/>
            <a:ext cx="65078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다음 상황에서 내 차례 때  낼 수 있는 카드는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?</a:t>
            </a:r>
          </a:p>
        </p:txBody>
      </p:sp>
      <p:pic>
        <p:nvPicPr>
          <p:cNvPr id="11" name="Picture 2" descr="C:\Users\사용자\Desktop\박찬용\디자인파일\달무티\IMG_67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8" t="52893" r="12798" b="15453"/>
          <a:stretch>
            <a:fillRect/>
          </a:stretch>
        </p:blipFill>
        <p:spPr bwMode="auto">
          <a:xfrm>
            <a:off x="1695451" y="3686175"/>
            <a:ext cx="1828800" cy="1166519"/>
          </a:xfrm>
          <a:prstGeom prst="rect">
            <a:avLst/>
          </a:prstGeom>
          <a:noFill/>
        </p:spPr>
      </p:pic>
      <p:pic>
        <p:nvPicPr>
          <p:cNvPr id="12" name="Picture 2" descr="C:\Users\사용자\Desktop\박찬용\디자인파일\달무티\IMG_67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8" t="52893" r="12798" b="15453"/>
          <a:stretch>
            <a:fillRect/>
          </a:stretch>
        </p:blipFill>
        <p:spPr bwMode="auto">
          <a:xfrm>
            <a:off x="2771776" y="3486150"/>
            <a:ext cx="1828800" cy="1166519"/>
          </a:xfrm>
          <a:prstGeom prst="rect">
            <a:avLst/>
          </a:prstGeom>
          <a:noFill/>
        </p:spPr>
      </p:pic>
      <p:pic>
        <p:nvPicPr>
          <p:cNvPr id="13" name="Picture 2" descr="C:\Users\사용자\Desktop\박찬용\디자인파일\달무티\IMG_67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8" t="30408" r="53878" b="30612"/>
          <a:stretch>
            <a:fillRect/>
          </a:stretch>
        </p:blipFill>
        <p:spPr bwMode="auto">
          <a:xfrm rot="782229">
            <a:off x="8129533" y="9525"/>
            <a:ext cx="3342377" cy="2106911"/>
          </a:xfrm>
          <a:prstGeom prst="rect">
            <a:avLst/>
          </a:prstGeom>
          <a:noFill/>
        </p:spPr>
      </p:pic>
      <p:pic>
        <p:nvPicPr>
          <p:cNvPr id="14" name="Picture 2" descr="C:\Users\사용자\Desktop\박찬용\디자인파일\달무티\IMG_67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09" t="35636" r="45527" b="27055"/>
          <a:stretch>
            <a:fillRect/>
          </a:stretch>
        </p:blipFill>
        <p:spPr bwMode="auto">
          <a:xfrm>
            <a:off x="8801100" y="4798695"/>
            <a:ext cx="1438275" cy="1628775"/>
          </a:xfrm>
          <a:prstGeom prst="rect">
            <a:avLst/>
          </a:prstGeom>
          <a:noFill/>
        </p:spPr>
      </p:pic>
      <p:pic>
        <p:nvPicPr>
          <p:cNvPr id="1026" name="Picture 2" descr="C:\Users\사용자\Desktop\박찬용\디자인파일\달무티\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93053">
            <a:off x="8733210" y="1690247"/>
            <a:ext cx="1284050" cy="1631268"/>
          </a:xfrm>
          <a:prstGeom prst="rect">
            <a:avLst/>
          </a:prstGeom>
          <a:noFill/>
        </p:spPr>
      </p:pic>
      <p:pic>
        <p:nvPicPr>
          <p:cNvPr id="16" name="Picture 2" descr="C:\Users\사용자\Desktop\박찬용\디자인파일\달무티\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84606">
            <a:off x="8961806" y="1623572"/>
            <a:ext cx="1284050" cy="1631268"/>
          </a:xfrm>
          <a:prstGeom prst="rect">
            <a:avLst/>
          </a:prstGeom>
          <a:noFill/>
        </p:spPr>
      </p:pic>
      <p:pic>
        <p:nvPicPr>
          <p:cNvPr id="17" name="Picture 2" descr="C:\Users\사용자\Desktop\박찬용\디자인파일\달무티\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93172">
            <a:off x="9399957" y="1642621"/>
            <a:ext cx="1284050" cy="1631268"/>
          </a:xfrm>
          <a:prstGeom prst="rect">
            <a:avLst/>
          </a:prstGeom>
          <a:noFill/>
        </p:spPr>
      </p:pic>
      <p:pic>
        <p:nvPicPr>
          <p:cNvPr id="18" name="Picture 2" descr="C:\Users\사용자\Desktop\박찬용\디자인파일\달무티\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06406">
            <a:off x="9904782" y="1633098"/>
            <a:ext cx="1284050" cy="1631268"/>
          </a:xfrm>
          <a:prstGeom prst="rect">
            <a:avLst/>
          </a:prstGeom>
          <a:noFill/>
        </p:spPr>
      </p:pic>
      <p:pic>
        <p:nvPicPr>
          <p:cNvPr id="19" name="Picture 9" descr="C:\Users\사용자\Desktop\박찬용\디자인파일\달무티\IMG_670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66" t="68755" r="32283" b="10376"/>
          <a:stretch>
            <a:fillRect/>
          </a:stretch>
        </p:blipFill>
        <p:spPr bwMode="auto">
          <a:xfrm>
            <a:off x="9620250" y="4827270"/>
            <a:ext cx="1250282" cy="1638300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 rot="21305409">
            <a:off x="7334250" y="5722621"/>
            <a:ext cx="1504950" cy="952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C:\Users\사용자\Desktop\박찬용\디자인파일\달무티\IMG_67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39" t="30408" r="3810" b="28776"/>
          <a:stretch>
            <a:fillRect/>
          </a:stretch>
        </p:blipFill>
        <p:spPr bwMode="auto">
          <a:xfrm rot="20660500">
            <a:off x="8286749" y="3000373"/>
            <a:ext cx="3124200" cy="2263913"/>
          </a:xfrm>
          <a:prstGeom prst="rect">
            <a:avLst/>
          </a:prstGeom>
          <a:noFill/>
        </p:spPr>
      </p:pic>
      <p:pic>
        <p:nvPicPr>
          <p:cNvPr id="22" name="Picture 2" descr="C:\Users\사용자\Desktop\박찬용\디자인파일\달무티\IMG_6721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85"/>
          <a:stretch>
            <a:fillRect/>
          </a:stretch>
        </p:blipFill>
        <p:spPr bwMode="auto">
          <a:xfrm rot="181729">
            <a:off x="9556058" y="3130071"/>
            <a:ext cx="2305390" cy="2021961"/>
          </a:xfrm>
          <a:prstGeom prst="rect">
            <a:avLst/>
          </a:prstGeom>
          <a:noFill/>
        </p:spPr>
      </p:pic>
      <p:pic>
        <p:nvPicPr>
          <p:cNvPr id="23" name="Picture 2" descr="C:\Users\사용자\Desktop\박찬용\디자인파일\달무티\IMG_6721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85"/>
          <a:stretch>
            <a:fillRect/>
          </a:stretch>
        </p:blipFill>
        <p:spPr bwMode="auto">
          <a:xfrm rot="655087">
            <a:off x="9837997" y="74734"/>
            <a:ext cx="2305390" cy="2021961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31962" y="624617"/>
            <a:ext cx="707164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①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12912" y="2224817"/>
            <a:ext cx="707164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②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22437" y="3672617"/>
            <a:ext cx="707164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③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22437" y="5148992"/>
            <a:ext cx="707164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④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31962" y="3444017"/>
            <a:ext cx="707164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itchFamily="50" charset="-127"/>
                <a:ea typeface="나눔스퀘어" pitchFamily="50" charset="-127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pic>
        <p:nvPicPr>
          <p:cNvPr id="4098" name="Picture 2" descr="C:\Users\사용자\Desktop\박찬용\디자인파일\달무티\IMG_67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628650"/>
            <a:ext cx="6781800" cy="45212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45387" y="1262792"/>
            <a:ext cx="597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가장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먼저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자신의 모든 카드를 내려놓은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사람이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다음 라운드 </a:t>
            </a:r>
            <a:r>
              <a:rPr lang="ko-KR" altLang="en-US" sz="2800" spc="-150" dirty="0" err="1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달무티</a:t>
            </a: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가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※ 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만약 누군가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마지막 카드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를 낸 후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     그보다 낮은 카드를 모두 내지 못한다면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   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 시계방향으로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다음 사람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이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시작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45386" y="1158017"/>
            <a:ext cx="65269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카드를 다 내려놓은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순서대로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다음 라운드 각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지위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가 결정됩니다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이제부터 각자 계급에 어울리게 행동합니다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계급이 높은 사람은 위엄 있고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때론 거만하게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계급이  낮은 사람들은 비굴하게 행동합니다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앉는 위치도 </a:t>
            </a: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달무티를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기준으로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다시 바꿔 앉습니다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772401" y="1024464"/>
          <a:ext cx="3114674" cy="4547662"/>
        </p:xfrm>
        <a:graphic>
          <a:graphicData uri="http://schemas.openxmlformats.org/drawingml/2006/table">
            <a:tbl>
              <a:tblPr firstRow="1" bandRow="1">
                <a:solidFill>
                  <a:srgbClr val="9966FF"/>
                </a:solidFill>
                <a:tableStyleId>{5940675A-B579-460E-94D1-54222C63F5DA}</a:tableStyleId>
              </a:tblPr>
              <a:tblGrid>
                <a:gridCol w="1557337"/>
                <a:gridCol w="1557337"/>
              </a:tblGrid>
              <a:tr h="7279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1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등수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1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계급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7279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1</a:t>
                      </a:r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err="1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달무티</a:t>
                      </a:r>
                      <a:endParaRPr lang="ko-KR" altLang="en-US" sz="2500" kern="1200" spc="-150" dirty="0" smtClean="0">
                        <a:solidFill>
                          <a:schemeClr val="tx1"/>
                        </a:solidFill>
                        <a:latin typeface="나눔스퀘어" pitchFamily="50" charset="-127"/>
                        <a:ea typeface="나눔스퀘어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7279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2</a:t>
                      </a:r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총리대신</a:t>
                      </a:r>
                    </a:p>
                  </a:txBody>
                  <a:tcPr anchor="ctr"/>
                </a:tc>
              </a:tr>
              <a:tr h="7279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중간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상인</a:t>
                      </a:r>
                    </a:p>
                  </a:txBody>
                  <a:tcPr anchor="ctr"/>
                </a:tc>
              </a:tr>
              <a:tr h="90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꼴찌에서</a:t>
                      </a:r>
                      <a:endParaRPr lang="en-US" altLang="ko-KR" sz="2500" kern="1200" spc="-150" dirty="0" smtClean="0">
                        <a:solidFill>
                          <a:schemeClr val="tx1"/>
                        </a:solidFill>
                        <a:latin typeface="나눔스퀘어" pitchFamily="50" charset="-127"/>
                        <a:ea typeface="나눔스퀘어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2500" kern="1200" spc="-150" dirty="0" err="1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두번째</a:t>
                      </a:r>
                      <a:endParaRPr lang="ko-KR" altLang="en-US" sz="2500" kern="1200" spc="-150" dirty="0" smtClean="0">
                        <a:solidFill>
                          <a:schemeClr val="tx1"/>
                        </a:solidFill>
                        <a:latin typeface="나눔스퀘어" pitchFamily="50" charset="-127"/>
                        <a:ea typeface="나눔스퀘어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소작농</a:t>
                      </a:r>
                    </a:p>
                  </a:txBody>
                  <a:tcPr anchor="ctr"/>
                </a:tc>
              </a:tr>
              <a:tr h="7279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꼴찌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kern="1200" spc="-150" dirty="0" smtClean="0">
                          <a:solidFill>
                            <a:schemeClr val="tx1"/>
                          </a:solidFill>
                          <a:latin typeface="나눔스퀘어" pitchFamily="50" charset="-127"/>
                          <a:ea typeface="나눔스퀘어" pitchFamily="50" charset="-127"/>
                          <a:cs typeface="+mn-cs"/>
                        </a:rPr>
                        <a:t>농노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혁명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146" name="Picture 2" descr="C:\Users\사용자\Desktop\박찬용\디자인파일\달무티\IMG_6721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85"/>
          <a:stretch>
            <a:fillRect/>
          </a:stretch>
        </p:blipFill>
        <p:spPr bwMode="auto">
          <a:xfrm>
            <a:off x="7043737" y="1185862"/>
            <a:ext cx="4338638" cy="38052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45386" y="1186592"/>
            <a:ext cx="65269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누군가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어릿광대 두 장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을 가진다면 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혁명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을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일으킬 수 있고 그 게임에는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세금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이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 없습니다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만약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농노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가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혁명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을 일으킨다면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모든 지위가 거꾸로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되어 농노는 </a:t>
            </a: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달무티가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소작농은 총리 대신으로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상인의 순서도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모두 바뀌는 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대혁명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이 일어납니다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대혁명 후에는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세금 없이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게임을 시작합니다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종료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45386" y="1186592"/>
            <a:ext cx="65269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전체 게임 종료가 특별히 정해져 있지 않아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미리 정한만큼 게임을 진행합니다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추가 규칙으로 매 게임 끝난 뒤 자기보다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낮은 지위의 사람 수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만큼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점수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를 받고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가장 점수가 높은 사람이 승리하는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방법도 있습니다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7171" name="Picture 3" descr="C:\Users\사용자\Desktop\박찬용\디자인파일\달무티\box_img_kr\dergrossedalmuti_thumb_3D_7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4" y="800099"/>
            <a:ext cx="4886325" cy="488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EE220B1-662D-4423-87F7-7963D0A8DFF7}"/>
              </a:ext>
            </a:extLst>
          </p:cNvPr>
          <p:cNvSpPr/>
          <p:nvPr/>
        </p:nvSpPr>
        <p:spPr>
          <a:xfrm>
            <a:off x="6618511" y="1168519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 smtClean="0">
                <a:solidFill>
                  <a:schemeClr val="accent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연산 게임</a:t>
            </a:r>
            <a:endParaRPr lang="en-US" altLang="ko-KR" sz="2800" b="1" dirty="0">
              <a:solidFill>
                <a:schemeClr val="accent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Picture 2" descr="http://www.divedice.com/uploaded/prd/2015615087275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746" y="1917116"/>
            <a:ext cx="2750912" cy="2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B93EBF-C46F-4EE2-BEB1-ABE454320F1A}"/>
              </a:ext>
            </a:extLst>
          </p:cNvPr>
          <p:cNvSpPr txBox="1"/>
          <p:nvPr/>
        </p:nvSpPr>
        <p:spPr>
          <a:xfrm>
            <a:off x="6640899" y="4897797"/>
            <a:ext cx="460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열두 달을 이어지는 별자리의 숫자 싸움</a:t>
            </a: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50" name="Picture 2" descr="http://www.divedice.com/uploaded/prd/8217714821213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560" y="1834946"/>
            <a:ext cx="2868839" cy="2868839"/>
          </a:xfrm>
          <a:prstGeom prst="rect">
            <a:avLst/>
          </a:prstGeom>
          <a:noFill/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EE220B1-662D-4423-87F7-7963D0A8DFF7}"/>
              </a:ext>
            </a:extLst>
          </p:cNvPr>
          <p:cNvSpPr/>
          <p:nvPr/>
        </p:nvSpPr>
        <p:spPr>
          <a:xfrm>
            <a:off x="906565" y="1154004"/>
            <a:ext cx="46066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 err="1" smtClean="0">
                <a:solidFill>
                  <a:schemeClr val="accent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클라이밍</a:t>
            </a:r>
            <a:r>
              <a:rPr lang="ko-KR" altLang="en-US" sz="2800" b="1" dirty="0" smtClean="0">
                <a:solidFill>
                  <a:schemeClr val="accent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게임</a:t>
            </a:r>
            <a:endParaRPr lang="en-US" altLang="ko-KR" sz="2800" b="1" dirty="0">
              <a:solidFill>
                <a:schemeClr val="accent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B93EBF-C46F-4EE2-BEB1-ABE454320F1A}"/>
              </a:ext>
            </a:extLst>
          </p:cNvPr>
          <p:cNvSpPr txBox="1"/>
          <p:nvPr/>
        </p:nvSpPr>
        <p:spPr>
          <a:xfrm>
            <a:off x="774692" y="4941340"/>
            <a:ext cx="460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중국인의 애환과 </a:t>
            </a:r>
            <a:endParaRPr lang="en-US" altLang="ko-KR" sz="2800" dirty="0" smtClean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철학이 담긴 카드 게임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알아보기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xmlns="" val="15759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77334" y="1101288"/>
            <a:ext cx="56991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1.  </a:t>
            </a:r>
            <a:r>
              <a:rPr lang="ko-KR" altLang="en-US" sz="3000" spc="-150" dirty="0" err="1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멘사</a:t>
            </a:r>
            <a:r>
              <a:rPr lang="ko-KR" altLang="en-US" sz="3000" spc="-150" dirty="0" err="1" smtClean="0">
                <a:latin typeface="나눔스퀘어" pitchFamily="50" charset="-127"/>
                <a:ea typeface="나눔스퀘어" pitchFamily="50" charset="-127"/>
              </a:rPr>
              <a:t>가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선택한 계급투쟁 게임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2. 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정해진 규칙대로 가진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카드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를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 빨리</a:t>
            </a:r>
            <a:endParaRPr lang="en-US" altLang="ko-KR" sz="30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    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비워서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높은 계급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을 얻는 것이 목표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3. 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높은 계급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의 사람들은 자신의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    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유리한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특권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을 활용하는 게임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2050" name="Picture 2" descr="C:\Users\사용자\Desktop\박찬용\디자인파일\달무티\IMG_6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7452" y="1278542"/>
            <a:ext cx="5496853" cy="3664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8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77334" y="1101288"/>
            <a:ext cx="557106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중세 봉건제도</a:t>
            </a:r>
            <a:endParaRPr lang="en-US" altLang="ko-KR" sz="3000" b="1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중세시대에 일정한 </a:t>
            </a: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땅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과 </a:t>
            </a: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백성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을 가지고 통치하는 사람을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영주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라고 합니다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.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왕에게 충성을 맹세한 영주는 땅과</a:t>
            </a:r>
            <a:endParaRPr lang="en-US" altLang="ko-KR" sz="2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백성을 다스릴 </a:t>
            </a: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권한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을 부여 받게 되고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이 </a:t>
            </a: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계약은 땅을</a:t>
            </a:r>
            <a:endParaRPr lang="en-US" altLang="ko-KR" sz="20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매개로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이루어집니다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.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영주가 다스리는 작은 마을을 </a:t>
            </a:r>
            <a:endParaRPr lang="en-US" altLang="ko-KR" sz="2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장원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이라고 하는데 이 곳에서 영주는 왕과 같은 권력을 </a:t>
            </a:r>
            <a:endParaRPr lang="en-US" altLang="ko-KR" sz="2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누렸습니다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.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장원에는 다양한 사람들이 살고 있습니다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종교를 담당하는 대주교와 수녀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높은 지위의 기사와 남작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농사를 짓는 </a:t>
            </a:r>
            <a:r>
              <a:rPr lang="ko-KR" altLang="en-US" sz="2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농노까지 다양한 계급</a:t>
            </a:r>
            <a:r>
              <a:rPr lang="ko-KR" altLang="en-US" sz="2000" spc="-150" dirty="0" smtClean="0">
                <a:latin typeface="나눔스퀘어" pitchFamily="50" charset="-127"/>
                <a:ea typeface="나눔스퀘어" pitchFamily="50" charset="-127"/>
              </a:rPr>
              <a:t>이 존재하였습니다</a:t>
            </a:r>
            <a:r>
              <a:rPr lang="en-US" altLang="ko-KR" sz="2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7170" name="Picture 2" descr="https://upload.wikimedia.org/wikipedia/commons/thumb/7/7a/Les_Tr%C3%A8s_Riches_Heures_du_duc_de_Berry_mars.jpg/800px-Les_Tr%C3%A8s_Riches_Heures_du_duc_de_Berry_mars.jpg"/>
          <p:cNvPicPr>
            <a:picLocks noChangeAspect="1" noChangeArrowheads="1"/>
          </p:cNvPicPr>
          <p:nvPr/>
        </p:nvPicPr>
        <p:blipFill>
          <a:blip r:embed="rId2" cstate="print"/>
          <a:srcRect l="1054" t="32062" r="1373" b="1253"/>
          <a:stretch>
            <a:fillRect/>
          </a:stretch>
        </p:blipFill>
        <p:spPr bwMode="auto">
          <a:xfrm>
            <a:off x="6793722" y="614995"/>
            <a:ext cx="4831462" cy="533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69242" y="1263129"/>
            <a:ext cx="5699190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spc="-150" dirty="0" err="1" smtClean="0">
                <a:latin typeface="나눔스퀘어" pitchFamily="50" charset="-127"/>
                <a:ea typeface="나눔스퀘어" pitchFamily="50" charset="-127"/>
              </a:rPr>
              <a:t>달무티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카드에 써 있는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숫자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는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카드의 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장수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입니다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번 카드는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 2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번 카드는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2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 ……</a:t>
            </a:r>
          </a:p>
          <a:p>
            <a:pPr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12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번 카드는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12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장이 있으며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어릿광대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만 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2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장이며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13</a:t>
            </a:r>
            <a:r>
              <a:rPr lang="ko-KR" altLang="en-US" sz="30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번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카드로 취급합니다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26633" name="Picture 9" descr="C:\Users\사용자\Desktop\박찬용\디자인파일\달무티\IMG_67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7050" y="623087"/>
            <a:ext cx="6876554" cy="5203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326" y="2020267"/>
            <a:ext cx="1909639" cy="1818308"/>
          </a:xfrm>
          <a:prstGeom prst="rect">
            <a:avLst/>
          </a:prstGeom>
        </p:spPr>
      </p:pic>
      <p:pic>
        <p:nvPicPr>
          <p:cNvPr id="62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xmlns="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9028" y="469701"/>
            <a:ext cx="2356691" cy="220682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0162" y="1005617"/>
            <a:ext cx="5699190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모든 카드를 섞어 각자 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1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장씩 뽑습니다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7901584" y="2167188"/>
            <a:ext cx="1686234" cy="2378774"/>
            <a:chOff x="8221381" y="717744"/>
            <a:chExt cx="1686234" cy="2378774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32568" y="717744"/>
              <a:ext cx="1475047" cy="2378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AD394C5-B1C5-4CC5-BB58-75B6459C5F61}"/>
                </a:ext>
              </a:extLst>
            </p:cNvPr>
            <p:cNvSpPr txBox="1"/>
            <p:nvPr/>
          </p:nvSpPr>
          <p:spPr>
            <a:xfrm rot="20399839">
              <a:off x="8221381" y="819323"/>
              <a:ext cx="144117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b="1" spc="-150" dirty="0" smtClean="0">
                  <a:latin typeface="나눔스퀘어" pitchFamily="50" charset="-127"/>
                  <a:ea typeface="나눔스퀘어" pitchFamily="50" charset="-127"/>
                </a:rPr>
                <a:t>4         </a:t>
              </a:r>
              <a:r>
                <a:rPr lang="ko-KR" altLang="en-US" sz="1100" b="1" spc="-150" dirty="0" smtClean="0">
                  <a:latin typeface="나눔스퀘어" pitchFamily="50" charset="-127"/>
                  <a:ea typeface="나눔스퀘어" pitchFamily="50" charset="-127"/>
                </a:rPr>
                <a:t>남작부인         </a:t>
              </a:r>
              <a:r>
                <a:rPr lang="en-US" altLang="ko-KR" sz="1100" b="1" spc="-150" dirty="0" smtClean="0">
                  <a:latin typeface="나눔스퀘어" pitchFamily="50" charset="-127"/>
                  <a:ea typeface="나눔스퀘어" pitchFamily="50" charset="-127"/>
                </a:rPr>
                <a:t>4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0206080" y="3702403"/>
            <a:ext cx="1601429" cy="2368385"/>
            <a:chOff x="10131229" y="2335482"/>
            <a:chExt cx="1601429" cy="236838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31229" y="2335482"/>
              <a:ext cx="1464659" cy="236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D394C5-B1C5-4CC5-BB58-75B6459C5F61}"/>
                </a:ext>
              </a:extLst>
            </p:cNvPr>
            <p:cNvSpPr txBox="1"/>
            <p:nvPr/>
          </p:nvSpPr>
          <p:spPr>
            <a:xfrm rot="728207">
              <a:off x="10291480" y="2381423"/>
              <a:ext cx="144117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b="1" spc="-150" dirty="0" smtClean="0">
                  <a:latin typeface="나눔스퀘어" pitchFamily="50" charset="-127"/>
                  <a:ea typeface="나눔스퀘어" pitchFamily="50" charset="-127"/>
                </a:rPr>
                <a:t>3         </a:t>
              </a:r>
              <a:r>
                <a:rPr lang="ko-KR" altLang="en-US" sz="1100" b="1" spc="-150" dirty="0" err="1" smtClean="0">
                  <a:latin typeface="나눔스퀘어" pitchFamily="50" charset="-127"/>
                  <a:ea typeface="나눔스퀘어" pitchFamily="50" charset="-127"/>
                </a:rPr>
                <a:t>시종장</a:t>
              </a:r>
              <a:r>
                <a:rPr lang="ko-KR" altLang="en-US" sz="1100" b="1" spc="-150" dirty="0" smtClean="0">
                  <a:latin typeface="나눔스퀘어" pitchFamily="50" charset="-127"/>
                  <a:ea typeface="나눔스퀘어" pitchFamily="50" charset="-127"/>
                </a:rPr>
                <a:t>         </a:t>
              </a:r>
              <a:r>
                <a:rPr lang="en-US" altLang="ko-KR" sz="1100" b="1" spc="-150" dirty="0" smtClean="0">
                  <a:latin typeface="나눔스퀘어" pitchFamily="50" charset="-127"/>
                  <a:ea typeface="나눔스퀘어" pitchFamily="50" charset="-127"/>
                </a:rPr>
                <a:t>3</a:t>
              </a:r>
            </a:p>
          </p:txBody>
        </p:sp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6027" y="2084014"/>
            <a:ext cx="2194948" cy="2092060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6065582" y="3696484"/>
            <a:ext cx="1675178" cy="2368385"/>
            <a:chOff x="6967116" y="2384034"/>
            <a:chExt cx="1675178" cy="2368385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77635" y="2384034"/>
              <a:ext cx="1464659" cy="236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D394C5-B1C5-4CC5-BB58-75B6459C5F61}"/>
                </a:ext>
              </a:extLst>
            </p:cNvPr>
            <p:cNvSpPr txBox="1"/>
            <p:nvPr/>
          </p:nvSpPr>
          <p:spPr>
            <a:xfrm rot="20399839">
              <a:off x="6967116" y="2502466"/>
              <a:ext cx="144117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b="1" spc="-150" dirty="0" smtClean="0">
                  <a:latin typeface="나눔스퀘어" pitchFamily="50" charset="-127"/>
                  <a:ea typeface="나눔스퀘어" pitchFamily="50" charset="-127"/>
                </a:rPr>
                <a:t>1           </a:t>
              </a:r>
              <a:r>
                <a:rPr lang="ko-KR" altLang="en-US" sz="1100" b="1" spc="-150" dirty="0" err="1" smtClean="0">
                  <a:latin typeface="나눔스퀘어" pitchFamily="50" charset="-127"/>
                  <a:ea typeface="나눔스퀘어" pitchFamily="50" charset="-127"/>
                </a:rPr>
                <a:t>달무티</a:t>
              </a:r>
              <a:r>
                <a:rPr lang="ko-KR" altLang="en-US" sz="1100" b="1" spc="-150" dirty="0" smtClean="0">
                  <a:latin typeface="나눔스퀘어" pitchFamily="50" charset="-127"/>
                  <a:ea typeface="나눔스퀘어" pitchFamily="50" charset="-127"/>
                </a:rPr>
                <a:t>           </a:t>
              </a:r>
              <a:r>
                <a:rPr lang="en-US" altLang="ko-KR" sz="1100" b="1" spc="-150" dirty="0" smtClean="0">
                  <a:latin typeface="나눔스퀘어" pitchFamily="50" charset="-127"/>
                  <a:ea typeface="나눔스퀘어" pitchFamily="50" charset="-127"/>
                </a:rPr>
                <a:t>1</a:t>
              </a:r>
            </a:p>
          </p:txBody>
        </p:sp>
      </p:grpSp>
      <p:pic>
        <p:nvPicPr>
          <p:cNvPr id="27650" name="Picture 2" descr="C:\Users\사용자\Desktop\박찬용\디자인파일\달무티\왕관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94879">
            <a:off x="6443365" y="1524495"/>
            <a:ext cx="762000" cy="660400"/>
          </a:xfrm>
          <a:prstGeom prst="rect">
            <a:avLst/>
          </a:prstGeom>
          <a:noFill/>
        </p:spPr>
      </p:pic>
      <p:sp>
        <p:nvSpPr>
          <p:cNvPr id="57" name="원형 화살표 56"/>
          <p:cNvSpPr/>
          <p:nvPr/>
        </p:nvSpPr>
        <p:spPr>
          <a:xfrm rot="10800000">
            <a:off x="8160212" y="4002650"/>
            <a:ext cx="1631429" cy="16314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582202"/>
              <a:gd name="adj5" fmla="val 12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원형 화살표 57"/>
          <p:cNvSpPr/>
          <p:nvPr/>
        </p:nvSpPr>
        <p:spPr>
          <a:xfrm rot="1158222">
            <a:off x="9560388" y="803915"/>
            <a:ext cx="1631429" cy="16314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582202"/>
              <a:gd name="adj5" fmla="val 12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50162" y="957992"/>
            <a:ext cx="5699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가장 작은 숫자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를 뽑은 사람이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달무티가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69212" y="948467"/>
            <a:ext cx="5699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달무티가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원하는 자리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에 앉으면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78737" y="929417"/>
            <a:ext cx="5699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카드의 숫자가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낮은 순서대로 </a:t>
            </a:r>
            <a:endParaRPr lang="en-US" altLang="ko-KR" sz="28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달무티의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왼쪽부터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자리에 앉습니다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88262" y="938942"/>
            <a:ext cx="5699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같은 숫자 카드를 뽑은 경우 해당 사람만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다시 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1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장씩 뽑아 계급을 결정합니다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556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14297 -0.254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414 -0.251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3281 -0.2361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5156 0.237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3672 0.2333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6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나누기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8674" name="Picture 2" descr="C:\Users\사용자\Desktop\박찬용\디자인파일\달무티\IMG_67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4450" y="704850"/>
            <a:ext cx="6858000" cy="4572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16812" y="1358042"/>
            <a:ext cx="5699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신분이 가장 낮은 플레이어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(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농노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)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가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카드가 다 떨어질 때까지 </a:t>
            </a: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달무티부터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시계방향으로 한 장씩 계속 나눠줍니다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게임 진행방향도 </a:t>
            </a:r>
            <a:r>
              <a:rPr lang="ko-KR" altLang="en-US" sz="2800" spc="-150" dirty="0" err="1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달무티</a:t>
            </a: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부터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시계방향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으로 차례가 돌아갑니다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896225" y="2628900"/>
            <a:ext cx="1504950" cy="952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C:\Users\사용자\Desktop\박찬용\디자인파일\달무티\왕관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94879">
            <a:off x="9434215" y="1057770"/>
            <a:ext cx="762000" cy="660400"/>
          </a:xfrm>
          <a:prstGeom prst="rect">
            <a:avLst/>
          </a:prstGeom>
          <a:noFill/>
        </p:spPr>
      </p:pic>
      <p:sp>
        <p:nvSpPr>
          <p:cNvPr id="8" name="원형 화살표 7"/>
          <p:cNvSpPr/>
          <p:nvPr/>
        </p:nvSpPr>
        <p:spPr>
          <a:xfrm rot="1158222">
            <a:off x="10097392" y="1448174"/>
            <a:ext cx="1120289" cy="112028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582202"/>
              <a:gd name="adj5" fmla="val 12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사용자\Desktop\박찬용\디자인파일\달무티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68103">
            <a:off x="6102350" y="4210051"/>
            <a:ext cx="1193799" cy="1516611"/>
          </a:xfrm>
          <a:prstGeom prst="rect">
            <a:avLst/>
          </a:prstGeom>
          <a:noFill/>
        </p:spPr>
      </p:pic>
      <p:pic>
        <p:nvPicPr>
          <p:cNvPr id="5122" name="Picture 2" descr="C:\Users\사용자\Desktop\박찬용\디자인파일\달무티\IMG_67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178049"/>
            <a:ext cx="6548437" cy="43656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세금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16812" y="1358042"/>
            <a:ext cx="56991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달무티는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자기 카드를 보고 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원하는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카드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endParaRPr lang="en-US" altLang="ko-KR" sz="2800" b="1" spc="-150" dirty="0" smtClean="0">
              <a:solidFill>
                <a:srgbClr val="7030A0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두 장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을 골라 농노에게 줍니다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농노는 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숫자가 가장 낮은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카드 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두 장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을 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세금으로 바쳐야 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다음 계급인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총리대신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도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농노보다 한 계급 높은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 소작농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과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한 장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으로 세금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카드교환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을 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7" name="Picture 2" descr="C:\Users\사용자\Desktop\박찬용\디자인파일\달무티\왕관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94879">
            <a:off x="8491240" y="5372595"/>
            <a:ext cx="762000" cy="660400"/>
          </a:xfrm>
          <a:prstGeom prst="rect">
            <a:avLst/>
          </a:prstGeom>
          <a:noFill/>
        </p:spPr>
      </p:pic>
      <p:pic>
        <p:nvPicPr>
          <p:cNvPr id="5124" name="Picture 4" descr="C:\Users\사용자\Desktop\박찬용\디자인파일\달무티\12_rank.JPG"/>
          <p:cNvPicPr>
            <a:picLocks noChangeAspect="1" noChangeArrowheads="1"/>
          </p:cNvPicPr>
          <p:nvPr/>
        </p:nvPicPr>
        <p:blipFill>
          <a:blip r:embed="rId5" cstate="print"/>
          <a:srcRect t="15730" b="3371"/>
          <a:stretch>
            <a:fillRect/>
          </a:stretch>
        </p:blipFill>
        <p:spPr bwMode="auto">
          <a:xfrm rot="10800000">
            <a:off x="8394700" y="200025"/>
            <a:ext cx="118066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324850" y="162877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농노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9125" y="601027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</a:t>
            </a:r>
            <a:endParaRPr lang="ko-KR" altLang="en-US" sz="28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19" name="Picture 3" descr="C:\Users\사용자\Desktop\박찬용\디자인파일\달무티\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860">
            <a:off x="10452109" y="3948345"/>
            <a:ext cx="1318491" cy="1711397"/>
          </a:xfrm>
          <a:prstGeom prst="rect">
            <a:avLst/>
          </a:prstGeom>
          <a:noFill/>
        </p:spPr>
      </p:pic>
      <p:pic>
        <p:nvPicPr>
          <p:cNvPr id="5123" name="Picture 3" descr="C:\Users\사용자\Desktop\박찬용\디자인파일\달무티\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860">
            <a:off x="10871234" y="4119793"/>
            <a:ext cx="1318491" cy="1711397"/>
          </a:xfrm>
          <a:prstGeom prst="rect">
            <a:avLst/>
          </a:prstGeom>
          <a:noFill/>
        </p:spPr>
      </p:pic>
      <p:grpSp>
        <p:nvGrpSpPr>
          <p:cNvPr id="25" name="그룹 24"/>
          <p:cNvGrpSpPr/>
          <p:nvPr/>
        </p:nvGrpSpPr>
        <p:grpSpPr>
          <a:xfrm>
            <a:off x="7086600" y="193675"/>
            <a:ext cx="1562100" cy="1534666"/>
            <a:chOff x="6905625" y="469900"/>
            <a:chExt cx="1562100" cy="1534666"/>
          </a:xfrm>
        </p:grpSpPr>
        <p:pic>
          <p:nvPicPr>
            <p:cNvPr id="5127" name="Picture 7" descr="C:\Users\사용자\Desktop\박찬용\디자인파일\달무티\3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05625" y="476250"/>
              <a:ext cx="1025538" cy="1441450"/>
            </a:xfrm>
            <a:prstGeom prst="rect">
              <a:avLst/>
            </a:prstGeom>
            <a:noFill/>
          </p:spPr>
        </p:pic>
        <p:pic>
          <p:nvPicPr>
            <p:cNvPr id="5126" name="Picture 6" descr="C:\Users\사용자\Desktop\박찬용\디자인파일\달무티\달무티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7225" y="469900"/>
              <a:ext cx="1460500" cy="153466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10078 -0.5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0961 -0.537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0.713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pic>
        <p:nvPicPr>
          <p:cNvPr id="1026" name="Picture 2" descr="C:\Users\사용자\Desktop\박찬용\디자인파일\달무티\IMG_67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22"/>
          <a:stretch>
            <a:fillRect/>
          </a:stretch>
        </p:blipFill>
        <p:spPr bwMode="auto">
          <a:xfrm>
            <a:off x="4929187" y="742950"/>
            <a:ext cx="3986213" cy="4664075"/>
          </a:xfrm>
          <a:prstGeom prst="rect">
            <a:avLst/>
          </a:prstGeom>
          <a:noFill/>
        </p:spPr>
      </p:pic>
      <p:cxnSp>
        <p:nvCxnSpPr>
          <p:cNvPr id="10" name="직선 화살표 연결선 9"/>
          <p:cNvCxnSpPr/>
          <p:nvPr/>
        </p:nvCxnSpPr>
        <p:spPr>
          <a:xfrm>
            <a:off x="8029575" y="3543300"/>
            <a:ext cx="971550" cy="533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사용자\Desktop\박찬용\디자인파일\달무티\IMG_67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8" t="52893" r="12798" b="15453"/>
          <a:stretch>
            <a:fillRect/>
          </a:stretch>
        </p:blipFill>
        <p:spPr bwMode="auto">
          <a:xfrm>
            <a:off x="8763000" y="3143250"/>
            <a:ext cx="2314575" cy="1476375"/>
          </a:xfrm>
          <a:prstGeom prst="rect">
            <a:avLst/>
          </a:prstGeom>
          <a:noFill/>
        </p:spPr>
      </p:pic>
      <p:grpSp>
        <p:nvGrpSpPr>
          <p:cNvPr id="16" name="그룹 15"/>
          <p:cNvGrpSpPr/>
          <p:nvPr/>
        </p:nvGrpSpPr>
        <p:grpSpPr>
          <a:xfrm>
            <a:off x="4841330" y="1750414"/>
            <a:ext cx="1972769" cy="1766884"/>
            <a:chOff x="5412830" y="1750414"/>
            <a:chExt cx="1972769" cy="1766884"/>
          </a:xfrm>
        </p:grpSpPr>
        <p:sp>
          <p:nvSpPr>
            <p:cNvPr id="14" name="직사각형 13"/>
            <p:cNvSpPr/>
            <p:nvPr/>
          </p:nvSpPr>
          <p:spPr>
            <a:xfrm rot="20604116">
              <a:off x="5412830" y="1750414"/>
              <a:ext cx="1163854" cy="1766884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20604116">
              <a:off x="5976975" y="3173341"/>
              <a:ext cx="1408624" cy="6683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26337" y="2891567"/>
            <a:ext cx="569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그 다음 사람은 그보다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더 낮은 숫자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의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카드를 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같은 장 수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만큼</a:t>
            </a: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내야 합니다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18" name="Picture 2" descr="C:\Users\사용자\Desktop\박찬용\디자인파일\달무티\IMG_67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72" t="41250" r="37083" b="37083"/>
          <a:stretch>
            <a:fillRect/>
          </a:stretch>
        </p:blipFill>
        <p:spPr bwMode="auto">
          <a:xfrm>
            <a:off x="8491354" y="-1743076"/>
            <a:ext cx="3024371" cy="1990725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16812" y="2920142"/>
            <a:ext cx="5699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카드를 낼 수 없거나 내기 싫다면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패스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할 수 있습니다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9315450" y="4838700"/>
            <a:ext cx="1885950" cy="962025"/>
          </a:xfrm>
          <a:prstGeom prst="wedgeRoundRectCallout">
            <a:avLst>
              <a:gd name="adj1" fmla="val 87613"/>
              <a:gd name="adj2" fmla="val -3083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</a:rPr>
              <a:t>패스</a:t>
            </a:r>
            <a:r>
              <a:rPr lang="en-US" altLang="ko-KR" sz="3000" dirty="0" smtClean="0">
                <a:solidFill>
                  <a:schemeClr val="tx1"/>
                </a:solidFill>
              </a:rPr>
              <a:t>!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16812" y="1358042"/>
            <a:ext cx="569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50" dirty="0" err="1" smtClean="0">
                <a:latin typeface="나눔스퀘어" pitchFamily="50" charset="-127"/>
                <a:ea typeface="나눔스퀘어" pitchFamily="50" charset="-127"/>
              </a:rPr>
              <a:t>달무티는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같은 숫자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의 카드를</a:t>
            </a:r>
            <a:endParaRPr lang="en-US" altLang="ko-KR" sz="28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spc="-150" dirty="0" smtClean="0">
                <a:solidFill>
                  <a:srgbClr val="7030A0"/>
                </a:solidFill>
                <a:latin typeface="나눔스퀘어" pitchFamily="50" charset="-127"/>
                <a:ea typeface="나눔스퀘어" pitchFamily="50" charset="-127"/>
              </a:rPr>
              <a:t>원하는 장 수</a:t>
            </a:r>
            <a:r>
              <a:rPr lang="ko-KR" altLang="en-US" sz="2800" spc="-150" dirty="0" smtClean="0">
                <a:latin typeface="나눔스퀘어" pitchFamily="50" charset="-127"/>
                <a:ea typeface="나눔스퀘어" pitchFamily="50" charset="-127"/>
              </a:rPr>
              <a:t>만큼 낼 수 있습니다</a:t>
            </a:r>
            <a:r>
              <a:rPr lang="en-US" altLang="ko-KR" sz="28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0039 0.6763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627</Words>
  <Application>Microsoft Office PowerPoint</Application>
  <PresentationFormat>사용자 지정</PresentationFormat>
  <Paragraphs>161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굴림</vt:lpstr>
      <vt:lpstr>Arial</vt:lpstr>
      <vt:lpstr>나눔스퀘어</vt:lpstr>
      <vt:lpstr>맑은 고딕</vt:lpstr>
      <vt:lpstr>나눔스퀘어 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65</cp:revision>
  <dcterms:created xsi:type="dcterms:W3CDTF">2017-12-14T07:04:43Z</dcterms:created>
  <dcterms:modified xsi:type="dcterms:W3CDTF">2018-11-05T05:00:32Z</dcterms:modified>
</cp:coreProperties>
</file>