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8"/>
  </p:notesMasterIdLst>
  <p:sldIdLst>
    <p:sldId id="257" r:id="rId2"/>
    <p:sldId id="260" r:id="rId3"/>
    <p:sldId id="258" r:id="rId4"/>
    <p:sldId id="751" r:id="rId5"/>
    <p:sldId id="726" r:id="rId6"/>
    <p:sldId id="551" r:id="rId7"/>
    <p:sldId id="552" r:id="rId8"/>
    <p:sldId id="756" r:id="rId9"/>
    <p:sldId id="757" r:id="rId10"/>
    <p:sldId id="758" r:id="rId11"/>
    <p:sldId id="626" r:id="rId12"/>
    <p:sldId id="759" r:id="rId13"/>
    <p:sldId id="460" r:id="rId14"/>
    <p:sldId id="259" r:id="rId15"/>
    <p:sldId id="264" r:id="rId16"/>
    <p:sldId id="263" r:id="rId17"/>
  </p:sldIdLst>
  <p:sldSz cx="12192000" cy="6858000"/>
  <p:notesSz cx="6858000" cy="9144000"/>
  <p:embeddedFontLst>
    <p:embeddedFont>
      <p:font typeface="나눔스퀘어" panose="020B0600000101010101" pitchFamily="50" charset="-127"/>
      <p:regular r:id="rId19"/>
    </p:embeddedFont>
    <p:embeddedFont>
      <p:font typeface="나눔스퀘어 Bold" panose="020B0600000101010101" pitchFamily="50" charset="-127"/>
      <p:bold r:id="rId20"/>
    </p:embeddedFont>
    <p:embeddedFont>
      <p:font typeface="맑은 고딕" panose="020B0503020000020004" pitchFamily="50" charset="-127"/>
      <p:regular r:id="rId21"/>
      <p:bold r:id="rId22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A4A3A4"/>
          </p15:clr>
        </p15:guide>
        <p15:guide id="4" pos="438" userDrawn="1">
          <p15:clr>
            <a:srgbClr val="A4A3A4"/>
          </p15:clr>
        </p15:guide>
        <p15:guide id="5" pos="7469" userDrawn="1">
          <p15:clr>
            <a:srgbClr val="A4A3A4"/>
          </p15:clr>
        </p15:guide>
        <p15:guide id="6" orient="horz" pos="232" userDrawn="1">
          <p15:clr>
            <a:srgbClr val="A4A3A4"/>
          </p15:clr>
        </p15:guide>
        <p15:guide id="7" orient="horz" pos="3974" userDrawn="1">
          <p15:clr>
            <a:srgbClr val="A4A3A4"/>
          </p15:clr>
        </p15:guide>
        <p15:guide id="8" pos="429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3D71"/>
    <a:srgbClr val="78674C"/>
    <a:srgbClr val="8A7758"/>
    <a:srgbClr val="A79476"/>
    <a:srgbClr val="E3432D"/>
    <a:srgbClr val="FBDB2E"/>
    <a:srgbClr val="D94413"/>
    <a:srgbClr val="FFFFFF"/>
    <a:srgbClr val="006EBC"/>
    <a:srgbClr val="0259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489" autoAdjust="0"/>
    <p:restoredTop sz="94660"/>
  </p:normalViewPr>
  <p:slideViewPr>
    <p:cSldViewPr snapToGrid="0" showGuides="1">
      <p:cViewPr varScale="1">
        <p:scale>
          <a:sx n="116" d="100"/>
          <a:sy n="116" d="100"/>
        </p:scale>
        <p:origin x="132" y="156"/>
      </p:cViewPr>
      <p:guideLst>
        <p:guide orient="horz" pos="2160"/>
        <p:guide pos="3840"/>
        <p:guide pos="211"/>
        <p:guide pos="438"/>
        <p:guide pos="7469"/>
        <p:guide orient="horz" pos="232"/>
        <p:guide orient="horz" pos="3974"/>
        <p:guide pos="429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42DFD2-1982-4DF9-AB99-06ACC247F4DE}" type="datetimeFigureOut">
              <a:rPr lang="ko-KR" altLang="en-US" smtClean="0"/>
              <a:t>2022-06-16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0A7F22-0255-47F7-9589-85F31614695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00291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타이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>
            <a:extLst>
              <a:ext uri="{FF2B5EF4-FFF2-40B4-BE49-F238E27FC236}">
                <a16:creationId xmlns:a16="http://schemas.microsoft.com/office/drawing/2014/main" id="{0D915092-9B20-43EE-8BFA-DCF0E7467DE7}"/>
              </a:ext>
            </a:extLst>
          </p:cNvPr>
          <p:cNvSpPr/>
          <p:nvPr userDrawn="1"/>
        </p:nvSpPr>
        <p:spPr>
          <a:xfrm>
            <a:off x="319087" y="333375"/>
            <a:ext cx="11553825" cy="61912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FB1BFAEF-D301-4F70-AAF8-200B281928A1}"/>
              </a:ext>
            </a:extLst>
          </p:cNvPr>
          <p:cNvSpPr/>
          <p:nvPr userDrawn="1"/>
        </p:nvSpPr>
        <p:spPr>
          <a:xfrm>
            <a:off x="552450" y="581025"/>
            <a:ext cx="10953750" cy="56959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8" name="직각 삼각형 17">
            <a:extLst>
              <a:ext uri="{FF2B5EF4-FFF2-40B4-BE49-F238E27FC236}">
                <a16:creationId xmlns:a16="http://schemas.microsoft.com/office/drawing/2014/main" id="{BDA86165-C92A-4ED7-B3D1-CB562E364F1C}"/>
              </a:ext>
            </a:extLst>
          </p:cNvPr>
          <p:cNvSpPr/>
          <p:nvPr userDrawn="1"/>
        </p:nvSpPr>
        <p:spPr>
          <a:xfrm rot="16200000">
            <a:off x="8222891" y="2874600"/>
            <a:ext cx="3644034" cy="3656013"/>
          </a:xfrm>
          <a:prstGeom prst="rtTriangle">
            <a:avLst/>
          </a:prstGeom>
          <a:solidFill>
            <a:srgbClr val="FBA6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9" name="이등변 삼각형 8">
            <a:extLst>
              <a:ext uri="{FF2B5EF4-FFF2-40B4-BE49-F238E27FC236}">
                <a16:creationId xmlns:a16="http://schemas.microsoft.com/office/drawing/2014/main" id="{B5A44C7A-6E59-40D4-95C6-90F5DEA9003A}"/>
              </a:ext>
            </a:extLst>
          </p:cNvPr>
          <p:cNvSpPr>
            <a:spLocks noChangeAspect="1"/>
          </p:cNvSpPr>
          <p:nvPr userDrawn="1"/>
        </p:nvSpPr>
        <p:spPr>
          <a:xfrm>
            <a:off x="8670125" y="3330584"/>
            <a:ext cx="3240000" cy="3240000"/>
          </a:xfrm>
          <a:prstGeom prst="triangle">
            <a:avLst>
              <a:gd name="adj" fmla="val 100000"/>
            </a:avLst>
          </a:prstGeom>
          <a:solidFill>
            <a:srgbClr val="87C43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5" name="이등변 삼각형 14">
            <a:extLst>
              <a:ext uri="{FF2B5EF4-FFF2-40B4-BE49-F238E27FC236}">
                <a16:creationId xmlns:a16="http://schemas.microsoft.com/office/drawing/2014/main" id="{C7648D17-2A62-44DC-B32D-59EA52CC1BB4}"/>
              </a:ext>
            </a:extLst>
          </p:cNvPr>
          <p:cNvSpPr>
            <a:spLocks noChangeAspect="1"/>
          </p:cNvSpPr>
          <p:nvPr userDrawn="1"/>
        </p:nvSpPr>
        <p:spPr>
          <a:xfrm>
            <a:off x="9458326" y="4229100"/>
            <a:ext cx="2047874" cy="2047874"/>
          </a:xfrm>
          <a:prstGeom prst="triangle">
            <a:avLst>
              <a:gd name="adj" fmla="val 99219"/>
            </a:avLst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13" name="그림 12" descr="아콩다콩로고_150325_web.gif">
            <a:extLst>
              <a:ext uri="{FF2B5EF4-FFF2-40B4-BE49-F238E27FC236}">
                <a16:creationId xmlns:a16="http://schemas.microsoft.com/office/drawing/2014/main" id="{741FA202-5B80-4A94-83DC-5F6ABC8D7B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9781" y="5324085"/>
            <a:ext cx="1015121" cy="454133"/>
          </a:xfrm>
          <a:prstGeom prst="rect">
            <a:avLst/>
          </a:prstGeom>
        </p:spPr>
      </p:pic>
      <p:sp>
        <p:nvSpPr>
          <p:cNvPr id="5" name="막힌 원호 4">
            <a:extLst>
              <a:ext uri="{FF2B5EF4-FFF2-40B4-BE49-F238E27FC236}">
                <a16:creationId xmlns:a16="http://schemas.microsoft.com/office/drawing/2014/main" id="{B0794916-0090-4ADE-8A5F-AFC85D7B442B}"/>
              </a:ext>
            </a:extLst>
          </p:cNvPr>
          <p:cNvSpPr/>
          <p:nvPr userDrawn="1"/>
        </p:nvSpPr>
        <p:spPr>
          <a:xfrm>
            <a:off x="10791025" y="-26787"/>
            <a:ext cx="1439880" cy="1439880"/>
          </a:xfrm>
          <a:prstGeom prst="blockArc">
            <a:avLst>
              <a:gd name="adj1" fmla="val 16199255"/>
              <a:gd name="adj2" fmla="val 0"/>
              <a:gd name="adj3" fmla="val 25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6" name="막힌 원호 15">
            <a:extLst>
              <a:ext uri="{FF2B5EF4-FFF2-40B4-BE49-F238E27FC236}">
                <a16:creationId xmlns:a16="http://schemas.microsoft.com/office/drawing/2014/main" id="{8D6294D2-14F9-45C3-9BE6-B841B949427E}"/>
              </a:ext>
            </a:extLst>
          </p:cNvPr>
          <p:cNvSpPr/>
          <p:nvPr userDrawn="1"/>
        </p:nvSpPr>
        <p:spPr>
          <a:xfrm flipH="1">
            <a:off x="-40479" y="-20930"/>
            <a:ext cx="1439880" cy="1439880"/>
          </a:xfrm>
          <a:prstGeom prst="blockArc">
            <a:avLst>
              <a:gd name="adj1" fmla="val 16199255"/>
              <a:gd name="adj2" fmla="val 0"/>
              <a:gd name="adj3" fmla="val 25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0" name="막힌 원호 19">
            <a:extLst>
              <a:ext uri="{FF2B5EF4-FFF2-40B4-BE49-F238E27FC236}">
                <a16:creationId xmlns:a16="http://schemas.microsoft.com/office/drawing/2014/main" id="{F1DDB0DB-BE97-4482-B31A-BA1C8F61F47F}"/>
              </a:ext>
            </a:extLst>
          </p:cNvPr>
          <p:cNvSpPr/>
          <p:nvPr userDrawn="1"/>
        </p:nvSpPr>
        <p:spPr>
          <a:xfrm flipV="1">
            <a:off x="10791818" y="5451026"/>
            <a:ext cx="1439880" cy="1439880"/>
          </a:xfrm>
          <a:prstGeom prst="blockArc">
            <a:avLst>
              <a:gd name="adj1" fmla="val 16199255"/>
              <a:gd name="adj2" fmla="val 0"/>
              <a:gd name="adj3" fmla="val 25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1" name="막힌 원호 20">
            <a:extLst>
              <a:ext uri="{FF2B5EF4-FFF2-40B4-BE49-F238E27FC236}">
                <a16:creationId xmlns:a16="http://schemas.microsoft.com/office/drawing/2014/main" id="{CF5285DE-4942-41F5-9036-002D676014D3}"/>
              </a:ext>
            </a:extLst>
          </p:cNvPr>
          <p:cNvSpPr/>
          <p:nvPr userDrawn="1"/>
        </p:nvSpPr>
        <p:spPr>
          <a:xfrm flipH="1" flipV="1">
            <a:off x="-42067" y="5448645"/>
            <a:ext cx="1439880" cy="1439880"/>
          </a:xfrm>
          <a:prstGeom prst="blockArc">
            <a:avLst>
              <a:gd name="adj1" fmla="val 16199255"/>
              <a:gd name="adj2" fmla="val 0"/>
              <a:gd name="adj3" fmla="val 25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C58A392A-1FB2-43CF-88F8-E517C20AE61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9002" y="5778218"/>
            <a:ext cx="1485900" cy="375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18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본문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>
            <a:extLst>
              <a:ext uri="{FF2B5EF4-FFF2-40B4-BE49-F238E27FC236}">
                <a16:creationId xmlns:a16="http://schemas.microsoft.com/office/drawing/2014/main" id="{0A7D3DEB-20CF-457B-AD00-635F216891AD}"/>
              </a:ext>
            </a:extLst>
          </p:cNvPr>
          <p:cNvSpPr/>
          <p:nvPr userDrawn="1"/>
        </p:nvSpPr>
        <p:spPr>
          <a:xfrm>
            <a:off x="112253" y="95534"/>
            <a:ext cx="11982733" cy="6273367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20" name="그림 19" descr="아콩다콩로고_150325_web.gif">
            <a:extLst>
              <a:ext uri="{FF2B5EF4-FFF2-40B4-BE49-F238E27FC236}">
                <a16:creationId xmlns:a16="http://schemas.microsoft.com/office/drawing/2014/main" id="{74DF40A5-574A-489D-B2BD-BD7B57577BB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0774" y="6461180"/>
            <a:ext cx="732360" cy="327634"/>
          </a:xfrm>
          <a:prstGeom prst="rect">
            <a:avLst/>
          </a:prstGeom>
        </p:spPr>
      </p:pic>
      <p:sp>
        <p:nvSpPr>
          <p:cNvPr id="26" name="직각 삼각형 25">
            <a:extLst>
              <a:ext uri="{FF2B5EF4-FFF2-40B4-BE49-F238E27FC236}">
                <a16:creationId xmlns:a16="http://schemas.microsoft.com/office/drawing/2014/main" id="{7A8F2C49-F3EA-418D-85BF-32DA70DD56C2}"/>
              </a:ext>
            </a:extLst>
          </p:cNvPr>
          <p:cNvSpPr/>
          <p:nvPr userDrawn="1"/>
        </p:nvSpPr>
        <p:spPr>
          <a:xfrm rot="16200000">
            <a:off x="352709" y="454377"/>
            <a:ext cx="656536" cy="656536"/>
          </a:xfrm>
          <a:prstGeom prst="rtTriangle">
            <a:avLst/>
          </a:prstGeom>
          <a:solidFill>
            <a:srgbClr val="87C4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7" name="직각 삼각형 26">
            <a:extLst>
              <a:ext uri="{FF2B5EF4-FFF2-40B4-BE49-F238E27FC236}">
                <a16:creationId xmlns:a16="http://schemas.microsoft.com/office/drawing/2014/main" id="{D4572C53-AF5B-4874-905D-262F99506DBC}"/>
              </a:ext>
            </a:extLst>
          </p:cNvPr>
          <p:cNvSpPr/>
          <p:nvPr userDrawn="1"/>
        </p:nvSpPr>
        <p:spPr>
          <a:xfrm rot="16200000">
            <a:off x="277997" y="386191"/>
            <a:ext cx="630995" cy="630994"/>
          </a:xfrm>
          <a:prstGeom prst="rtTriangle">
            <a:avLst/>
          </a:prstGeom>
          <a:solidFill>
            <a:srgbClr val="FBA6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0" name="텍스트 개체 틀 2">
            <a:extLst>
              <a:ext uri="{FF2B5EF4-FFF2-40B4-BE49-F238E27FC236}">
                <a16:creationId xmlns:a16="http://schemas.microsoft.com/office/drawing/2014/main" id="{58D6EDF8-31AB-424A-BD51-F747BDCBCF2D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68067" y="190784"/>
            <a:ext cx="657225" cy="7334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lang="ko-KR" altLang="en-US" sz="6000" b="1" kern="1200" dirty="0" smtClean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1pPr>
            <a:lvl2pPr>
              <a:defRPr lang="ko-KR" altLang="en-US" sz="6000" b="1" kern="1200" dirty="0" smtClean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2pPr>
            <a:lvl3pPr>
              <a:defRPr lang="ko-KR" altLang="en-US" sz="6000" b="1" kern="1200" dirty="0" smtClean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3pPr>
            <a:lvl4pPr>
              <a:defRPr lang="ko-KR" altLang="en-US" sz="6000" b="1" kern="1200" dirty="0" smtClean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4pPr>
            <a:lvl5pPr>
              <a:defRPr lang="ko-KR" altLang="en-US" sz="6000" b="1" kern="1200" dirty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5pPr>
          </a:lstStyle>
          <a:p>
            <a:pPr lvl="0"/>
            <a:r>
              <a:rPr lang="en-US" altLang="ko-KR" dirty="0"/>
              <a:t>1</a:t>
            </a:r>
            <a:endParaRPr lang="ko-KR" altLang="en-US" dirty="0"/>
          </a:p>
        </p:txBody>
      </p:sp>
      <p:sp>
        <p:nvSpPr>
          <p:cNvPr id="31" name="텍스트 개체 틀 4">
            <a:extLst>
              <a:ext uri="{FF2B5EF4-FFF2-40B4-BE49-F238E27FC236}">
                <a16:creationId xmlns:a16="http://schemas.microsoft.com/office/drawing/2014/main" id="{137D1E76-952B-4CAA-84E8-C1B102A26E1D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1124068" y="402392"/>
            <a:ext cx="8553332" cy="10906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ko-KR" altLang="en-US" sz="4000" b="1" kern="1200" dirty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1pPr>
            <a:lvl2pPr>
              <a:defRPr lang="ko-KR" altLang="en-US" sz="4000" kern="1200" dirty="0" smtClean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2pPr>
            <a:lvl3pPr>
              <a:defRPr lang="ko-KR" altLang="en-US" sz="4000" kern="1200" dirty="0" smtClean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3pPr>
            <a:lvl4pPr>
              <a:defRPr lang="ko-KR" altLang="en-US" sz="4000" kern="1200" dirty="0" smtClean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4pPr>
            <a:lvl5pPr>
              <a:defRPr lang="ko-KR" altLang="en-US" sz="4000" kern="12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5pPr>
          </a:lstStyle>
          <a:p>
            <a:pPr lvl="0"/>
            <a:r>
              <a:rPr lang="ko-KR" altLang="en-US" dirty="0"/>
              <a:t>게임 소개</a:t>
            </a: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32E8AF8E-9C77-4ABE-BC8A-21583FBAA0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829" y="6444998"/>
            <a:ext cx="1425373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85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게임 시작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림 17">
            <a:extLst>
              <a:ext uri="{FF2B5EF4-FFF2-40B4-BE49-F238E27FC236}">
                <a16:creationId xmlns:a16="http://schemas.microsoft.com/office/drawing/2014/main" id="{ABC86B2A-13F6-4038-9E83-58F9B58CE2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0024" y="5155"/>
            <a:ext cx="11771976" cy="6855435"/>
          </a:xfrm>
          <a:prstGeom prst="rect">
            <a:avLst/>
          </a:prstGeom>
        </p:spPr>
      </p:pic>
      <p:sp>
        <p:nvSpPr>
          <p:cNvPr id="24" name="직사각형 23">
            <a:extLst>
              <a:ext uri="{FF2B5EF4-FFF2-40B4-BE49-F238E27FC236}">
                <a16:creationId xmlns:a16="http://schemas.microsoft.com/office/drawing/2014/main" id="{C94C3539-88D5-41D4-9D27-B1FE80378753}"/>
              </a:ext>
            </a:extLst>
          </p:cNvPr>
          <p:cNvSpPr/>
          <p:nvPr userDrawn="1"/>
        </p:nvSpPr>
        <p:spPr>
          <a:xfrm>
            <a:off x="0" y="-12702"/>
            <a:ext cx="12192000" cy="6891147"/>
          </a:xfrm>
          <a:prstGeom prst="rect">
            <a:avLst/>
          </a:prstGeom>
          <a:solidFill>
            <a:srgbClr val="30A1DB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0" name="직각 삼각형 19">
            <a:extLst>
              <a:ext uri="{FF2B5EF4-FFF2-40B4-BE49-F238E27FC236}">
                <a16:creationId xmlns:a16="http://schemas.microsoft.com/office/drawing/2014/main" id="{90A55710-278B-422D-BA53-3B428750F2A2}"/>
              </a:ext>
            </a:extLst>
          </p:cNvPr>
          <p:cNvSpPr/>
          <p:nvPr userDrawn="1"/>
        </p:nvSpPr>
        <p:spPr>
          <a:xfrm rot="5400000">
            <a:off x="3487" y="-12701"/>
            <a:ext cx="9124950" cy="912495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DFB73730-69CE-40BF-B236-F96948E1B1C5}"/>
              </a:ext>
            </a:extLst>
          </p:cNvPr>
          <p:cNvGrpSpPr/>
          <p:nvPr userDrawn="1"/>
        </p:nvGrpSpPr>
        <p:grpSpPr>
          <a:xfrm>
            <a:off x="3242" y="-975738"/>
            <a:ext cx="2587556" cy="2967078"/>
            <a:chOff x="0" y="-963038"/>
            <a:chExt cx="2587556" cy="2967078"/>
          </a:xfrm>
        </p:grpSpPr>
        <p:sp>
          <p:nvSpPr>
            <p:cNvPr id="22" name="직각 삼각형 21">
              <a:extLst>
                <a:ext uri="{FF2B5EF4-FFF2-40B4-BE49-F238E27FC236}">
                  <a16:creationId xmlns:a16="http://schemas.microsoft.com/office/drawing/2014/main" id="{C145B091-80CA-4BEC-8601-EBB8104FFF34}"/>
                </a:ext>
              </a:extLst>
            </p:cNvPr>
            <p:cNvSpPr/>
            <p:nvPr/>
          </p:nvSpPr>
          <p:spPr>
            <a:xfrm rot="18900000">
              <a:off x="661480" y="-963038"/>
              <a:ext cx="1926076" cy="1926076"/>
            </a:xfrm>
            <a:prstGeom prst="rtTriangle">
              <a:avLst/>
            </a:prstGeom>
            <a:solidFill>
              <a:srgbClr val="FBA6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23" name="직각 삼각형 22">
              <a:extLst>
                <a:ext uri="{FF2B5EF4-FFF2-40B4-BE49-F238E27FC236}">
                  <a16:creationId xmlns:a16="http://schemas.microsoft.com/office/drawing/2014/main" id="{C464E8EA-D642-4486-803B-68DFDDDC1388}"/>
                </a:ext>
              </a:extLst>
            </p:cNvPr>
            <p:cNvSpPr/>
            <p:nvPr/>
          </p:nvSpPr>
          <p:spPr>
            <a:xfrm rot="5400000">
              <a:off x="0" y="0"/>
              <a:ext cx="2004040" cy="2004040"/>
            </a:xfrm>
            <a:prstGeom prst="rtTriangle">
              <a:avLst/>
            </a:prstGeom>
            <a:solidFill>
              <a:srgbClr val="87C4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6B634B8B-1B27-451C-8314-53D0F7CC21C1}"/>
              </a:ext>
            </a:extLst>
          </p:cNvPr>
          <p:cNvSpPr txBox="1"/>
          <p:nvPr userDrawn="1"/>
        </p:nvSpPr>
        <p:spPr>
          <a:xfrm>
            <a:off x="-248422" y="1644919"/>
            <a:ext cx="622662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600" b="1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게임을</a:t>
            </a:r>
            <a:endParaRPr lang="en-US" altLang="ko-KR" sz="6600" b="1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ctr"/>
            <a:r>
              <a:rPr lang="ko-KR" altLang="en-US" sz="6600" b="1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시작해볼까요</a:t>
            </a:r>
            <a:r>
              <a:rPr lang="en-US" altLang="ko-KR" sz="6600" b="1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?</a:t>
            </a:r>
            <a:endParaRPr lang="ko-KR" altLang="en-US" sz="6600" b="1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05EE9455-68BC-40CC-95C2-09CD94EAB19D}"/>
              </a:ext>
            </a:extLst>
          </p:cNvPr>
          <p:cNvGrpSpPr/>
          <p:nvPr userDrawn="1"/>
        </p:nvGrpSpPr>
        <p:grpSpPr>
          <a:xfrm rot="10800000">
            <a:off x="9604444" y="4856550"/>
            <a:ext cx="2587556" cy="2967078"/>
            <a:chOff x="0" y="-963038"/>
            <a:chExt cx="2587556" cy="2967078"/>
          </a:xfrm>
          <a:solidFill>
            <a:srgbClr val="87C437"/>
          </a:solidFill>
        </p:grpSpPr>
        <p:sp>
          <p:nvSpPr>
            <p:cNvPr id="30" name="직각 삼각형 29">
              <a:extLst>
                <a:ext uri="{FF2B5EF4-FFF2-40B4-BE49-F238E27FC236}">
                  <a16:creationId xmlns:a16="http://schemas.microsoft.com/office/drawing/2014/main" id="{4A4AE6B9-7956-42B0-B5FC-88A8314EE466}"/>
                </a:ext>
              </a:extLst>
            </p:cNvPr>
            <p:cNvSpPr/>
            <p:nvPr/>
          </p:nvSpPr>
          <p:spPr>
            <a:xfrm rot="18900000">
              <a:off x="661480" y="-963038"/>
              <a:ext cx="1926076" cy="1926076"/>
            </a:xfrm>
            <a:prstGeom prst="rtTriangle">
              <a:avLst/>
            </a:prstGeom>
            <a:solidFill>
              <a:srgbClr val="FBA6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31" name="직각 삼각형 30">
              <a:extLst>
                <a:ext uri="{FF2B5EF4-FFF2-40B4-BE49-F238E27FC236}">
                  <a16:creationId xmlns:a16="http://schemas.microsoft.com/office/drawing/2014/main" id="{C1BD73C9-BE4D-4058-AD2F-E0DDCA230BB4}"/>
                </a:ext>
              </a:extLst>
            </p:cNvPr>
            <p:cNvSpPr/>
            <p:nvPr/>
          </p:nvSpPr>
          <p:spPr>
            <a:xfrm rot="5400000">
              <a:off x="0" y="0"/>
              <a:ext cx="2004040" cy="200404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</p:grpSp>
      <p:pic>
        <p:nvPicPr>
          <p:cNvPr id="16" name="그림 15" descr="아콩다콩로고_150325_web.gif">
            <a:extLst>
              <a:ext uri="{FF2B5EF4-FFF2-40B4-BE49-F238E27FC236}">
                <a16:creationId xmlns:a16="http://schemas.microsoft.com/office/drawing/2014/main" id="{804F904F-CEB9-4E9A-9480-D09A574814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949" y="4073328"/>
            <a:ext cx="1031374" cy="461404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76562740-2756-49F9-8C96-218ACB0FA7C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142" y="4050753"/>
            <a:ext cx="2007337" cy="50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93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감사합니다!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그림 18">
            <a:extLst>
              <a:ext uri="{FF2B5EF4-FFF2-40B4-BE49-F238E27FC236}">
                <a16:creationId xmlns:a16="http://schemas.microsoft.com/office/drawing/2014/main" id="{133A76C9-095D-4B39-A258-DDAEA89815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-3"/>
            <a:ext cx="12192000" cy="6858001"/>
          </a:xfrm>
          <a:prstGeom prst="rect">
            <a:avLst/>
          </a:prstGeom>
        </p:spPr>
      </p:pic>
      <p:sp>
        <p:nvSpPr>
          <p:cNvPr id="24" name="직사각형 23">
            <a:extLst>
              <a:ext uri="{FF2B5EF4-FFF2-40B4-BE49-F238E27FC236}">
                <a16:creationId xmlns:a16="http://schemas.microsoft.com/office/drawing/2014/main" id="{C94C3539-88D5-41D4-9D27-B1FE80378753}"/>
              </a:ext>
            </a:extLst>
          </p:cNvPr>
          <p:cNvSpPr/>
          <p:nvPr userDrawn="1"/>
        </p:nvSpPr>
        <p:spPr>
          <a:xfrm>
            <a:off x="0" y="0"/>
            <a:ext cx="12192000" cy="6842712"/>
          </a:xfrm>
          <a:prstGeom prst="rect">
            <a:avLst/>
          </a:prstGeom>
          <a:solidFill>
            <a:srgbClr val="30A1DB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0" name="직각 삼각형 19">
            <a:extLst>
              <a:ext uri="{FF2B5EF4-FFF2-40B4-BE49-F238E27FC236}">
                <a16:creationId xmlns:a16="http://schemas.microsoft.com/office/drawing/2014/main" id="{90A55710-278B-422D-BA53-3B428750F2A2}"/>
              </a:ext>
            </a:extLst>
          </p:cNvPr>
          <p:cNvSpPr/>
          <p:nvPr userDrawn="1"/>
        </p:nvSpPr>
        <p:spPr>
          <a:xfrm rot="16200000">
            <a:off x="2413675" y="-2922230"/>
            <a:ext cx="9780230" cy="978023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DFB73730-69CE-40BF-B236-F96948E1B1C5}"/>
              </a:ext>
            </a:extLst>
          </p:cNvPr>
          <p:cNvGrpSpPr/>
          <p:nvPr userDrawn="1"/>
        </p:nvGrpSpPr>
        <p:grpSpPr>
          <a:xfrm>
            <a:off x="3242" y="-975738"/>
            <a:ext cx="2587556" cy="2967078"/>
            <a:chOff x="0" y="-963038"/>
            <a:chExt cx="2587556" cy="2967078"/>
          </a:xfrm>
        </p:grpSpPr>
        <p:sp>
          <p:nvSpPr>
            <p:cNvPr id="22" name="직각 삼각형 21">
              <a:extLst>
                <a:ext uri="{FF2B5EF4-FFF2-40B4-BE49-F238E27FC236}">
                  <a16:creationId xmlns:a16="http://schemas.microsoft.com/office/drawing/2014/main" id="{C145B091-80CA-4BEC-8601-EBB8104FFF34}"/>
                </a:ext>
              </a:extLst>
            </p:cNvPr>
            <p:cNvSpPr/>
            <p:nvPr/>
          </p:nvSpPr>
          <p:spPr>
            <a:xfrm rot="18900000">
              <a:off x="661480" y="-963038"/>
              <a:ext cx="1926076" cy="1926076"/>
            </a:xfrm>
            <a:prstGeom prst="rtTriangle">
              <a:avLst/>
            </a:prstGeom>
            <a:solidFill>
              <a:srgbClr val="FBA6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23" name="직각 삼각형 22">
              <a:extLst>
                <a:ext uri="{FF2B5EF4-FFF2-40B4-BE49-F238E27FC236}">
                  <a16:creationId xmlns:a16="http://schemas.microsoft.com/office/drawing/2014/main" id="{C464E8EA-D642-4486-803B-68DFDDDC1388}"/>
                </a:ext>
              </a:extLst>
            </p:cNvPr>
            <p:cNvSpPr/>
            <p:nvPr/>
          </p:nvSpPr>
          <p:spPr>
            <a:xfrm rot="5400000">
              <a:off x="0" y="0"/>
              <a:ext cx="2004040" cy="2004040"/>
            </a:xfrm>
            <a:prstGeom prst="rtTriangle">
              <a:avLst/>
            </a:prstGeom>
            <a:solidFill>
              <a:srgbClr val="87C4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6B634B8B-1B27-451C-8314-53D0F7CC21C1}"/>
              </a:ext>
            </a:extLst>
          </p:cNvPr>
          <p:cNvSpPr txBox="1"/>
          <p:nvPr userDrawn="1"/>
        </p:nvSpPr>
        <p:spPr>
          <a:xfrm>
            <a:off x="5965371" y="3336188"/>
            <a:ext cx="62266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8000" b="1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감사합니다</a:t>
            </a:r>
            <a:r>
              <a:rPr lang="en-US" altLang="ko-KR" sz="8000" b="1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  <a:endParaRPr lang="ko-KR" altLang="en-US" sz="8000" b="1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05EE9455-68BC-40CC-95C2-09CD94EAB19D}"/>
              </a:ext>
            </a:extLst>
          </p:cNvPr>
          <p:cNvGrpSpPr/>
          <p:nvPr userDrawn="1"/>
        </p:nvGrpSpPr>
        <p:grpSpPr>
          <a:xfrm rot="10800000">
            <a:off x="9604444" y="4890694"/>
            <a:ext cx="2587556" cy="2967078"/>
            <a:chOff x="0" y="-963038"/>
            <a:chExt cx="2587556" cy="2967078"/>
          </a:xfrm>
        </p:grpSpPr>
        <p:sp>
          <p:nvSpPr>
            <p:cNvPr id="30" name="직각 삼각형 29">
              <a:extLst>
                <a:ext uri="{FF2B5EF4-FFF2-40B4-BE49-F238E27FC236}">
                  <a16:creationId xmlns:a16="http://schemas.microsoft.com/office/drawing/2014/main" id="{4A4AE6B9-7956-42B0-B5FC-88A8314EE466}"/>
                </a:ext>
              </a:extLst>
            </p:cNvPr>
            <p:cNvSpPr/>
            <p:nvPr/>
          </p:nvSpPr>
          <p:spPr>
            <a:xfrm rot="18900000">
              <a:off x="661480" y="-963038"/>
              <a:ext cx="1926076" cy="1926076"/>
            </a:xfrm>
            <a:prstGeom prst="rtTriangle">
              <a:avLst/>
            </a:prstGeom>
            <a:solidFill>
              <a:srgbClr val="FBA6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31" name="직각 삼각형 30">
              <a:extLst>
                <a:ext uri="{FF2B5EF4-FFF2-40B4-BE49-F238E27FC236}">
                  <a16:creationId xmlns:a16="http://schemas.microsoft.com/office/drawing/2014/main" id="{C1BD73C9-BE4D-4058-AD2F-E0DDCA230BB4}"/>
                </a:ext>
              </a:extLst>
            </p:cNvPr>
            <p:cNvSpPr/>
            <p:nvPr/>
          </p:nvSpPr>
          <p:spPr>
            <a:xfrm rot="5400000">
              <a:off x="0" y="0"/>
              <a:ext cx="2004040" cy="2004040"/>
            </a:xfrm>
            <a:prstGeom prst="rtTriangle">
              <a:avLst/>
            </a:prstGeom>
            <a:solidFill>
              <a:srgbClr val="87C4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</p:grpSp>
      <p:pic>
        <p:nvPicPr>
          <p:cNvPr id="25" name="그림 24" descr="아콩다콩로고_150325_web.gif">
            <a:extLst>
              <a:ext uri="{FF2B5EF4-FFF2-40B4-BE49-F238E27FC236}">
                <a16:creationId xmlns:a16="http://schemas.microsoft.com/office/drawing/2014/main" id="{AFC7B4B4-C72E-4335-89F3-D091A183B7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8693" y="6143531"/>
            <a:ext cx="1031374" cy="461404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C9C42362-388F-4EBE-825F-5BD5131688C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497" y="6120636"/>
            <a:ext cx="1994809" cy="503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407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62E1193-0276-4D85-A0F6-0F3DD3D3FC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defRPr>
            </a:lvl1pPr>
          </a:lstStyle>
          <a:p>
            <a:fld id="{C0CEF289-BBD3-4B78-AD87-46AEC9B941C9}" type="datetimeFigureOut">
              <a:rPr lang="ko-KR" altLang="en-US" smtClean="0"/>
              <a:pPr/>
              <a:t>2022-06-16</a:t>
            </a:fld>
            <a:endParaRPr lang="ko-KR" alt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50C72972-5B25-4846-AECE-569761243D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BE8AC52-1096-4925-9C1A-04455F61AD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defRPr>
            </a:lvl1pPr>
          </a:lstStyle>
          <a:p>
            <a:fld id="{66024BC6-15BB-44EA-80E0-37237723EBAB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62030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</p:sldLayoutIdLst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텍스트이(가) 표시된 사진&#10;&#10;자동 생성된 설명">
            <a:extLst>
              <a:ext uri="{FF2B5EF4-FFF2-40B4-BE49-F238E27FC236}">
                <a16:creationId xmlns:a16="http://schemas.microsoft.com/office/drawing/2014/main" id="{A91E95BC-FB17-9D3E-5956-CB98F89E20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71" t="14774" r="21893" b="15197"/>
          <a:stretch/>
        </p:blipFill>
        <p:spPr>
          <a:xfrm>
            <a:off x="543697" y="584885"/>
            <a:ext cx="4588476" cy="570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949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5B9A5B-05D2-F10D-EC77-26B00BBFF6F0}"/>
              </a:ext>
            </a:extLst>
          </p:cNvPr>
          <p:cNvSpPr txBox="1"/>
          <p:nvPr/>
        </p:nvSpPr>
        <p:spPr>
          <a:xfrm>
            <a:off x="218638" y="1119864"/>
            <a:ext cx="7253081" cy="4584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중 가져오는 카드는 </a:t>
            </a:r>
            <a:r>
              <a:rPr lang="ko-KR" altLang="en-US" sz="3000" b="1" spc="-150" dirty="0">
                <a:solidFill>
                  <a:srgbClr val="013D7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모두 잘 보이게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둠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>
              <a:lnSpc>
                <a:spcPct val="20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sz="3000" b="1" spc="-150" dirty="0">
                <a:solidFill>
                  <a:srgbClr val="013D7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연속된 카드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는 </a:t>
            </a:r>
            <a:r>
              <a:rPr lang="ko-KR" altLang="en-US" sz="3000" b="1" spc="-150" dirty="0">
                <a:solidFill>
                  <a:srgbClr val="013D7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일부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</a:t>
            </a:r>
            <a:r>
              <a:rPr lang="ko-KR" altLang="en-US" sz="3000" b="1" spc="-150" dirty="0">
                <a:solidFill>
                  <a:srgbClr val="013D7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겹치게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놓아서 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>
              <a:lnSpc>
                <a:spcPct val="20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연속된 카드임을 쉽게 알아볼 수 있게 함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>
              <a:lnSpc>
                <a:spcPct val="20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가져간 </a:t>
            </a:r>
            <a:r>
              <a:rPr lang="ko-KR" altLang="en-US" sz="3000" b="1" spc="-150" dirty="0">
                <a:solidFill>
                  <a:srgbClr val="013D7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카드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는 </a:t>
            </a:r>
            <a:r>
              <a:rPr lang="ko-KR" altLang="en-US" sz="3000" b="1" spc="-150" dirty="0">
                <a:solidFill>
                  <a:srgbClr val="013D7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누구나 언제든 확인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가능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>
              <a:lnSpc>
                <a:spcPct val="20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본인 </a:t>
            </a:r>
            <a:r>
              <a:rPr lang="ko-KR" altLang="en-US" sz="3000" b="1" spc="-150" dirty="0">
                <a:solidFill>
                  <a:srgbClr val="013D7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토큰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은 게임 종료 시까지 항상 </a:t>
            </a:r>
            <a:r>
              <a:rPr lang="ko-KR" altLang="en-US" sz="3000" b="1" spc="-150" dirty="0">
                <a:solidFill>
                  <a:srgbClr val="013D7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비공개</a:t>
            </a:r>
            <a:endParaRPr lang="en-US" altLang="ko-KR" sz="3000" b="1" spc="-150" dirty="0">
              <a:solidFill>
                <a:srgbClr val="013D7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D58B3DCD-5D0A-9ECA-0924-6EAA1D1675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52" b="99716" l="1049" r="93663">
                        <a14:foregroundMark x1="31031" y1="31348" x2="52054" y2="47447"/>
                        <a14:foregroundMark x1="50787" y1="33972" x2="48252" y2="50000"/>
                        <a14:foregroundMark x1="58435" y1="40709" x2="40603" y2="58014"/>
                        <a14:foregroundMark x1="40603" y1="58014" x2="32255" y2="52766"/>
                        <a14:foregroundMark x1="32255" y1="52766" x2="23208" y2="34468"/>
                        <a14:foregroundMark x1="23208" y1="34468" x2="24694" y2="19504"/>
                        <a14:foregroundMark x1="24694" y1="19504" x2="36407" y2="14610"/>
                        <a14:foregroundMark x1="36407" y1="14610" x2="49126" y2="20213"/>
                        <a14:foregroundMark x1="49126" y1="20213" x2="59091" y2="40922"/>
                        <a14:foregroundMark x1="68007" y1="64752" x2="77229" y2="71986"/>
                        <a14:foregroundMark x1="84572" y1="61135" x2="90778" y2="72837"/>
                        <a14:foregroundMark x1="90778" y1="72837" x2="83260" y2="87163"/>
                        <a14:foregroundMark x1="83260" y1="87163" x2="78234" y2="76028"/>
                        <a14:foregroundMark x1="78234" y1="76028" x2="78191" y2="73262"/>
                        <a14:foregroundMark x1="82823" y1="70426" x2="80201" y2="87234"/>
                        <a14:foregroundMark x1="80201" y1="87234" x2="79152" y2="87234"/>
                        <a14:foregroundMark x1="68619" y1="82340" x2="69100" y2="88298"/>
                        <a14:foregroundMark x1="91434" y1="62128" x2="93663" y2="75603"/>
                        <a14:foregroundMark x1="93663" y1="75603" x2="93663" y2="75887"/>
                        <a14:foregroundMark x1="46329" y1="34468" x2="41696" y2="23333"/>
                        <a14:foregroundMark x1="38986" y1="26738" x2="14292" y2="69645"/>
                        <a14:foregroundMark x1="13986" y1="51844" x2="44668" y2="72837"/>
                        <a14:foregroundMark x1="44668" y1="72837" x2="44406" y2="72979"/>
                        <a14:foregroundMark x1="37063" y1="86950" x2="46635" y2="67305"/>
                        <a14:foregroundMark x1="44712" y1="65248" x2="41565" y2="82837"/>
                        <a14:foregroundMark x1="30070" y1="78723" x2="24476" y2="72979"/>
                        <a14:foregroundMark x1="19886" y1="67589" x2="20673" y2="69362"/>
                        <a14:foregroundMark x1="34047" y1="73546" x2="36757" y2="78723"/>
                        <a14:foregroundMark x1="32474" y1="83617" x2="21329" y2="80780"/>
                        <a14:foregroundMark x1="5857" y1="68369" x2="6949" y2="58298"/>
                        <a14:foregroundMark x1="7124" y1="66312" x2="30726" y2="86170"/>
                        <a14:foregroundMark x1="36451" y1="75106" x2="35184" y2="38085"/>
                        <a14:foregroundMark x1="30070" y1="21277" x2="25787" y2="38652"/>
                        <a14:foregroundMark x1="24344" y1="32128" x2="23208" y2="45106"/>
                        <a14:foregroundMark x1="18444" y1="35035" x2="20017" y2="36028"/>
                        <a14:foregroundMark x1="18925" y1="30071" x2="27360" y2="11206"/>
                        <a14:foregroundMark x1="40734" y1="8369" x2="21941" y2="21844"/>
                        <a14:foregroundMark x1="32474" y1="26454" x2="45629" y2="25035"/>
                        <a14:foregroundMark x1="45629" y1="25035" x2="46809" y2="24113"/>
                        <a14:foregroundMark x1="60664" y1="44539" x2="48252" y2="60567"/>
                        <a14:foregroundMark x1="47115" y1="62411" x2="46154" y2="71702"/>
                        <a14:foregroundMark x1="52360" y1="58794" x2="65428" y2="35035"/>
                        <a14:foregroundMark x1="62281" y1="43262" x2="42483" y2="73759"/>
                        <a14:foregroundMark x1="40218" y1="99052" x2="40253" y2="99929"/>
                        <a14:foregroundMark x1="39292" y1="76099" x2="40135" y2="96994"/>
                        <a14:foregroundMark x1="48558" y1="70142" x2="48558" y2="70142"/>
                        <a14:foregroundMark x1="42963" y1="79716" x2="43444" y2="76099"/>
                        <a14:foregroundMark x1="45192" y1="71702" x2="45367" y2="78440"/>
                        <a14:foregroundMark x1="46023" y1="72482" x2="41696" y2="83333"/>
                        <a14:foregroundMark x1="42657" y1="83121" x2="40734" y2="95745"/>
                        <a14:foregroundMark x1="40734" y1="95745" x2="40734" y2="95745"/>
                        <a14:foregroundMark x1="47596" y1="80000" x2="47596" y2="80000"/>
                        <a14:foregroundMark x1="35184" y1="97305" x2="17788" y2="80284"/>
                        <a14:foregroundMark x1="17788" y1="80284" x2="17788" y2="80284"/>
                        <a14:foregroundMark x1="8086" y1="69645" x2="31906" y2="64965"/>
                        <a14:foregroundMark x1="31906" y1="64965" x2="45280" y2="78298"/>
                        <a14:foregroundMark x1="45280" y1="78298" x2="47115" y2="82340"/>
                        <a14:foregroundMark x1="19712" y1="80496" x2="1049" y2="66525"/>
                        <a14:foregroundMark x1="1049" y1="66525" x2="1049" y2="66525"/>
                        <a14:foregroundMark x1="5988" y1="66312" x2="19231" y2="35248"/>
                        <a14:foregroundMark x1="16346" y1="30638" x2="9834" y2="55461"/>
                        <a14:foregroundMark x1="10970" y1="43546" x2="1399" y2="71986"/>
                        <a14:foregroundMark x1="11407" y1="43050" x2="16040" y2="32128"/>
                        <a14:foregroundMark x1="16040" y1="32128" x2="16040" y2="31915"/>
                        <a14:foregroundMark x1="15734" y1="32695" x2="25437" y2="16879"/>
                        <a14:foregroundMark x1="31031" y1="11206" x2="34528" y2="14823"/>
                        <a14:foregroundMark x1="34703" y1="8085" x2="28628" y2="17447"/>
                        <a14:foregroundMark x1="23077" y1="16879" x2="16827" y2="29078"/>
                        <a14:foregroundMark x1="16696" y1="29078" x2="13330" y2="36028"/>
                        <a14:foregroundMark x1="17483" y1="27021" x2="19406" y2="20000"/>
                        <a14:foregroundMark x1="30070" y1="10426" x2="38024" y2="4752"/>
                        <a14:foregroundMark x1="39642" y1="8865" x2="49344" y2="29574"/>
                        <a14:foregroundMark x1="38986" y1="6312" x2="49825" y2="15106"/>
                        <a14:foregroundMark x1="47902" y1="15319" x2="60358" y2="39149"/>
                        <a14:foregroundMark x1="60664" y1="41489" x2="63680" y2="49716"/>
                        <a14:foregroundMark x1="64161" y1="42270" x2="61145" y2="49716"/>
                        <a14:backgroundMark x1="23864" y1="1915" x2="2010" y2="11206"/>
                        <a14:backgroundMark x1="8392" y1="88511" x2="11757" y2="98582"/>
                        <a14:backgroundMark x1="11276" y1="95745" x2="12063" y2="96028"/>
                        <a14:backgroundMark x1="9834" y1="86170" x2="17002" y2="89574"/>
                        <a14:backgroundMark x1="22421" y1="93688" x2="27054" y2="96809"/>
                        <a14:backgroundMark x1="27666" y1="2908" x2="35795" y2="1135"/>
                        <a14:backgroundMark x1="1399" y1="55461" x2="437" y2="61135"/>
                        <a14:backgroundMark x1="35795" y1="97872" x2="42002" y2="980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19375" y="1688660"/>
            <a:ext cx="4999564" cy="308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816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9BD005E0-4A12-460A-93A5-DDB6B8FAD9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C428FF6C-9832-4009-B1B8-396E35A4D52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종료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67A10A-4544-C133-3B36-AEAC5723F2AB}"/>
              </a:ext>
            </a:extLst>
          </p:cNvPr>
          <p:cNvSpPr txBox="1"/>
          <p:nvPr/>
        </p:nvSpPr>
        <p:spPr>
          <a:xfrm>
            <a:off x="596679" y="1122439"/>
            <a:ext cx="7966575" cy="4613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ko-KR" altLang="en-US" sz="3800" b="1" dirty="0">
                <a:solidFill>
                  <a:srgbClr val="013D7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마지막 카드</a:t>
            </a:r>
            <a:r>
              <a:rPr lang="ko-KR" altLang="en-US" sz="3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가져가서</a:t>
            </a:r>
            <a:endParaRPr lang="en-US" altLang="ko-KR" sz="38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200000"/>
              </a:lnSpc>
            </a:pPr>
            <a:r>
              <a:rPr lang="ko-KR" altLang="en-US" sz="3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카드가</a:t>
            </a:r>
            <a:r>
              <a:rPr lang="ko-KR" altLang="en-US" sz="3800" b="1" dirty="0">
                <a:solidFill>
                  <a:srgbClr val="013D7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없다면 게임 종료</a:t>
            </a:r>
            <a:r>
              <a:rPr lang="en-US" altLang="ko-KR" sz="3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</a:p>
          <a:p>
            <a:pPr algn="just">
              <a:lnSpc>
                <a:spcPct val="200000"/>
              </a:lnSpc>
            </a:pPr>
            <a:r>
              <a:rPr lang="ko-KR" altLang="en-US" sz="3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각자 </a:t>
            </a:r>
            <a:r>
              <a:rPr lang="ko-KR" altLang="en-US" sz="3800" b="1" dirty="0">
                <a:solidFill>
                  <a:srgbClr val="013D7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벌점</a:t>
            </a:r>
            <a:r>
              <a:rPr lang="ko-KR" altLang="en-US" sz="3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</a:t>
            </a:r>
            <a:r>
              <a:rPr lang="ko-KR" altLang="en-US" sz="3800" b="1" dirty="0">
                <a:solidFill>
                  <a:srgbClr val="013D7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모두 더해</a:t>
            </a:r>
            <a:endParaRPr lang="en-US" altLang="ko-KR" sz="3800" b="1" dirty="0">
              <a:solidFill>
                <a:srgbClr val="013D7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200000"/>
              </a:lnSpc>
            </a:pPr>
            <a:r>
              <a:rPr lang="ko-KR" altLang="en-US" sz="3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벌점이 </a:t>
            </a:r>
            <a:r>
              <a:rPr lang="ko-KR" altLang="en-US" sz="3800" b="1" dirty="0">
                <a:solidFill>
                  <a:srgbClr val="013D7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가장 낮은 플레이어</a:t>
            </a:r>
            <a:r>
              <a:rPr lang="ko-KR" altLang="en-US" sz="3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가 승리</a:t>
            </a:r>
            <a:r>
              <a:rPr lang="en-US" altLang="ko-KR" sz="3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  <a:endParaRPr lang="en-US" altLang="ko-KR" sz="3800" b="1" dirty="0">
              <a:solidFill>
                <a:srgbClr val="013D7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67D7F353-8B69-D684-1E3C-34F78830BB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314662"/>
            <a:ext cx="5642555" cy="3381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73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9BD005E0-4A12-460A-93A5-DDB6B8FAD9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C428FF6C-9832-4009-B1B8-396E35A4D52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벌점 계산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67A10A-4544-C133-3B36-AEAC5723F2AB}"/>
              </a:ext>
            </a:extLst>
          </p:cNvPr>
          <p:cNvSpPr txBox="1"/>
          <p:nvPr/>
        </p:nvSpPr>
        <p:spPr>
          <a:xfrm>
            <a:off x="217267" y="1122439"/>
            <a:ext cx="7966575" cy="4613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altLang="ko-KR" sz="3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3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각 </a:t>
            </a:r>
            <a:r>
              <a:rPr lang="ko-KR" altLang="en-US" sz="3800" b="1" dirty="0">
                <a:solidFill>
                  <a:srgbClr val="013D7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카드의 숫자</a:t>
            </a:r>
            <a:r>
              <a:rPr lang="ko-KR" altLang="en-US" sz="3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는 </a:t>
            </a:r>
            <a:r>
              <a:rPr lang="ko-KR" altLang="en-US" sz="3800" b="1" dirty="0">
                <a:solidFill>
                  <a:srgbClr val="013D7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벌점</a:t>
            </a:r>
            <a:endParaRPr lang="en-US" altLang="ko-KR" sz="3800" b="1" dirty="0">
              <a:solidFill>
                <a:srgbClr val="013D7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200000"/>
              </a:lnSpc>
            </a:pPr>
            <a:r>
              <a:rPr lang="en-US" altLang="ko-KR" sz="3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sz="3800" b="1" dirty="0">
                <a:solidFill>
                  <a:srgbClr val="013D7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연속된 카드</a:t>
            </a:r>
            <a:r>
              <a:rPr lang="ko-KR" altLang="en-US" sz="3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는 가장 작은 숫자</a:t>
            </a:r>
            <a:endParaRPr lang="en-US" altLang="ko-KR" sz="38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200000"/>
              </a:lnSpc>
            </a:pPr>
            <a:r>
              <a:rPr lang="ko-KR" altLang="en-US" sz="3800" b="1" dirty="0">
                <a:solidFill>
                  <a:srgbClr val="013D7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한 장만 벌점</a:t>
            </a:r>
            <a:r>
              <a:rPr lang="en-US" altLang="ko-KR" sz="3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3800" b="1" dirty="0">
                <a:solidFill>
                  <a:srgbClr val="013D7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나머지</a:t>
            </a:r>
            <a:r>
              <a:rPr lang="ko-KR" altLang="en-US" sz="3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는 </a:t>
            </a:r>
            <a:r>
              <a:rPr lang="ko-KR" altLang="en-US" sz="3800" b="1" dirty="0">
                <a:solidFill>
                  <a:srgbClr val="013D7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무시</a:t>
            </a:r>
            <a:endParaRPr lang="en-US" altLang="ko-KR" sz="3800" b="1" dirty="0">
              <a:solidFill>
                <a:srgbClr val="013D7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200000"/>
              </a:lnSpc>
            </a:pPr>
            <a:r>
              <a:rPr lang="en-US" altLang="ko-KR" sz="3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3. </a:t>
            </a:r>
            <a:r>
              <a:rPr lang="ko-KR" altLang="en-US" sz="3800" b="1" dirty="0">
                <a:solidFill>
                  <a:srgbClr val="013D7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토큰 하나당</a:t>
            </a:r>
            <a:r>
              <a:rPr lang="ko-KR" altLang="en-US" sz="3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벌점</a:t>
            </a:r>
            <a:r>
              <a:rPr lang="ko-KR" altLang="en-US" sz="3800" b="1" dirty="0">
                <a:solidFill>
                  <a:srgbClr val="013D7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3800" b="1" dirty="0">
                <a:solidFill>
                  <a:srgbClr val="013D7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3800" b="1" dirty="0" err="1">
                <a:solidFill>
                  <a:srgbClr val="013D7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점</a:t>
            </a:r>
            <a:r>
              <a:rPr lang="ko-KR" altLang="en-US" sz="380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씩</a:t>
            </a:r>
            <a:r>
              <a:rPr lang="ko-KR" altLang="en-US" sz="3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줄임</a:t>
            </a:r>
            <a:endParaRPr lang="en-US" altLang="ko-KR" sz="38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0BFC602B-4BC6-4546-7503-706FB19233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764" t="71906" r="10864"/>
          <a:stretch/>
        </p:blipFill>
        <p:spPr>
          <a:xfrm>
            <a:off x="7035800" y="4358052"/>
            <a:ext cx="4483100" cy="157573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0310C48C-10C3-A2C3-27E9-3A5FD2153A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3843"/>
          <a:stretch/>
        </p:blipFill>
        <p:spPr>
          <a:xfrm>
            <a:off x="6899157" y="1456459"/>
            <a:ext cx="4957881" cy="2157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581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3B985974-D731-4CA3-BF61-E62467D946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C652EA4E-1BA9-4E31-82FC-48EDE2608E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요약</a:t>
            </a:r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B92298B6-D62A-AFEA-068E-3C18719A7EDF}"/>
              </a:ext>
            </a:extLst>
          </p:cNvPr>
          <p:cNvSpPr/>
          <p:nvPr/>
        </p:nvSpPr>
        <p:spPr>
          <a:xfrm>
            <a:off x="1062682" y="1361341"/>
            <a:ext cx="10083114" cy="619758"/>
          </a:xfrm>
          <a:prstGeom prst="rect">
            <a:avLst/>
          </a:prstGeom>
          <a:solidFill>
            <a:srgbClr val="013D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준비 </a:t>
            </a:r>
            <a:r>
              <a:rPr lang="en-US" altLang="ko-KR" sz="2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 </a:t>
            </a:r>
            <a:r>
              <a:rPr lang="ko-KR" altLang="en-US" sz="2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카드 </a:t>
            </a:r>
            <a:r>
              <a:rPr lang="en-US" altLang="ko-KR" sz="2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33</a:t>
            </a:r>
            <a:r>
              <a:rPr lang="ko-KR" altLang="en-US" sz="2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장 중 </a:t>
            </a:r>
            <a:r>
              <a:rPr lang="en-US" altLang="ko-KR" sz="2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9</a:t>
            </a:r>
            <a:r>
              <a:rPr lang="ko-KR" altLang="en-US" sz="2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장 제거</a:t>
            </a:r>
            <a:r>
              <a:rPr lang="en-US" altLang="ko-KR" sz="2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토큰 </a:t>
            </a:r>
            <a:r>
              <a:rPr lang="en-US" altLang="ko-KR" sz="2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11</a:t>
            </a:r>
            <a:r>
              <a:rPr lang="ko-KR" altLang="en-US" sz="2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 </a:t>
            </a:r>
            <a:endParaRPr lang="ko-KR" altLang="en-US" sz="2800" b="1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6" name="직사각형 25">
            <a:extLst>
              <a:ext uri="{FF2B5EF4-FFF2-40B4-BE49-F238E27FC236}">
                <a16:creationId xmlns:a16="http://schemas.microsoft.com/office/drawing/2014/main" id="{5567FF83-3964-5DEA-B1E4-E2B9563D3F81}"/>
              </a:ext>
            </a:extLst>
          </p:cNvPr>
          <p:cNvSpPr/>
          <p:nvPr/>
        </p:nvSpPr>
        <p:spPr>
          <a:xfrm>
            <a:off x="1062682" y="5308382"/>
            <a:ext cx="10083114" cy="619758"/>
          </a:xfrm>
          <a:prstGeom prst="rect">
            <a:avLst/>
          </a:prstGeom>
          <a:solidFill>
            <a:srgbClr val="013D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종료 </a:t>
            </a:r>
            <a:r>
              <a:rPr lang="en-US" altLang="ko-KR" sz="2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 </a:t>
            </a:r>
            <a:r>
              <a:rPr lang="ko-KR" altLang="en-US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벌점이 가장 낮은 플레이어가 승리</a:t>
            </a: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D58E89B1-5EA0-DCAD-375E-2497A4567E2C}"/>
              </a:ext>
            </a:extLst>
          </p:cNvPr>
          <p:cNvSpPr/>
          <p:nvPr/>
        </p:nvSpPr>
        <p:spPr>
          <a:xfrm>
            <a:off x="1054443" y="2022692"/>
            <a:ext cx="5003457" cy="2590783"/>
          </a:xfrm>
          <a:prstGeom prst="rect">
            <a:avLst/>
          </a:prstGeom>
          <a:solidFill>
            <a:srgbClr val="013D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차례 넘기기 </a:t>
            </a:r>
            <a:r>
              <a:rPr lang="en-US" altLang="ko-KR" sz="2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 </a:t>
            </a:r>
          </a:p>
          <a:p>
            <a:pPr algn="ctr"/>
            <a:endParaRPr lang="en-US" altLang="ko-KR" sz="1000" b="1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sz="2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토큰 </a:t>
            </a:r>
            <a:r>
              <a:rPr lang="en-US" altLang="ko-KR" sz="2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2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 제출 후</a:t>
            </a:r>
            <a:endParaRPr lang="en-US" altLang="ko-KR" sz="2800" b="1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sz="2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왼쪽 사람에게 </a:t>
            </a:r>
            <a:endParaRPr lang="en-US" altLang="ko-KR" sz="2800" b="1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sz="2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차례 넘기기</a:t>
            </a:r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BE303FB9-D1F3-EB59-6504-1FBBDA8DD744}"/>
              </a:ext>
            </a:extLst>
          </p:cNvPr>
          <p:cNvSpPr/>
          <p:nvPr/>
        </p:nvSpPr>
        <p:spPr>
          <a:xfrm>
            <a:off x="1054443" y="4651050"/>
            <a:ext cx="10083114" cy="619758"/>
          </a:xfrm>
          <a:prstGeom prst="rect">
            <a:avLst/>
          </a:prstGeom>
          <a:solidFill>
            <a:srgbClr val="013D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라운드 종료</a:t>
            </a: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8E21AF77-E0DC-8D83-A404-55E972AB25E6}"/>
              </a:ext>
            </a:extLst>
          </p:cNvPr>
          <p:cNvSpPr/>
          <p:nvPr/>
        </p:nvSpPr>
        <p:spPr>
          <a:xfrm>
            <a:off x="6134100" y="2022692"/>
            <a:ext cx="5003457" cy="2590783"/>
          </a:xfrm>
          <a:prstGeom prst="rect">
            <a:avLst/>
          </a:prstGeom>
          <a:solidFill>
            <a:srgbClr val="013D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카드 가져오기 </a:t>
            </a:r>
            <a:r>
              <a:rPr lang="en-US" altLang="ko-KR" sz="2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</a:t>
            </a:r>
          </a:p>
          <a:p>
            <a:pPr algn="ctr"/>
            <a:endParaRPr lang="en-US" altLang="ko-KR" sz="1000" b="1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sz="2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대상 카드와 쌓인 토큰 가져오고</a:t>
            </a:r>
            <a:endParaRPr lang="en-US" altLang="ko-KR" sz="2800" b="1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sz="2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새로운 대상 카드 펼쳐서</a:t>
            </a:r>
            <a:endParaRPr lang="en-US" altLang="ko-KR" sz="2800" b="1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sz="2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다시 차례 시작</a:t>
            </a:r>
          </a:p>
        </p:txBody>
      </p:sp>
    </p:spTree>
    <p:extLst>
      <p:ext uri="{BB962C8B-B14F-4D97-AF65-F5344CB8AC3E}">
        <p14:creationId xmlns:p14="http://schemas.microsoft.com/office/powerpoint/2010/main" val="3740869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837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7EF1E5E-4105-42A2-88AE-AE610A011F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4</a:t>
            </a:r>
            <a:endParaRPr lang="ko-KR" altLang="en-US" dirty="0"/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D78565AE-1267-4E48-8863-B813FB1DF93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추천 게임 </a:t>
            </a:r>
            <a:r>
              <a:rPr lang="en-US" altLang="ko-KR" dirty="0"/>
              <a:t>– </a:t>
            </a:r>
            <a:r>
              <a:rPr lang="ko-KR" altLang="en-US" dirty="0"/>
              <a:t>비슷한 룰의 다른 게임</a:t>
            </a: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C4A9DB92-8B78-6F0D-3BA4-295DCA03F3DC}"/>
              </a:ext>
            </a:extLst>
          </p:cNvPr>
          <p:cNvSpPr/>
          <p:nvPr/>
        </p:nvSpPr>
        <p:spPr>
          <a:xfrm>
            <a:off x="695326" y="4733925"/>
            <a:ext cx="4686300" cy="1490816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z="22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가진 카드의 합이 </a:t>
            </a:r>
            <a:r>
              <a:rPr lang="en-US" altLang="ko-KR" sz="22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21</a:t>
            </a:r>
            <a:r>
              <a:rPr lang="ko-KR" altLang="en-US" sz="22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을 넘지 않으면서</a:t>
            </a:r>
            <a:endParaRPr lang="en-US" altLang="ko-KR" sz="2200" spc="-150" dirty="0">
              <a:solidFill>
                <a:schemeClr val="bg2">
                  <a:lumMod val="2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>
              <a:lnSpc>
                <a:spcPct val="120000"/>
              </a:lnSpc>
            </a:pPr>
            <a:r>
              <a:rPr lang="ko-KR" altLang="en-US" sz="22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상대를 탈락시키거나 서로 가진 카드를</a:t>
            </a:r>
            <a:endParaRPr lang="en-US" altLang="ko-KR" sz="2200" spc="-150" dirty="0">
              <a:solidFill>
                <a:schemeClr val="bg2">
                  <a:lumMod val="2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>
              <a:lnSpc>
                <a:spcPct val="120000"/>
              </a:lnSpc>
            </a:pPr>
            <a:r>
              <a:rPr lang="ko-KR" altLang="en-US" sz="22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바꾸는 다양한 방법이 있는 파티 게임</a:t>
            </a:r>
            <a:endParaRPr lang="en-US" altLang="ko-KR" sz="2200" spc="-150" dirty="0">
              <a:solidFill>
                <a:schemeClr val="bg2">
                  <a:lumMod val="2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5CB19F6C-0A2A-9E66-1A57-0F7E3E1BD4EB}"/>
              </a:ext>
            </a:extLst>
          </p:cNvPr>
          <p:cNvSpPr/>
          <p:nvPr/>
        </p:nvSpPr>
        <p:spPr>
          <a:xfrm>
            <a:off x="695326" y="1273634"/>
            <a:ext cx="4686300" cy="642832"/>
          </a:xfrm>
          <a:prstGeom prst="rect">
            <a:avLst/>
          </a:prstGeom>
          <a:solidFill>
            <a:srgbClr val="013D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6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해적이 즐겼다는 그 게임</a:t>
            </a:r>
            <a:r>
              <a:rPr lang="en-US" altLang="ko-KR" sz="26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6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블랙잭</a:t>
            </a:r>
            <a:endParaRPr lang="ko-KR" altLang="en-US" sz="26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F5B7D85B-D171-8D83-938B-21B0D11653CD}"/>
              </a:ext>
            </a:extLst>
          </p:cNvPr>
          <p:cNvSpPr/>
          <p:nvPr/>
        </p:nvSpPr>
        <p:spPr>
          <a:xfrm>
            <a:off x="6810376" y="1273634"/>
            <a:ext cx="4686300" cy="642832"/>
          </a:xfrm>
          <a:prstGeom prst="rect">
            <a:avLst/>
          </a:prstGeom>
          <a:solidFill>
            <a:srgbClr val="013D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6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분위기 메이커 </a:t>
            </a:r>
            <a:r>
              <a:rPr lang="ko-KR" altLang="en-US" sz="260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블러핑</a:t>
            </a:r>
            <a:r>
              <a:rPr lang="ko-KR" altLang="en-US" sz="26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게임</a:t>
            </a: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0ED611DF-530C-5BA7-E0C8-F3376459AD03}"/>
              </a:ext>
            </a:extLst>
          </p:cNvPr>
          <p:cNvSpPr/>
          <p:nvPr/>
        </p:nvSpPr>
        <p:spPr>
          <a:xfrm>
            <a:off x="6810374" y="4733925"/>
            <a:ext cx="4686300" cy="1490816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z="22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서로의 승부를 반복하며 패자에게 </a:t>
            </a:r>
            <a:endParaRPr lang="en-US" altLang="ko-KR" sz="2200" spc="-150" dirty="0">
              <a:solidFill>
                <a:schemeClr val="bg2">
                  <a:lumMod val="2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>
              <a:lnSpc>
                <a:spcPct val="120000"/>
              </a:lnSpc>
            </a:pPr>
            <a:r>
              <a:rPr lang="ko-KR" altLang="en-US" sz="22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혐오 동물 카드를 전달하는 심리전 게임</a:t>
            </a:r>
            <a:endParaRPr lang="en-US" altLang="ko-KR" sz="2200" spc="-150" dirty="0">
              <a:solidFill>
                <a:schemeClr val="bg2">
                  <a:lumMod val="2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A8D14472-7104-0501-3393-CDA69BEAFE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0" t="11050" r="21459" b="10989"/>
          <a:stretch/>
        </p:blipFill>
        <p:spPr bwMode="auto">
          <a:xfrm>
            <a:off x="2001793" y="2000979"/>
            <a:ext cx="1943112" cy="265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D750DB5B-1D9A-DB3B-CD24-05EE4CFD70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1" t="11174" r="11204" b="11112"/>
          <a:stretch/>
        </p:blipFill>
        <p:spPr bwMode="auto">
          <a:xfrm>
            <a:off x="7823837" y="1995505"/>
            <a:ext cx="2653904" cy="265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24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088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F7DA449-23B1-4C0A-99B2-D946C9050A13}"/>
              </a:ext>
            </a:extLst>
          </p:cNvPr>
          <p:cNvSpPr txBox="1"/>
          <p:nvPr/>
        </p:nvSpPr>
        <p:spPr>
          <a:xfrm>
            <a:off x="220438" y="1286394"/>
            <a:ext cx="8010230" cy="4584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3000" b="1" spc="-150" dirty="0">
                <a:solidFill>
                  <a:srgbClr val="013D7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벌점 선물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받지 않기 위해 </a:t>
            </a:r>
            <a:r>
              <a:rPr lang="ko-KR" altLang="en-US" sz="3000" b="1" spc="-150" dirty="0">
                <a:solidFill>
                  <a:srgbClr val="013D7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토큰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내는 게임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20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sz="3000" b="1" spc="-150" dirty="0">
                <a:solidFill>
                  <a:srgbClr val="013D7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점수를 적게 얻어야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이기는 규칙 덕분에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20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간단하고 묘미 있는 </a:t>
            </a:r>
            <a:r>
              <a:rPr lang="ko-KR" altLang="en-US" sz="3000" b="1" spc="-150" dirty="0">
                <a:solidFill>
                  <a:srgbClr val="013D7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눈치 작전 게임</a:t>
            </a:r>
            <a:endParaRPr lang="en-US" altLang="ko-KR" sz="3000" b="1" spc="-150" dirty="0">
              <a:solidFill>
                <a:srgbClr val="013D7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20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3. &lt;</a:t>
            </a:r>
            <a:r>
              <a:rPr lang="ko-KR" altLang="en-US" sz="3000" b="1" spc="-150" dirty="0">
                <a:solidFill>
                  <a:srgbClr val="013D7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더 </a:t>
            </a:r>
            <a:r>
              <a:rPr lang="ko-KR" altLang="en-US" sz="3000" b="1" spc="-150" dirty="0" err="1">
                <a:solidFill>
                  <a:srgbClr val="013D7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지니어스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&gt;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에서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‘</a:t>
            </a:r>
            <a:r>
              <a:rPr lang="ko-KR" altLang="en-US" sz="3000" b="1" spc="-150" dirty="0">
                <a:solidFill>
                  <a:srgbClr val="013D7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마이너스 경매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’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라는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20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이름으로 </a:t>
            </a:r>
            <a:r>
              <a:rPr lang="ko-KR" altLang="en-US" sz="3000" b="1" spc="-150" dirty="0">
                <a:solidFill>
                  <a:srgbClr val="013D7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각색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되어 등장한 게임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75AEA8-281F-4C28-A61E-E457EC336870}"/>
              </a:ext>
            </a:extLst>
          </p:cNvPr>
          <p:cNvSpPr txBox="1"/>
          <p:nvPr/>
        </p:nvSpPr>
        <p:spPr>
          <a:xfrm>
            <a:off x="8059698" y="1289566"/>
            <a:ext cx="1656936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ko-KR" altLang="en-US" b="1" spc="-150" dirty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만 </a:t>
            </a:r>
            <a:r>
              <a:rPr lang="en-US" altLang="ko-KR" sz="2400" b="1" spc="-150" dirty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8</a:t>
            </a:r>
            <a:r>
              <a:rPr lang="ko-KR" altLang="en-US" sz="2400" b="1" spc="-150" dirty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세 </a:t>
            </a:r>
            <a:r>
              <a:rPr lang="ko-KR" altLang="en-US" b="1" spc="-150" dirty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이상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7F88F0-7CAA-4679-9171-F10449F7EDC2}"/>
              </a:ext>
            </a:extLst>
          </p:cNvPr>
          <p:cNvSpPr txBox="1"/>
          <p:nvPr/>
        </p:nvSpPr>
        <p:spPr>
          <a:xfrm>
            <a:off x="9640171" y="1296434"/>
            <a:ext cx="105923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400" b="1" spc="-150" dirty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3~7</a:t>
            </a:r>
            <a:r>
              <a:rPr lang="ko-KR" altLang="en-US" b="1" spc="-150" dirty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명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C61A02-8566-4616-B30B-CB8A333A6ECB}"/>
              </a:ext>
            </a:extLst>
          </p:cNvPr>
          <p:cNvSpPr txBox="1"/>
          <p:nvPr/>
        </p:nvSpPr>
        <p:spPr>
          <a:xfrm>
            <a:off x="10794414" y="1300229"/>
            <a:ext cx="1285262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400" b="1" spc="-150" dirty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20</a:t>
            </a:r>
            <a:r>
              <a:rPr lang="ko-KR" altLang="en-US" b="1" spc="-150" dirty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분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53A3A5F-02FC-4302-8E81-98004A023E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1</a:t>
            </a:r>
            <a:endParaRPr lang="ko-KR" altLang="en-US" dirty="0"/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DCCC8522-46EA-45EB-BEF7-4CCC931DA9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소개</a:t>
            </a: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BA65F13F-3790-4438-9668-CCC2AB4557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24" b="91837" l="2538" r="22843">
                        <a14:foregroundMark x1="3553" y1="19728" x2="19120" y2="51020"/>
                        <a14:foregroundMark x1="6599" y1="27211" x2="19966" y2="80952"/>
                        <a14:foregroundMark x1="4230" y1="27211" x2="4738" y2="64626"/>
                        <a14:foregroundMark x1="6091" y1="29932" x2="18782" y2="25850"/>
                        <a14:foregroundMark x1="6937" y1="22449" x2="17766" y2="18367"/>
                        <a14:foregroundMark x1="4738" y1="18367" x2="20643" y2="18367"/>
                        <a14:foregroundMark x1="20474" y1="19048" x2="21658" y2="72109"/>
                        <a14:foregroundMark x1="3723" y1="61905" x2="4061" y2="82993"/>
                        <a14:foregroundMark x1="6599" y1="83673" x2="17766" y2="80952"/>
                        <a14:foregroundMark x1="9814" y1="87755" x2="14721" y2="85034"/>
                        <a14:foregroundMark x1="13536" y1="89116" x2="13536" y2="89116"/>
                        <a14:foregroundMark x1="15567" y1="91837" x2="15567" y2="91837"/>
                        <a14:foregroundMark x1="3553" y1="91156" x2="3553" y2="91156"/>
                      </a14:backgroundRemoval>
                    </a14:imgEffect>
                  </a14:imgLayer>
                </a14:imgProps>
              </a:ext>
            </a:extLst>
          </a:blip>
          <a:srcRect r="74486"/>
          <a:stretch/>
        </p:blipFill>
        <p:spPr>
          <a:xfrm>
            <a:off x="8385442" y="306188"/>
            <a:ext cx="1005448" cy="980204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B3AC8330-D645-47F8-AE45-2D65AD7AAD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39384" r="59796">
                        <a14:foregroundMark x1="41624" y1="21088" x2="57530" y2="76871"/>
                        <a14:foregroundMark x1="54822" y1="19048" x2="48054" y2="72109"/>
                        <a14:foregroundMark x1="57699" y1="28571" x2="58037" y2="71429"/>
                        <a14:foregroundMark x1="44332" y1="57823" x2="44332" y2="57823"/>
                        <a14:foregroundMark x1="41963" y1="77551" x2="56176" y2="83673"/>
                        <a14:foregroundMark x1="43993" y1="42857" x2="42809" y2="65306"/>
                        <a14:foregroundMark x1="54822" y1="43537" x2="56007" y2="63265"/>
                        <a14:foregroundMark x1="58883" y1="42857" x2="59560" y2="69388"/>
                      </a14:backgroundRemoval>
                    </a14:imgEffect>
                  </a14:imgLayer>
                </a14:imgProps>
              </a:ext>
            </a:extLst>
          </a:blip>
          <a:srcRect l="36833" r="37653"/>
          <a:stretch/>
        </p:blipFill>
        <p:spPr>
          <a:xfrm>
            <a:off x="9652448" y="306189"/>
            <a:ext cx="1005448" cy="980204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EEE47CF0-08D3-4993-AB4E-AF3358BAD1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76967" r="97378">
                        <a14:foregroundMark x1="78849" y1="21769" x2="80203" y2="61905"/>
                        <a14:foregroundMark x1="80034" y1="77551" x2="93739" y2="79592"/>
                      </a14:backgroundRemoval>
                    </a14:imgEffect>
                  </a14:imgLayer>
                </a14:imgProps>
              </a:ext>
            </a:extLst>
          </a:blip>
          <a:srcRect l="74416" r="70"/>
          <a:stretch/>
        </p:blipFill>
        <p:spPr>
          <a:xfrm>
            <a:off x="10941341" y="306190"/>
            <a:ext cx="1005448" cy="980204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49C977E5-71C1-5226-BA87-28D65EBA7CE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538" r="5617"/>
          <a:stretch/>
        </p:blipFill>
        <p:spPr>
          <a:xfrm>
            <a:off x="6816725" y="2450022"/>
            <a:ext cx="4935957" cy="320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50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23DEC23-2155-40E2-92AA-42C2C8CF6362}"/>
              </a:ext>
            </a:extLst>
          </p:cNvPr>
          <p:cNvSpPr txBox="1"/>
          <p:nvPr/>
        </p:nvSpPr>
        <p:spPr>
          <a:xfrm>
            <a:off x="585536" y="1272761"/>
            <a:ext cx="6317772" cy="4704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3600" b="1" spc="-150" dirty="0">
                <a:solidFill>
                  <a:srgbClr val="013D7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노 </a:t>
            </a:r>
            <a:r>
              <a:rPr lang="ko-KR" altLang="en-US" sz="3600" b="1" spc="-150" dirty="0" err="1">
                <a:solidFill>
                  <a:srgbClr val="013D7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땡스</a:t>
            </a:r>
            <a:r>
              <a:rPr lang="en-US" altLang="ko-KR" sz="3600" b="1" spc="-150" dirty="0">
                <a:solidFill>
                  <a:srgbClr val="013D7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  <a:endParaRPr lang="en-US" altLang="ko-KR" sz="500" spc="-150" dirty="0">
              <a:solidFill>
                <a:srgbClr val="013D7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>
              <a:lnSpc>
                <a:spcPct val="150000"/>
              </a:lnSpc>
            </a:pPr>
            <a:endParaRPr lang="en-US" altLang="ko-KR" sz="500" dirty="0">
              <a:solidFill>
                <a:srgbClr val="78674C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23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한때 치열한 두뇌 게임으로 열풍을 불러온 </a:t>
            </a:r>
            <a:r>
              <a:rPr lang="en-US" altLang="ko-KR" sz="23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'</a:t>
            </a:r>
            <a:r>
              <a:rPr lang="ko-KR" altLang="en-US" sz="23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더 </a:t>
            </a:r>
            <a:r>
              <a:rPr lang="ko-KR" altLang="en-US" sz="23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지니어스</a:t>
            </a:r>
            <a:r>
              <a:rPr lang="en-US" altLang="ko-KR" sz="23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'</a:t>
            </a:r>
            <a:r>
              <a:rPr lang="ko-KR" altLang="en-US" sz="23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는 실존하는 보드게임을 약간씩 변형하여 진행했습니다</a:t>
            </a:r>
            <a:r>
              <a:rPr lang="en-US" altLang="ko-KR" sz="23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sz="23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그중 </a:t>
            </a:r>
            <a:r>
              <a:rPr lang="en-US" altLang="ko-KR" sz="23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&lt;</a:t>
            </a:r>
            <a:r>
              <a:rPr lang="ko-KR" altLang="en-US" sz="23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더지니어스</a:t>
            </a:r>
            <a:r>
              <a:rPr lang="en-US" altLang="ko-KR" sz="23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</a:t>
            </a:r>
            <a:r>
              <a:rPr lang="ko-KR" altLang="en-US" sz="23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룰브레이커</a:t>
            </a:r>
            <a:r>
              <a:rPr lang="en-US" altLang="ko-KR" sz="23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8</a:t>
            </a:r>
            <a:r>
              <a:rPr lang="ko-KR" altLang="en-US" sz="23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회</a:t>
            </a:r>
            <a:r>
              <a:rPr lang="en-US" altLang="ko-KR" sz="23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&gt;</a:t>
            </a:r>
            <a:r>
              <a:rPr lang="ko-KR" altLang="en-US" sz="23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에서 선보였던 </a:t>
            </a:r>
            <a:endParaRPr lang="en-US" altLang="ko-KR" sz="23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23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마이너스 경매는 보드게임 </a:t>
            </a:r>
            <a:r>
              <a:rPr lang="en-US" altLang="ko-KR" sz="23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'</a:t>
            </a:r>
            <a:r>
              <a:rPr lang="ko-KR" altLang="en-US" sz="23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노땡스</a:t>
            </a:r>
            <a:r>
              <a:rPr lang="en-US" altLang="ko-KR" sz="23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(No Thanks)’</a:t>
            </a:r>
            <a:r>
              <a:rPr lang="ko-KR" altLang="en-US" sz="23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</a:t>
            </a:r>
            <a:endParaRPr lang="en-US" altLang="ko-KR" sz="23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23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모티브 한 것으로 유명합니다</a:t>
            </a:r>
            <a:r>
              <a:rPr lang="en-US" altLang="ko-KR" sz="23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 </a:t>
            </a:r>
            <a:r>
              <a:rPr lang="ko-KR" altLang="en-US" sz="23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노땡스는</a:t>
            </a:r>
            <a:r>
              <a:rPr lang="ko-KR" altLang="en-US" sz="23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말 그대로 경매의 룰을 반대로 뒤집은 것으로</a:t>
            </a:r>
            <a:r>
              <a:rPr lang="en-US" altLang="ko-KR" sz="23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3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낙찰을 받지 않기 위해 토큰을 지불하는 </a:t>
            </a:r>
            <a:r>
              <a:rPr lang="ko-KR" altLang="en-US" sz="23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역발상이</a:t>
            </a:r>
            <a:r>
              <a:rPr lang="ko-KR" altLang="en-US" sz="23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매력적인 보드게임입니다</a:t>
            </a:r>
            <a:r>
              <a:rPr lang="en-US" altLang="ko-KR" sz="23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  <a:endParaRPr lang="en-US" altLang="ko-KR" sz="23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AEC08BF7-3423-407B-9EED-7F68F1A5437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2</a:t>
            </a:r>
            <a:endParaRPr lang="ko-KR" altLang="en-US" dirty="0"/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95B3D21F-B59C-4ED2-B33F-D7865831FF1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전 알아보기</a:t>
            </a:r>
          </a:p>
        </p:txBody>
      </p:sp>
      <p:pic>
        <p:nvPicPr>
          <p:cNvPr id="2052" name="Picture 4" descr="더 지니어스 4 Grand Final 8회 : 마이너스 경매 Ⅱ : 네이버 블로그">
            <a:extLst>
              <a:ext uri="{FF2B5EF4-FFF2-40B4-BE49-F238E27FC236}">
                <a16:creationId xmlns:a16="http://schemas.microsoft.com/office/drawing/2014/main" id="{3B485713-E938-B4F2-D9E9-255D4DB72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700" y="3650011"/>
            <a:ext cx="4732338" cy="2658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더 지니어스 4 Grand Final 8회 : 마이너스 경매 Ⅱ : 네이버 블로그">
            <a:extLst>
              <a:ext uri="{FF2B5EF4-FFF2-40B4-BE49-F238E27FC236}">
                <a16:creationId xmlns:a16="http://schemas.microsoft.com/office/drawing/2014/main" id="{3E2E4A92-6574-88C8-B871-497BE22957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700" y="991297"/>
            <a:ext cx="4732338" cy="2658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5622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>
            <a:extLst>
              <a:ext uri="{FF2B5EF4-FFF2-40B4-BE49-F238E27FC236}">
                <a16:creationId xmlns:a16="http://schemas.microsoft.com/office/drawing/2014/main" id="{CFDF2F78-0554-4540-B515-DCBF02D13481}"/>
              </a:ext>
            </a:extLst>
          </p:cNvPr>
          <p:cNvSpPr txBox="1"/>
          <p:nvPr/>
        </p:nvSpPr>
        <p:spPr>
          <a:xfrm>
            <a:off x="571266" y="1643336"/>
            <a:ext cx="5746386" cy="3090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altLang="ko-KR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카드 </a:t>
            </a:r>
            <a:r>
              <a:rPr lang="en-US" altLang="ko-KR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33</a:t>
            </a:r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장 </a:t>
            </a:r>
            <a:r>
              <a:rPr lang="en-US" altLang="ko-KR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(3~35)</a:t>
            </a:r>
          </a:p>
          <a:p>
            <a:pPr algn="just">
              <a:lnSpc>
                <a:spcPct val="200000"/>
              </a:lnSpc>
            </a:pPr>
            <a:endParaRPr lang="en-US" altLang="ko-KR" sz="34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200000"/>
              </a:lnSpc>
            </a:pPr>
            <a:r>
              <a:rPr lang="en-US" altLang="ko-KR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토큰 </a:t>
            </a:r>
            <a:r>
              <a:rPr lang="en-US" altLang="ko-KR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55</a:t>
            </a:r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endParaRPr lang="en-US" altLang="ko-KR" sz="34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DF451F3-63E9-4884-BBF8-3B651A850A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2</a:t>
            </a:r>
            <a:endParaRPr lang="ko-KR" altLang="en-US" dirty="0"/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06EAC783-1624-4664-A4E7-9C0B654859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구성물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CEED9E16-56AD-EFF7-9D53-4F50EDDA6E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9214" y="924209"/>
            <a:ext cx="6937824" cy="2504791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A4701B7D-C04E-FC5E-AB7A-D0AC38C235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3446" y="3539944"/>
            <a:ext cx="3492575" cy="23938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470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A04DE164-7A6B-42BF-A2F2-6D4A4F4C6B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2</a:t>
            </a:r>
            <a:endParaRPr lang="ko-KR" altLang="en-US" dirty="0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6D70F1CA-34D4-4909-8742-FFE5473585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준비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9C04A0-39C3-4449-B134-60F6DC22A6DF}"/>
              </a:ext>
            </a:extLst>
          </p:cNvPr>
          <p:cNvSpPr txBox="1"/>
          <p:nvPr/>
        </p:nvSpPr>
        <p:spPr>
          <a:xfrm>
            <a:off x="218638" y="1119864"/>
            <a:ext cx="7253081" cy="4711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7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시작 전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3000" b="1" spc="-150" dirty="0">
                <a:solidFill>
                  <a:srgbClr val="013D7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전체 라운드 수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정함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(4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라운드 추천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</a:p>
          <a:p>
            <a:pPr>
              <a:lnSpc>
                <a:spcPct val="17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카드를 전부 섞고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b="1" spc="-150" dirty="0">
                <a:solidFill>
                  <a:srgbClr val="013D7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무작위로 </a:t>
            </a:r>
            <a:r>
              <a:rPr lang="en-US" altLang="ko-KR" sz="3000" b="1" spc="-150" dirty="0">
                <a:solidFill>
                  <a:srgbClr val="013D7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9</a:t>
            </a:r>
            <a:r>
              <a:rPr lang="ko-KR" altLang="en-US" sz="3000" b="1" spc="-150" dirty="0">
                <a:solidFill>
                  <a:srgbClr val="013D7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빼서 제거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</a:t>
            </a:r>
          </a:p>
          <a:p>
            <a:pPr>
              <a:lnSpc>
                <a:spcPct val="17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en-US" altLang="ko-KR" sz="3000" b="1" spc="-150" dirty="0">
                <a:solidFill>
                  <a:srgbClr val="013D7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24</a:t>
            </a:r>
            <a:r>
              <a:rPr lang="ko-KR" altLang="en-US" sz="3000" b="1" spc="-150" dirty="0">
                <a:solidFill>
                  <a:srgbClr val="013D7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의 카드 더미에서 </a:t>
            </a:r>
            <a:r>
              <a:rPr lang="ko-KR" altLang="en-US" sz="3000" b="1" spc="-150" dirty="0">
                <a:solidFill>
                  <a:srgbClr val="013D7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대상 카드 </a:t>
            </a:r>
            <a:r>
              <a:rPr lang="en-US" altLang="ko-KR" sz="3000" b="1" spc="-150" dirty="0">
                <a:solidFill>
                  <a:srgbClr val="013D7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3000" b="1" spc="-150" dirty="0">
                <a:solidFill>
                  <a:srgbClr val="013D7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펼침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>
              <a:lnSpc>
                <a:spcPct val="17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토큰을 </a:t>
            </a:r>
            <a:r>
              <a:rPr lang="en-US" altLang="ko-KR" sz="3000" b="1" spc="-150" dirty="0">
                <a:solidFill>
                  <a:srgbClr val="013D7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3~5</a:t>
            </a:r>
            <a:r>
              <a:rPr lang="ko-KR" altLang="en-US" sz="3000" b="1" spc="-150" dirty="0">
                <a:solidFill>
                  <a:srgbClr val="013D7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인 </a:t>
            </a:r>
            <a:r>
              <a:rPr lang="en-US" altLang="ko-KR" sz="3000" b="1" spc="-150" dirty="0">
                <a:solidFill>
                  <a:srgbClr val="013D7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11</a:t>
            </a:r>
            <a:r>
              <a:rPr lang="ko-KR" altLang="en-US" sz="3000" b="1" spc="-150" dirty="0">
                <a:solidFill>
                  <a:srgbClr val="013D7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en-US" altLang="ko-KR" sz="3000" b="1" spc="-150" dirty="0">
                <a:solidFill>
                  <a:srgbClr val="013D7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6</a:t>
            </a:r>
            <a:r>
              <a:rPr lang="ko-KR" altLang="en-US" sz="3000" b="1" spc="-150" dirty="0">
                <a:solidFill>
                  <a:srgbClr val="013D7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인 </a:t>
            </a:r>
            <a:r>
              <a:rPr lang="en-US" altLang="ko-KR" sz="3000" b="1" spc="-150" dirty="0">
                <a:solidFill>
                  <a:srgbClr val="013D7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9</a:t>
            </a:r>
            <a:r>
              <a:rPr lang="ko-KR" altLang="en-US" sz="3000" b="1" spc="-150" dirty="0">
                <a:solidFill>
                  <a:srgbClr val="013D7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en-US" altLang="ko-KR" sz="3000" b="1" spc="-150" dirty="0">
                <a:solidFill>
                  <a:srgbClr val="013D7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7</a:t>
            </a:r>
            <a:r>
              <a:rPr lang="ko-KR" altLang="en-US" sz="3000" b="1" spc="-150" dirty="0">
                <a:solidFill>
                  <a:srgbClr val="013D7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인 </a:t>
            </a:r>
            <a:r>
              <a:rPr lang="en-US" altLang="ko-KR" sz="3000" b="1" spc="-150" dirty="0">
                <a:solidFill>
                  <a:srgbClr val="013D7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7</a:t>
            </a:r>
            <a:r>
              <a:rPr lang="ko-KR" altLang="en-US" sz="3000" b="1" spc="-150" dirty="0">
                <a:solidFill>
                  <a:srgbClr val="013D7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개씩</a:t>
            </a:r>
            <a:endParaRPr lang="en-US" altLang="ko-KR" sz="3000" b="1" spc="-150" dirty="0">
              <a:solidFill>
                <a:srgbClr val="013D7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>
              <a:lnSpc>
                <a:spcPct val="17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가져가고 게임 중 </a:t>
            </a:r>
            <a:r>
              <a:rPr lang="ko-KR" altLang="en-US" sz="3000" b="1" spc="-150" dirty="0">
                <a:solidFill>
                  <a:srgbClr val="013D7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자기 토큰 개수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는 </a:t>
            </a:r>
            <a:r>
              <a:rPr lang="ko-KR" altLang="en-US" sz="3000" b="1" spc="-150" dirty="0">
                <a:solidFill>
                  <a:srgbClr val="013D7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비밀로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함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>
              <a:lnSpc>
                <a:spcPct val="17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4. </a:t>
            </a:r>
            <a:r>
              <a:rPr lang="ko-KR" altLang="en-US" sz="3000" b="1" spc="-150" dirty="0">
                <a:solidFill>
                  <a:srgbClr val="013D7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가장 최근에 선물을 받은 사람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부터 게임 시작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75AFCF41-C01E-50E6-8CDD-CCFE60701C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0" t="6725" r="15202" b="14453"/>
          <a:stretch/>
        </p:blipFill>
        <p:spPr>
          <a:xfrm>
            <a:off x="7190341" y="1493005"/>
            <a:ext cx="4784540" cy="3326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217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CD29913A-12A4-432D-A03E-6888981AE6A5}"/>
              </a:ext>
            </a:extLst>
          </p:cNvPr>
          <p:cNvSpPr txBox="1"/>
          <p:nvPr/>
        </p:nvSpPr>
        <p:spPr>
          <a:xfrm>
            <a:off x="596679" y="1311773"/>
            <a:ext cx="7966575" cy="4393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3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각 카드는 </a:t>
            </a:r>
            <a:r>
              <a:rPr lang="ko-KR" altLang="en-US" sz="3800" b="1" dirty="0">
                <a:solidFill>
                  <a:srgbClr val="013D7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숫자만큼 벌점</a:t>
            </a:r>
            <a:r>
              <a:rPr lang="en-US" altLang="ko-KR" sz="3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ko-KR" altLang="en-US" sz="3800" b="1" dirty="0">
                <a:solidFill>
                  <a:srgbClr val="013D7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연속된</a:t>
            </a:r>
            <a:r>
              <a:rPr lang="ko-KR" altLang="en-US" sz="3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숫자 카드는 </a:t>
            </a:r>
            <a:endParaRPr lang="en-US" altLang="ko-KR" sz="38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800" b="1" dirty="0">
                <a:solidFill>
                  <a:srgbClr val="013D7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가장 작은 숫자</a:t>
            </a:r>
            <a:r>
              <a:rPr lang="ko-KR" altLang="en-US" sz="3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만 자기 벌점</a:t>
            </a:r>
            <a:r>
              <a:rPr lang="en-US" altLang="ko-KR" sz="3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ko-KR" altLang="en-US" sz="3800" b="1" dirty="0">
                <a:solidFill>
                  <a:srgbClr val="013D7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토큰</a:t>
            </a:r>
            <a:r>
              <a:rPr lang="ko-KR" altLang="en-US" sz="3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은 </a:t>
            </a:r>
            <a:r>
              <a:rPr lang="ko-KR" altLang="en-US" sz="3800" b="1" dirty="0">
                <a:solidFill>
                  <a:srgbClr val="013D7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벌점을 </a:t>
            </a:r>
            <a:r>
              <a:rPr lang="ko-KR" altLang="en-US" sz="3800" b="1" dirty="0" err="1">
                <a:solidFill>
                  <a:srgbClr val="013D7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줄여줌</a:t>
            </a:r>
            <a:endParaRPr lang="en-US" altLang="ko-KR" sz="3800" b="1" dirty="0">
              <a:solidFill>
                <a:srgbClr val="013D7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최대한 벌점을 </a:t>
            </a:r>
            <a:r>
              <a:rPr lang="ko-KR" altLang="en-US" sz="3800" b="1" dirty="0">
                <a:solidFill>
                  <a:srgbClr val="013D7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적게 받기</a:t>
            </a:r>
            <a:endParaRPr lang="en-US" altLang="ko-KR" sz="3800" b="1" dirty="0">
              <a:solidFill>
                <a:srgbClr val="013D7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4789E177-3B1C-415E-B1CE-8C6BAF96A8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2</a:t>
            </a:r>
            <a:endParaRPr lang="ko-KR" altLang="en-US" dirty="0"/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D06BC9A9-E418-430B-8954-D50E9A56653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목표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F9B97560-C041-8BA1-FEC6-9FA9BA4C26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9419" y="1400843"/>
            <a:ext cx="5647619" cy="43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843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9F36641-BFFC-43CD-9232-8B9CC758051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66BE46D-3C0C-456F-A38E-2734E26D10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차례 진행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BC1D88-112E-45EC-8DF3-CFF92D7E5DC0}"/>
              </a:ext>
            </a:extLst>
          </p:cNvPr>
          <p:cNvSpPr txBox="1"/>
          <p:nvPr/>
        </p:nvSpPr>
        <p:spPr>
          <a:xfrm>
            <a:off x="643245" y="1101864"/>
            <a:ext cx="10905510" cy="676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자기 차례에 아래 두 가지 행동 중 하나 실행</a:t>
            </a:r>
            <a:endParaRPr lang="en-US" altLang="ko-KR" sz="2800" b="1" spc="-150" dirty="0">
              <a:solidFill>
                <a:srgbClr val="E3432D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FFD041BD-D1C3-74F3-160D-9B6AA2869E95}"/>
              </a:ext>
            </a:extLst>
          </p:cNvPr>
          <p:cNvSpPr/>
          <p:nvPr/>
        </p:nvSpPr>
        <p:spPr>
          <a:xfrm>
            <a:off x="1046205" y="1956051"/>
            <a:ext cx="4736758" cy="1339084"/>
          </a:xfrm>
          <a:prstGeom prst="rect">
            <a:avLst/>
          </a:prstGeom>
          <a:solidFill>
            <a:srgbClr val="013D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36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차례 넘기기</a:t>
            </a: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B121C055-3E53-6FA0-7B10-C6664237A147}"/>
              </a:ext>
            </a:extLst>
          </p:cNvPr>
          <p:cNvSpPr/>
          <p:nvPr/>
        </p:nvSpPr>
        <p:spPr>
          <a:xfrm>
            <a:off x="6409039" y="1956051"/>
            <a:ext cx="4736758" cy="1339084"/>
          </a:xfrm>
          <a:prstGeom prst="rect">
            <a:avLst/>
          </a:prstGeom>
          <a:solidFill>
            <a:srgbClr val="013D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36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카드 가져오기</a:t>
            </a: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C5F9DC3D-D12A-85E2-BB66-5BC28F0FF598}"/>
              </a:ext>
            </a:extLst>
          </p:cNvPr>
          <p:cNvSpPr/>
          <p:nvPr/>
        </p:nvSpPr>
        <p:spPr>
          <a:xfrm>
            <a:off x="1046205" y="3653046"/>
            <a:ext cx="10099592" cy="1339084"/>
          </a:xfrm>
          <a:prstGeom prst="rect">
            <a:avLst/>
          </a:prstGeom>
          <a:solidFill>
            <a:srgbClr val="013D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36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라운드 종료 </a:t>
            </a:r>
            <a:r>
              <a:rPr lang="en-US" altLang="ko-KR" sz="36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카드가 더 이상 없을 때</a:t>
            </a:r>
          </a:p>
        </p:txBody>
      </p:sp>
    </p:spTree>
    <p:extLst>
      <p:ext uri="{BB962C8B-B14F-4D97-AF65-F5344CB8AC3E}">
        <p14:creationId xmlns:p14="http://schemas.microsoft.com/office/powerpoint/2010/main" val="271195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5" y="1277373"/>
            <a:ext cx="2505075" cy="642832"/>
          </a:xfrm>
          <a:prstGeom prst="rect">
            <a:avLst/>
          </a:prstGeom>
          <a:solidFill>
            <a:srgbClr val="013D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en-US" altLang="ko-KR" sz="2800">
                <a:latin typeface="나눔스퀘어" panose="020B0600000101010101" pitchFamily="50" charset="-127"/>
                <a:ea typeface="나눔스퀘어" panose="020B0600000101010101" pitchFamily="50" charset="-127"/>
              </a:rPr>
              <a:t>.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차례 넘기기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60" y="1928929"/>
            <a:ext cx="7227990" cy="2738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3000" b="1" spc="-150" dirty="0">
                <a:solidFill>
                  <a:srgbClr val="013D7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대상 카드에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b="1" spc="-150" dirty="0">
                <a:solidFill>
                  <a:srgbClr val="013D7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토큰 하나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올려 놓고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200000"/>
              </a:lnSpc>
            </a:pP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013D7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왼쪽 사람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에게 </a:t>
            </a:r>
            <a:r>
              <a:rPr lang="ko-KR" altLang="en-US" sz="3000" b="1" spc="-150" dirty="0">
                <a:solidFill>
                  <a:srgbClr val="013D7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차례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</a:t>
            </a:r>
            <a:r>
              <a:rPr lang="ko-KR" altLang="en-US" sz="3000" b="1" spc="-150" dirty="0">
                <a:solidFill>
                  <a:srgbClr val="013D7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넘김</a:t>
            </a:r>
            <a:endParaRPr lang="en-US" altLang="ko-KR" sz="3000" b="1" spc="-150" dirty="0">
              <a:solidFill>
                <a:srgbClr val="013D7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20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만약 </a:t>
            </a:r>
            <a:r>
              <a:rPr lang="ko-KR" altLang="en-US" sz="3000" b="1" spc="-150" dirty="0">
                <a:solidFill>
                  <a:srgbClr val="013D7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토큰이 하나도 없다면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이 행동은 </a:t>
            </a:r>
            <a:r>
              <a:rPr lang="ko-KR" altLang="en-US" sz="3000" b="1" spc="-150" dirty="0">
                <a:solidFill>
                  <a:srgbClr val="013D7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불가</a:t>
            </a:r>
            <a:endParaRPr lang="en-US" altLang="ko-KR" sz="3000" b="1" spc="-150" dirty="0">
              <a:solidFill>
                <a:srgbClr val="013D7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0C8E4D56-48F3-0483-3D73-926C88128EF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23221" y="1344013"/>
            <a:ext cx="5125642" cy="3116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53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5" y="1277373"/>
            <a:ext cx="2739853" cy="642832"/>
          </a:xfrm>
          <a:prstGeom prst="rect">
            <a:avLst/>
          </a:prstGeom>
          <a:solidFill>
            <a:srgbClr val="013D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</a:t>
            </a:r>
            <a:r>
              <a:rPr lang="en-US" altLang="ko-KR" sz="2800">
                <a:latin typeface="나눔스퀘어" panose="020B0600000101010101" pitchFamily="50" charset="-127"/>
                <a:ea typeface="나눔스퀘어" panose="020B0600000101010101" pitchFamily="50" charset="-127"/>
              </a:rPr>
              <a:t>.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카드 가져오기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60" y="1928929"/>
            <a:ext cx="7227990" cy="3661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3000" b="1" spc="-150" dirty="0">
                <a:solidFill>
                  <a:srgbClr val="013D7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대상 카드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와 올려진 </a:t>
            </a:r>
            <a:r>
              <a:rPr lang="ko-KR" altLang="en-US" sz="3000" b="1" spc="-150" dirty="0">
                <a:solidFill>
                  <a:srgbClr val="013D7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토큰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가져와서 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200000"/>
              </a:lnSpc>
            </a:pP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카드는 </a:t>
            </a:r>
            <a:r>
              <a:rPr lang="ko-KR" altLang="en-US" sz="3000" b="1" spc="-150" dirty="0">
                <a:solidFill>
                  <a:srgbClr val="013D7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자기 앞에 놓고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토큰은 </a:t>
            </a:r>
            <a:r>
              <a:rPr lang="ko-KR" altLang="en-US" sz="3000" b="1" spc="-150" dirty="0">
                <a:solidFill>
                  <a:srgbClr val="013D7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자기 것과 합침</a:t>
            </a:r>
            <a:endParaRPr lang="en-US" altLang="ko-KR" sz="3000" b="1" spc="-150" dirty="0">
              <a:solidFill>
                <a:srgbClr val="013D7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20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카드 더미에서 </a:t>
            </a:r>
            <a:r>
              <a:rPr lang="ko-KR" altLang="en-US" sz="3000" b="1" spc="-150" dirty="0">
                <a:solidFill>
                  <a:srgbClr val="013D7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카드 한 장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</a:t>
            </a:r>
            <a:r>
              <a:rPr lang="ko-KR" altLang="en-US" sz="3000" b="1" spc="-150" dirty="0">
                <a:solidFill>
                  <a:srgbClr val="013D7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공개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해 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20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013D7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새 대상 카드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만들고 </a:t>
            </a:r>
            <a:r>
              <a:rPr lang="ko-KR" altLang="en-US" sz="3000" b="1" spc="-150" dirty="0">
                <a:solidFill>
                  <a:srgbClr val="013D7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자기 차례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</a:t>
            </a:r>
            <a:r>
              <a:rPr lang="ko-KR" altLang="en-US" sz="3000" b="1" spc="-150" dirty="0">
                <a:solidFill>
                  <a:srgbClr val="013D7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다시 시작</a:t>
            </a:r>
            <a:endParaRPr lang="en-US" altLang="ko-KR" sz="3000" b="1" spc="-150" dirty="0">
              <a:solidFill>
                <a:srgbClr val="013D7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4ACAC77F-58E1-CDBC-58FF-D1620AF1FC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457"/>
          <a:stretch/>
        </p:blipFill>
        <p:spPr>
          <a:xfrm>
            <a:off x="7290486" y="1671857"/>
            <a:ext cx="4566552" cy="3214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62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"/>
</p:tagLst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76200">
          <a:solidFill>
            <a:srgbClr val="FFFF00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76200">
          <a:solidFill>
            <a:srgbClr val="8870B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8858</TotalTime>
  <Words>523</Words>
  <Application>Microsoft Office PowerPoint</Application>
  <PresentationFormat>와이드스크린</PresentationFormat>
  <Paragraphs>100</Paragraphs>
  <Slides>16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16</vt:i4>
      </vt:variant>
    </vt:vector>
  </HeadingPairs>
  <TitlesOfParts>
    <vt:vector size="21" baseType="lpstr">
      <vt:lpstr>Arial</vt:lpstr>
      <vt:lpstr>나눔스퀘어 Bold</vt:lpstr>
      <vt:lpstr>맑은 고딕</vt:lpstr>
      <vt:lpstr>나눔스퀘어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Park Chanyong</dc:creator>
  <cp:lastModifiedBy>Park Chanyong</cp:lastModifiedBy>
  <cp:revision>157</cp:revision>
  <dcterms:created xsi:type="dcterms:W3CDTF">2021-02-23T06:25:54Z</dcterms:created>
  <dcterms:modified xsi:type="dcterms:W3CDTF">2022-06-16T02:14:45Z</dcterms:modified>
</cp:coreProperties>
</file>