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5" r:id="rId5"/>
    <p:sldId id="258" r:id="rId6"/>
    <p:sldId id="261" r:id="rId7"/>
    <p:sldId id="266" r:id="rId8"/>
    <p:sldId id="274" r:id="rId9"/>
    <p:sldId id="267" r:id="rId10"/>
    <p:sldId id="268" r:id="rId11"/>
    <p:sldId id="270" r:id="rId12"/>
    <p:sldId id="269" r:id="rId13"/>
    <p:sldId id="271" r:id="rId14"/>
    <p:sldId id="272" r:id="rId15"/>
    <p:sldId id="273" r:id="rId16"/>
    <p:sldId id="259" r:id="rId17"/>
    <p:sldId id="264" r:id="rId18"/>
    <p:sldId id="263" r:id="rId1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C24"/>
    <a:srgbClr val="F9F9F9"/>
    <a:srgbClr val="FFC600"/>
    <a:srgbClr val="EB1921"/>
    <a:srgbClr val="F69297"/>
    <a:srgbClr val="F16065"/>
    <a:srgbClr val="0588C9"/>
    <a:srgbClr val="FFC802"/>
    <a:srgbClr val="B0C3E6"/>
    <a:srgbClr val="0A8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4161835" y="5899749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2017-12-20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2017-12-20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2017-12-20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2017-12-20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2017-12-20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2017-12-20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2017-12-20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21F0A-B15B-4745-AF3D-CD699F38CB0A}" type="datetimeFigureOut">
              <a:rPr lang="ko-KR" altLang="en-US" smtClean="0"/>
              <a:t>2017-12-20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9012" r="10869" b="16901"/>
          <a:stretch/>
        </p:blipFill>
        <p:spPr>
          <a:xfrm>
            <a:off x="2492375" y="965200"/>
            <a:ext cx="7207250" cy="45910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2232"/>
          <a:stretch/>
        </p:blipFill>
        <p:spPr>
          <a:xfrm>
            <a:off x="3855867" y="2368184"/>
            <a:ext cx="4480266" cy="178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특수 카드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805595" y="738735"/>
            <a:ext cx="11001763" cy="5630062"/>
            <a:chOff x="805595" y="738735"/>
            <a:chExt cx="11001763" cy="5630062"/>
          </a:xfrm>
        </p:grpSpPr>
        <p:grpSp>
          <p:nvGrpSpPr>
            <p:cNvPr id="14" name="그룹 13"/>
            <p:cNvGrpSpPr/>
            <p:nvPr/>
          </p:nvGrpSpPr>
          <p:grpSpPr>
            <a:xfrm>
              <a:off x="805595" y="738735"/>
              <a:ext cx="11001763" cy="5630062"/>
              <a:chOff x="1186282" y="1689553"/>
              <a:chExt cx="7182377" cy="3709456"/>
            </a:xfrm>
            <a:noFill/>
          </p:grpSpPr>
          <p:sp>
            <p:nvSpPr>
              <p:cNvPr id="15" name="TextBox 14"/>
              <p:cNvSpPr txBox="1"/>
              <p:nvPr/>
            </p:nvSpPr>
            <p:spPr>
              <a:xfrm>
                <a:off x="1483457" y="4402036"/>
                <a:ext cx="1205850" cy="42584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+2</a:t>
                </a:r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카드</a:t>
                </a:r>
                <a:endParaRPr lang="en-US" altLang="ko-KR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083" b="49784"/>
              <a:stretch/>
            </p:blipFill>
            <p:spPr>
              <a:xfrm>
                <a:off x="1288721" y="2264928"/>
                <a:ext cx="1471579" cy="2237114"/>
              </a:xfrm>
              <a:prstGeom prst="rect">
                <a:avLst/>
              </a:prstGeom>
              <a:grpFill/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15" t="568" r="-233" b="49216"/>
              <a:stretch/>
            </p:blipFill>
            <p:spPr>
              <a:xfrm>
                <a:off x="3586278" y="1945442"/>
                <a:ext cx="1471579" cy="2237114"/>
              </a:xfrm>
              <a:prstGeom prst="rect">
                <a:avLst/>
              </a:prstGeom>
              <a:grpFill/>
            </p:spPr>
          </p:pic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830" t="-581" r="32252" b="50365"/>
              <a:stretch/>
            </p:blipFill>
            <p:spPr>
              <a:xfrm>
                <a:off x="6133909" y="1689553"/>
                <a:ext cx="1471579" cy="2237114"/>
              </a:xfrm>
              <a:prstGeom prst="rect">
                <a:avLst/>
              </a:prstGeom>
              <a:grpFill/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186282" y="4793758"/>
                <a:ext cx="1800200" cy="54751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점수 계산 때 </a:t>
                </a:r>
                <a:endPara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algn="ctr"/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카드 </a:t>
                </a:r>
                <a:r>
                  <a:rPr lang="en-US" altLang="ko-KR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1</a:t>
                </a:r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장당</a:t>
                </a:r>
                <a:r>
                  <a:rPr lang="en-US" altLang="ko-KR" sz="2400" dirty="0">
                    <a:solidFill>
                      <a:srgbClr val="FF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+2</a:t>
                </a:r>
                <a:r>
                  <a:rPr lang="ko-KR" altLang="en-US" sz="2400" dirty="0">
                    <a:solidFill>
                      <a:srgbClr val="FF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점</a:t>
                </a:r>
                <a:endParaRPr lang="en-US" altLang="ko-KR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738092" y="4017884"/>
                <a:ext cx="1205850" cy="42584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조커 카드</a:t>
                </a:r>
                <a:endParaRPr lang="en-US" altLang="ko-KR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204413" y="4406303"/>
                <a:ext cx="2326581" cy="79085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따로 두었다가</a:t>
                </a:r>
                <a:r>
                  <a:rPr lang="en-US" altLang="ko-KR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 </a:t>
                </a:r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점수 계산 때 </a:t>
                </a:r>
                <a:endPara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algn="ctr"/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자신이 </a:t>
                </a:r>
                <a:r>
                  <a:rPr lang="ko-KR" altLang="en-US" sz="2400" dirty="0">
                    <a:solidFill>
                      <a:srgbClr val="FF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원하는 색깔 카드</a:t>
                </a:r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로 </a:t>
                </a:r>
                <a:endPara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algn="ctr"/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사용할 수 있습니다</a:t>
                </a:r>
                <a:r>
                  <a:rPr lang="en-US" altLang="ko-KR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.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048389" y="3765246"/>
                <a:ext cx="1667060" cy="42584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 황금 조커 카드</a:t>
                </a:r>
                <a:endParaRPr lang="en-US" altLang="ko-KR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370739" y="4608153"/>
                <a:ext cx="2997920" cy="79085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따로 두었다가</a:t>
                </a:r>
                <a:r>
                  <a:rPr lang="en-US" altLang="ko-KR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 </a:t>
                </a:r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점수 계산 때 </a:t>
                </a:r>
                <a:endPara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algn="ctr"/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자신이 </a:t>
                </a:r>
                <a:r>
                  <a:rPr lang="ko-KR" altLang="en-US" sz="2400" dirty="0">
                    <a:solidFill>
                      <a:srgbClr val="FF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원하는 색깔 카드</a:t>
                </a:r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로 </a:t>
                </a:r>
                <a:endPara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algn="ctr"/>
                <a:r>
                  <a:rPr lang="ko-KR" altLang="en-US" sz="2400" dirty="0">
                    <a:solidFill>
                      <a:srgbClr val="FF0000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사용</a:t>
                </a:r>
                <a:r>
                  <a:rPr lang="ko-KR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할 수 있습니다</a:t>
                </a:r>
                <a:r>
                  <a:rPr lang="en-US" altLang="ko-KR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.</a:t>
                </a:r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7694936" y="4498568"/>
              <a:ext cx="36884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카드를 </a:t>
              </a:r>
              <a:r>
                <a:rPr lang="ko-KR" altLang="en-US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가져올 때</a:t>
              </a:r>
              <a:r>
                <a:rPr lang="en-US" altLang="ko-KR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카드 더미의 </a:t>
              </a:r>
              <a:endPara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 algn="ctr"/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맨 위에서 </a:t>
              </a:r>
              <a:r>
                <a:rPr lang="en-US" altLang="ko-KR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</a:t>
              </a:r>
              <a:r>
                <a:rPr lang="ko-KR" altLang="en-US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을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함께 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가져옵니다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4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주의 사항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42238" y="1481163"/>
            <a:ext cx="9307523" cy="39703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1. </a:t>
            </a:r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한 플레이어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 제외한 모두가 이번 라운드에 카드 열을 가져왔다면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남은 사람은 </a:t>
            </a:r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원하는 만큼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카드를 뽑아서 카드 열에 놓을 수 있습니다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최대 카드 열 기준 카드에 표시된 수 만큼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2.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카드 열 기준 카드에서 색깔을 가져갈 때 </a:t>
            </a:r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무조건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해당 열의 카드를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몽땅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가져 가야합니다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 1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장만 있다면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2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장이 있다면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장을 가져가고 차례를 쉽니다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 </a:t>
            </a:r>
            <a:endParaRPr lang="en-US" altLang="ko-KR" sz="24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1712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F93517-749B-42C2-ADF2-0886B93956AD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68146-D69B-40B0-881A-705D14F36B62}"/>
              </a:ext>
            </a:extLst>
          </p:cNvPr>
          <p:cNvSpPr txBox="1"/>
          <p:nvPr/>
        </p:nvSpPr>
        <p:spPr>
          <a:xfrm>
            <a:off x="1125128" y="307777"/>
            <a:ext cx="775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</a:t>
            </a:r>
            <a:r>
              <a:rPr lang="en-US" altLang="ko-KR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005FBF7-73B2-4E4C-B327-773B4D019F08}"/>
              </a:ext>
            </a:extLst>
          </p:cNvPr>
          <p:cNvSpPr/>
          <p:nvPr/>
        </p:nvSpPr>
        <p:spPr>
          <a:xfrm>
            <a:off x="262224" y="1099508"/>
            <a:ext cx="30511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36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</a:t>
            </a:r>
            <a:endParaRPr lang="en-US" altLang="ko-KR" sz="3600" b="1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3522" y="1922267"/>
            <a:ext cx="9574629" cy="175432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모든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플레이어가 카드 열을 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가져왔다면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라운드가  종료됩니다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열 기준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테이블 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가운데로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되돌려 놓고 이전 라운드에 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카드 열을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가져온 플레이어부터 새로운 라운드를 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A2884CC-AD0A-434F-B590-39B096FC4422}"/>
              </a:ext>
            </a:extLst>
          </p:cNvPr>
          <p:cNvSpPr/>
          <p:nvPr/>
        </p:nvSpPr>
        <p:spPr>
          <a:xfrm>
            <a:off x="262224" y="3527304"/>
            <a:ext cx="30511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ko-KR" altLang="en-US" sz="36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  <a:endParaRPr lang="en-US" altLang="ko-KR" sz="3600" b="1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3522" y="4200168"/>
            <a:ext cx="10227776" cy="189282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 라운드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카드가 뽑히면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라운드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 마지막 라운드가 됩니다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 라운드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뽑은 플레이어는 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카드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뽑아 행동을 마저 합니다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상황</a:t>
            </a:r>
            <a:r>
              <a:rPr lang="en-US" altLang="ko-KR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 한 플레이어가 황금 조커 카드를 가져가면서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마지막 라운드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뽑았다면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 다음 카드를 가져간 후 게임이 바로 종료됩니다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8437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F93517-749B-42C2-ADF2-0886B93956AD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68146-D69B-40B0-881A-705D14F36B62}"/>
              </a:ext>
            </a:extLst>
          </p:cNvPr>
          <p:cNvSpPr txBox="1"/>
          <p:nvPr/>
        </p:nvSpPr>
        <p:spPr>
          <a:xfrm>
            <a:off x="1125128" y="307777"/>
            <a:ext cx="775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계산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20411" y="2259120"/>
            <a:ext cx="8828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승점표는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각 </a:t>
            </a:r>
            <a:r>
              <a:rPr lang="ko-KR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색깔별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 숫자에 따라 얻는 승점과 잃는 승점을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알려줍니다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종류 색깔 카드가 </a:t>
            </a:r>
            <a:r>
              <a:rPr lang="en-US" altLang="ko-KR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장이 넘을 경우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남는 카드에 대한 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추가 점수는 없습니다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9" t="48465" r="718" b="3769"/>
          <a:stretch/>
        </p:blipFill>
        <p:spPr>
          <a:xfrm>
            <a:off x="448836" y="1804989"/>
            <a:ext cx="2742233" cy="37987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1514" y="3569471"/>
            <a:ext cx="8654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 플레이어는 승점을 얻을 </a:t>
            </a:r>
            <a:r>
              <a:rPr lang="en-US" altLang="ko-KR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색깔을 선택합니다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색깔 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외 다른 모든 색깔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은 위의 표에 따라 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감점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계산합니다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+2 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카드는 한 장당 </a:t>
            </a:r>
            <a:r>
              <a:rPr lang="en-US" altLang="ko-KR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입니다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4085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F93517-749B-42C2-ADF2-0886B93956AD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68146-D69B-40B0-881A-705D14F36B62}"/>
              </a:ext>
            </a:extLst>
          </p:cNvPr>
          <p:cNvSpPr txBox="1"/>
          <p:nvPr/>
        </p:nvSpPr>
        <p:spPr>
          <a:xfrm>
            <a:off x="1125128" y="307777"/>
            <a:ext cx="775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계산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7242" y="1074493"/>
            <a:ext cx="9593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예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갈색 면으로 계산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):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준호는 조커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장과 황금 조커 카드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+2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녹색 카드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노란색 카드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빨간색 카드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파란색 카드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가지고 게임이 종료되었습니다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99079" y="5359233"/>
            <a:ext cx="822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녹색 카드는 이미 황금 조커 카드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장과 일반 조커 카드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통해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만들어 최고 점수를 얻었기 때문에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장의 조커 카드는 노란색으로 사용합니다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1345935" y="2188176"/>
            <a:ext cx="9539826" cy="3071572"/>
            <a:chOff x="1289954" y="2486754"/>
            <a:chExt cx="9539826" cy="3071572"/>
          </a:xfrm>
          <a:noFill/>
        </p:grpSpPr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9" t="48465" r="718" b="3769"/>
            <a:stretch/>
          </p:blipFill>
          <p:spPr>
            <a:xfrm>
              <a:off x="9431192" y="2486754"/>
              <a:ext cx="1398588" cy="1937417"/>
            </a:xfrm>
            <a:prstGeom prst="rect">
              <a:avLst/>
            </a:prstGeom>
            <a:grpFill/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63" t="597" r="918" b="52199"/>
            <a:stretch/>
          </p:blipFill>
          <p:spPr>
            <a:xfrm>
              <a:off x="4782343" y="2486755"/>
              <a:ext cx="1350434" cy="1937417"/>
            </a:xfrm>
            <a:prstGeom prst="rect">
              <a:avLst/>
            </a:prstGeom>
            <a:grpFill/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63" t="597" r="918" b="52199"/>
            <a:stretch/>
          </p:blipFill>
          <p:spPr>
            <a:xfrm>
              <a:off x="4934743" y="2639155"/>
              <a:ext cx="1350434" cy="1937417"/>
            </a:xfrm>
            <a:prstGeom prst="rect">
              <a:avLst/>
            </a:prstGeom>
            <a:grpFill/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63" t="597" r="918" b="52199"/>
            <a:stretch/>
          </p:blipFill>
          <p:spPr>
            <a:xfrm>
              <a:off x="5087143" y="2791555"/>
              <a:ext cx="1350434" cy="1937417"/>
            </a:xfrm>
            <a:prstGeom prst="rect">
              <a:avLst/>
            </a:prstGeom>
            <a:grpFill/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63" t="47967" r="418" b="4829"/>
            <a:stretch/>
          </p:blipFill>
          <p:spPr>
            <a:xfrm>
              <a:off x="6398047" y="2486755"/>
              <a:ext cx="1350434" cy="1937417"/>
            </a:xfrm>
            <a:prstGeom prst="rect">
              <a:avLst/>
            </a:prstGeom>
            <a:grpFill/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63" t="47967" r="418" b="4829"/>
            <a:stretch/>
          </p:blipFill>
          <p:spPr>
            <a:xfrm>
              <a:off x="6550447" y="2639155"/>
              <a:ext cx="1350434" cy="1937417"/>
            </a:xfrm>
            <a:prstGeom prst="rect">
              <a:avLst/>
            </a:prstGeom>
            <a:grpFill/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83" b="49784"/>
            <a:stretch/>
          </p:blipFill>
          <p:spPr>
            <a:xfrm>
              <a:off x="7897119" y="2486755"/>
              <a:ext cx="1385435" cy="1954204"/>
            </a:xfrm>
            <a:prstGeom prst="rect">
              <a:avLst/>
            </a:prstGeom>
            <a:grpFill/>
          </p:spPr>
        </p:pic>
        <p:grpSp>
          <p:nvGrpSpPr>
            <p:cNvPr id="20" name="그룹 19"/>
            <p:cNvGrpSpPr/>
            <p:nvPr/>
          </p:nvGrpSpPr>
          <p:grpSpPr>
            <a:xfrm>
              <a:off x="3054151" y="2492083"/>
              <a:ext cx="1998745" cy="2517071"/>
              <a:chOff x="2195736" y="2810757"/>
              <a:chExt cx="1998745" cy="2517071"/>
            </a:xfrm>
            <a:grpFill/>
          </p:grpSpPr>
          <p:pic>
            <p:nvPicPr>
              <p:cNvPr id="21" name="그림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263" t="694" r="44396" b="52102"/>
              <a:stretch/>
            </p:blipFill>
            <p:spPr>
              <a:xfrm>
                <a:off x="2195736" y="2810757"/>
                <a:ext cx="1345523" cy="1937417"/>
              </a:xfrm>
              <a:prstGeom prst="rect">
                <a:avLst/>
              </a:prstGeom>
              <a:grpFill/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72" t="694" r="44396" b="52102"/>
              <a:stretch/>
            </p:blipFill>
            <p:spPr>
              <a:xfrm>
                <a:off x="2411760" y="2963157"/>
                <a:ext cx="1281899" cy="1937417"/>
              </a:xfrm>
              <a:prstGeom prst="rect">
                <a:avLst/>
              </a:prstGeom>
              <a:grpFill/>
            </p:spPr>
          </p:pic>
          <p:pic>
            <p:nvPicPr>
              <p:cNvPr id="23" name="그림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39" t="694" r="44396" b="52102"/>
              <a:stretch/>
            </p:blipFill>
            <p:spPr>
              <a:xfrm>
                <a:off x="2555776" y="3115557"/>
                <a:ext cx="1290283" cy="1937417"/>
              </a:xfrm>
              <a:prstGeom prst="rect">
                <a:avLst/>
              </a:prstGeom>
              <a:grpFill/>
            </p:spPr>
          </p:pic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6" t="694" r="44396" b="52102"/>
              <a:stretch/>
            </p:blipFill>
            <p:spPr>
              <a:xfrm>
                <a:off x="2699792" y="3267957"/>
                <a:ext cx="1298667" cy="1937417"/>
              </a:xfrm>
              <a:prstGeom prst="rect">
                <a:avLst/>
              </a:prstGeom>
              <a:grpFill/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45" r="-462" b="50040"/>
              <a:stretch/>
            </p:blipFill>
            <p:spPr>
              <a:xfrm>
                <a:off x="2809046" y="3383612"/>
                <a:ext cx="1385435" cy="1944216"/>
              </a:xfrm>
              <a:prstGeom prst="rect">
                <a:avLst/>
              </a:prstGeom>
              <a:grpFill/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1833683" y="5158216"/>
              <a:ext cx="92686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+21</a:t>
              </a: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44107" y="5155702"/>
              <a:ext cx="92686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+15</a:t>
              </a: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1289954" y="2488430"/>
              <a:ext cx="2188009" cy="2658035"/>
              <a:chOff x="431539" y="2807104"/>
              <a:chExt cx="2188009" cy="2658035"/>
            </a:xfrm>
            <a:grpFill/>
          </p:grpSpPr>
          <p:pic>
            <p:nvPicPr>
              <p:cNvPr id="30" name="그림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04" t="748" r="65416" b="52048"/>
              <a:stretch/>
            </p:blipFill>
            <p:spPr>
              <a:xfrm>
                <a:off x="431539" y="2807104"/>
                <a:ext cx="1404725" cy="1937417"/>
              </a:xfrm>
              <a:prstGeom prst="rect">
                <a:avLst/>
              </a:prstGeom>
              <a:grpFill/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04" t="748" r="65416" b="52048"/>
              <a:stretch/>
            </p:blipFill>
            <p:spPr>
              <a:xfrm>
                <a:off x="583939" y="2959504"/>
                <a:ext cx="1404725" cy="1937417"/>
              </a:xfrm>
              <a:prstGeom prst="rect">
                <a:avLst/>
              </a:prstGeom>
              <a:grpFill/>
            </p:spPr>
          </p:pic>
          <p:pic>
            <p:nvPicPr>
              <p:cNvPr id="32" name="그림 3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04" t="748" r="65416" b="52048"/>
              <a:stretch/>
            </p:blipFill>
            <p:spPr>
              <a:xfrm>
                <a:off x="736339" y="3111904"/>
                <a:ext cx="1404725" cy="1937417"/>
              </a:xfrm>
              <a:prstGeom prst="rect">
                <a:avLst/>
              </a:prstGeom>
              <a:grpFill/>
            </p:spPr>
          </p:pic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304" t="748" r="65416" b="52048"/>
              <a:stretch/>
            </p:blipFill>
            <p:spPr>
              <a:xfrm>
                <a:off x="888739" y="3264304"/>
                <a:ext cx="1404725" cy="1937417"/>
              </a:xfrm>
              <a:prstGeom prst="rect">
                <a:avLst/>
              </a:prstGeom>
              <a:grpFill/>
            </p:spPr>
          </p:pic>
          <p:pic>
            <p:nvPicPr>
              <p:cNvPr id="34" name="그림 3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78" t="212" r="32305" b="49572"/>
              <a:stretch/>
            </p:blipFill>
            <p:spPr>
              <a:xfrm>
                <a:off x="1089162" y="3396264"/>
                <a:ext cx="1385435" cy="1954204"/>
              </a:xfrm>
              <a:prstGeom prst="rect">
                <a:avLst/>
              </a:prstGeom>
              <a:grpFill/>
            </p:spPr>
          </p:pic>
          <p:pic>
            <p:nvPicPr>
              <p:cNvPr id="35" name="그림 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545" r="-462" b="50040"/>
              <a:stretch/>
            </p:blipFill>
            <p:spPr>
              <a:xfrm>
                <a:off x="1234113" y="3520923"/>
                <a:ext cx="1385435" cy="1944216"/>
              </a:xfrm>
              <a:prstGeom prst="rect">
                <a:avLst/>
              </a:prstGeom>
              <a:grpFill/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5146527" y="5155702"/>
              <a:ext cx="92686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+6</a:t>
              </a: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609831" y="5155702"/>
              <a:ext cx="92686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-3</a:t>
              </a:r>
              <a:r>
                <a:rPr lang="ko-KR" altLang="en-US" sz="2000" dirty="0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</a:t>
              </a:r>
              <a:endParaRPr lang="ko-KR" altLang="en-US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26403" y="5144152"/>
              <a:ext cx="92686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+2</a:t>
              </a: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점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494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F93517-749B-42C2-ADF2-0886B93956AD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68146-D69B-40B0-881A-705D14F36B62}"/>
              </a:ext>
            </a:extLst>
          </p:cNvPr>
          <p:cNvSpPr txBox="1"/>
          <p:nvPr/>
        </p:nvSpPr>
        <p:spPr>
          <a:xfrm>
            <a:off x="1125128" y="307777"/>
            <a:ext cx="775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en-US" altLang="ko-KR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명을 위한 규칙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42267" y="1663412"/>
            <a:ext cx="65698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1.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게임을 시작하기 전에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2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가지 색깔을 선택하여 게임에서 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모두 제거합니다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2.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첫 번째 차례를 진행하기 전에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각 플레이어는 색깔 카드를 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2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장씩 받습니다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해당 카드 색깔은 모두 달라야 합니다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3.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갈색 열 기준 카드 대신 녹색 열 기준 카드를 사용합니다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4.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각 열에 놓일 수 있는 카드의 최대 숫자는 열 기준 카드에 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표시되어 있습니다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5.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두 플레이어가 모두 카드 열을 가져간 후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나머지 한 열에 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놓인 카드는 게임에서 제거합니다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</p:txBody>
      </p:sp>
      <p:grpSp>
        <p:nvGrpSpPr>
          <p:cNvPr id="40" name="그룹 39"/>
          <p:cNvGrpSpPr/>
          <p:nvPr/>
        </p:nvGrpSpPr>
        <p:grpSpPr>
          <a:xfrm>
            <a:off x="3909086" y="1958088"/>
            <a:ext cx="702849" cy="3529826"/>
            <a:chOff x="3851786" y="-133837"/>
            <a:chExt cx="1420269" cy="5629882"/>
          </a:xfrm>
          <a:noFill/>
        </p:grpSpPr>
        <p:pic>
          <p:nvPicPr>
            <p:cNvPr id="41" name="그림 40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25" t="50331" r="858" b="-291"/>
            <a:stretch/>
          </p:blipFill>
          <p:spPr>
            <a:xfrm>
              <a:off x="3886620" y="-133837"/>
              <a:ext cx="1385435" cy="1944216"/>
            </a:xfrm>
            <a:prstGeom prst="rect">
              <a:avLst/>
            </a:prstGeom>
            <a:grpFill/>
          </p:spPr>
        </p:pic>
        <p:pic>
          <p:nvPicPr>
            <p:cNvPr id="42" name="그림 41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54" t="50331" r="33929" b="-291"/>
            <a:stretch/>
          </p:blipFill>
          <p:spPr>
            <a:xfrm>
              <a:off x="3869203" y="1715253"/>
              <a:ext cx="1385435" cy="1944216"/>
            </a:xfrm>
            <a:prstGeom prst="rect">
              <a:avLst/>
            </a:prstGeom>
            <a:grpFill/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7" t="49669" r="67000" b="371"/>
            <a:stretch/>
          </p:blipFill>
          <p:spPr>
            <a:xfrm>
              <a:off x="3851786" y="3551829"/>
              <a:ext cx="1385435" cy="1944216"/>
            </a:xfrm>
            <a:prstGeom prst="rect">
              <a:avLst/>
            </a:prstGeom>
            <a:grpFill/>
          </p:spPr>
        </p:pic>
      </p:grpSp>
      <p:grpSp>
        <p:nvGrpSpPr>
          <p:cNvPr id="44" name="그룹 43"/>
          <p:cNvGrpSpPr/>
          <p:nvPr/>
        </p:nvGrpSpPr>
        <p:grpSpPr>
          <a:xfrm>
            <a:off x="1826179" y="2946240"/>
            <a:ext cx="1589358" cy="1734761"/>
            <a:chOff x="1509479" y="2855966"/>
            <a:chExt cx="1589358" cy="1734761"/>
          </a:xfrm>
          <a:noFill/>
        </p:grpSpPr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479" y="2855966"/>
              <a:ext cx="1589358" cy="1146068"/>
            </a:xfrm>
            <a:prstGeom prst="rect">
              <a:avLst/>
            </a:prstGeom>
            <a:grpFill/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48723" l="0" r="50000">
                          <a14:foregroundMark x1="12665" y1="19433" x2="441" y2="31844"/>
                          <a14:foregroundMark x1="29515" y1="27943" x2="43612" y2="48723"/>
                          <a14:backgroundMark x1="30727" y1="3050" x2="32269" y2="17589"/>
                          <a14:backgroundMark x1="33811" y1="17518" x2="46586" y2="17234"/>
                          <a14:backgroundMark x1="47467" y1="16950" x2="51211" y2="9149"/>
                          <a14:backgroundMark x1="51101" y1="8865" x2="40419" y2="2057"/>
                          <a14:backgroundMark x1="40419" y1="2057" x2="30837" y2="3050"/>
                          <a14:backgroundMark x1="30837" y1="3050" x2="32379" y2="1064"/>
                          <a14:backgroundMark x1="35683" y1="2766" x2="38436" y2="9078"/>
                          <a14:backgroundMark x1="41630" y1="10851" x2="40749" y2="15319"/>
                          <a14:backgroundMark x1="43392" y1="6738" x2="37775" y2="17518"/>
                          <a14:backgroundMark x1="47907" y1="5390" x2="33700" y2="14468"/>
                          <a14:backgroundMark x1="36344" y1="9858" x2="32269" y2="4184"/>
                          <a14:backgroundMark x1="43612" y1="10993" x2="52753" y2="5461"/>
                          <a14:backgroundMark x1="42952" y1="12482" x2="62775" y2="9433"/>
                          <a14:backgroundMark x1="41630" y1="12695" x2="56388" y2="7943"/>
                          <a14:backgroundMark x1="42841" y1="12411" x2="52974" y2="6525"/>
                          <a14:backgroundMark x1="45264" y1="14610" x2="51652" y2="5177"/>
                          <a14:backgroundMark x1="36564" y1="10000" x2="35242" y2="1915"/>
                          <a14:backgroundMark x1="33921" y1="9149" x2="32930" y2="4539"/>
                          <a14:backgroundMark x1="47137" y1="14043" x2="48018" y2="3759"/>
                          <a14:backgroundMark x1="42952" y1="10355" x2="54295" y2="7518"/>
                          <a14:backgroundMark x1="41850" y1="9149" x2="51762" y2="8511"/>
                          <a14:backgroundMark x1="43172" y1="8865" x2="55286" y2="9433"/>
                          <a14:backgroundMark x1="46145" y1="10213" x2="57819" y2="11986"/>
                          <a14:backgroundMark x1="44714" y1="9858" x2="54626" y2="12482"/>
                          <a14:backgroundMark x1="39758" y1="10213" x2="50991" y2="12979"/>
                          <a14:backgroundMark x1="39427" y1="10284" x2="47797" y2="12979"/>
                          <a14:backgroundMark x1="39978" y1="11348" x2="58921" y2="14894"/>
                          <a14:backgroundMark x1="33921" y1="9078" x2="37555" y2="3333"/>
                          <a14:backgroundMark x1="36013" y1="10142" x2="38546" y2="8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13" b="51492"/>
            <a:stretch/>
          </p:blipFill>
          <p:spPr>
            <a:xfrm rot="19656532">
              <a:off x="1795281" y="3227189"/>
              <a:ext cx="886751" cy="1363538"/>
            </a:xfrm>
            <a:prstGeom prst="rect">
              <a:avLst/>
            </a:prstGeom>
            <a:grpFill/>
            <a:scene3d>
              <a:camera prst="isometricLeftDown"/>
              <a:lightRig rig="threePt" dir="t"/>
            </a:scene3d>
          </p:spPr>
        </p:pic>
      </p:grpSp>
      <p:grpSp>
        <p:nvGrpSpPr>
          <p:cNvPr id="47" name="그룹 46"/>
          <p:cNvGrpSpPr/>
          <p:nvPr/>
        </p:nvGrpSpPr>
        <p:grpSpPr>
          <a:xfrm>
            <a:off x="1510737" y="1733984"/>
            <a:ext cx="2359944" cy="1130145"/>
            <a:chOff x="119446" y="1737188"/>
            <a:chExt cx="2359944" cy="1130145"/>
          </a:xfrm>
          <a:noFill/>
        </p:grpSpPr>
        <p:grpSp>
          <p:nvGrpSpPr>
            <p:cNvPr id="48" name="그룹 47"/>
            <p:cNvGrpSpPr/>
            <p:nvPr/>
          </p:nvGrpSpPr>
          <p:grpSpPr>
            <a:xfrm>
              <a:off x="119446" y="1737188"/>
              <a:ext cx="1553053" cy="1130145"/>
              <a:chOff x="244943" y="789204"/>
              <a:chExt cx="1553053" cy="1130145"/>
            </a:xfrm>
            <a:grpFill/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37" t="49397" r="43083" b="3399"/>
              <a:stretch/>
            </p:blipFill>
            <p:spPr>
              <a:xfrm rot="10800000">
                <a:off x="999724" y="789204"/>
                <a:ext cx="798272" cy="1100988"/>
              </a:xfrm>
              <a:prstGeom prst="rect">
                <a:avLst/>
              </a:prstGeom>
              <a:grpFill/>
            </p:spPr>
          </p:pic>
          <p:pic>
            <p:nvPicPr>
              <p:cNvPr id="51" name="그림 5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9" t="48465" r="718" b="3769"/>
              <a:stretch/>
            </p:blipFill>
            <p:spPr>
              <a:xfrm rot="10800000">
                <a:off x="244943" y="839229"/>
                <a:ext cx="779720" cy="1080120"/>
              </a:xfrm>
              <a:prstGeom prst="rect">
                <a:avLst/>
              </a:prstGeom>
              <a:grpFill/>
            </p:spPr>
          </p:pic>
        </p:grpSp>
        <p:pic>
          <p:nvPicPr>
            <p:cNvPr id="49" name="그림 4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2" r="43798" b="52796"/>
            <a:stretch/>
          </p:blipFill>
          <p:spPr>
            <a:xfrm rot="10800000">
              <a:off x="1681118" y="1763828"/>
              <a:ext cx="798272" cy="1100988"/>
            </a:xfrm>
            <a:prstGeom prst="rect">
              <a:avLst/>
            </a:prstGeom>
            <a:grpFill/>
          </p:spPr>
        </p:pic>
      </p:grpSp>
      <p:grpSp>
        <p:nvGrpSpPr>
          <p:cNvPr id="52" name="그룹 51"/>
          <p:cNvGrpSpPr/>
          <p:nvPr/>
        </p:nvGrpSpPr>
        <p:grpSpPr>
          <a:xfrm>
            <a:off x="1514373" y="4669203"/>
            <a:ext cx="2315611" cy="1146264"/>
            <a:chOff x="246552" y="4672407"/>
            <a:chExt cx="2315611" cy="1146264"/>
          </a:xfrm>
          <a:noFill/>
        </p:grpSpPr>
        <p:grpSp>
          <p:nvGrpSpPr>
            <p:cNvPr id="53" name="그룹 52"/>
            <p:cNvGrpSpPr/>
            <p:nvPr/>
          </p:nvGrpSpPr>
          <p:grpSpPr>
            <a:xfrm>
              <a:off x="984171" y="4693275"/>
              <a:ext cx="1577992" cy="1125396"/>
              <a:chOff x="2961096" y="4391836"/>
              <a:chExt cx="1577992" cy="1125396"/>
            </a:xfrm>
            <a:grpFill/>
          </p:grpSpPr>
          <p:pic>
            <p:nvPicPr>
              <p:cNvPr id="55" name="그림 5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76" t="49397" r="344" b="3399"/>
              <a:stretch/>
            </p:blipFill>
            <p:spPr>
              <a:xfrm>
                <a:off x="2961096" y="4416244"/>
                <a:ext cx="798272" cy="1100988"/>
              </a:xfrm>
              <a:prstGeom prst="rect">
                <a:avLst/>
              </a:prstGeom>
              <a:grpFill/>
            </p:spPr>
          </p:pic>
          <p:pic>
            <p:nvPicPr>
              <p:cNvPr id="56" name="그림 5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9" t="48465" r="718" b="3769"/>
              <a:stretch/>
            </p:blipFill>
            <p:spPr>
              <a:xfrm>
                <a:off x="3759368" y="4391836"/>
                <a:ext cx="779720" cy="1080120"/>
              </a:xfrm>
              <a:prstGeom prst="rect">
                <a:avLst/>
              </a:prstGeom>
              <a:grpFill/>
            </p:spPr>
          </p:pic>
        </p:grpSp>
        <p:pic>
          <p:nvPicPr>
            <p:cNvPr id="54" name="그림 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20" b="52796"/>
            <a:stretch/>
          </p:blipFill>
          <p:spPr>
            <a:xfrm>
              <a:off x="246552" y="4672407"/>
              <a:ext cx="798272" cy="1100988"/>
            </a:xfrm>
            <a:prstGeom prst="rect">
              <a:avLst/>
            </a:prstGeom>
            <a:grpFill/>
          </p:spPr>
        </p:pic>
      </p:grpSp>
      <p:sp>
        <p:nvSpPr>
          <p:cNvPr id="57" name="TextBox 56"/>
          <p:cNvSpPr txBox="1"/>
          <p:nvPr/>
        </p:nvSpPr>
        <p:spPr>
          <a:xfrm>
            <a:off x="5342268" y="1197357"/>
            <a:ext cx="160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추가 규칙</a:t>
            </a:r>
            <a:endParaRPr lang="en-US" altLang="ko-KR" sz="28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4549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445986" y="1842042"/>
            <a:ext cx="9300028" cy="4261792"/>
            <a:chOff x="889000" y="2299677"/>
            <a:chExt cx="6435772" cy="3023823"/>
          </a:xfrm>
          <a:noFill/>
        </p:grpSpPr>
        <p:pic>
          <p:nvPicPr>
            <p:cNvPr id="4" name="Picture 4" descr="http://www.divedice.com/uploaded/prd/307691498021329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730" y="2299677"/>
              <a:ext cx="2253564" cy="2251953"/>
            </a:xfrm>
            <a:prstGeom prst="rect">
              <a:avLst/>
            </a:prstGeom>
            <a:grpFill/>
            <a:extLst/>
          </p:spPr>
        </p:pic>
        <p:pic>
          <p:nvPicPr>
            <p:cNvPr id="5" name="Picture 2" descr="http://www.divedice.com/uploaded/prd/65014147987873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33" y="2299677"/>
              <a:ext cx="2251953" cy="2251953"/>
            </a:xfrm>
            <a:prstGeom prst="rect">
              <a:avLst/>
            </a:prstGeom>
            <a:grpFill/>
            <a:extLst/>
          </p:spPr>
        </p:pic>
        <p:grpSp>
          <p:nvGrpSpPr>
            <p:cNvPr id="6" name="그룹 5"/>
            <p:cNvGrpSpPr/>
            <p:nvPr/>
          </p:nvGrpSpPr>
          <p:grpSpPr>
            <a:xfrm>
              <a:off x="889000" y="4602868"/>
              <a:ext cx="6435772" cy="720632"/>
              <a:chOff x="1857827" y="4827896"/>
              <a:chExt cx="7620560" cy="897051"/>
            </a:xfrm>
            <a:grpFill/>
          </p:grpSpPr>
          <p:sp>
            <p:nvSpPr>
              <p:cNvPr id="7" name="TextBox 6"/>
              <p:cNvSpPr txBox="1"/>
              <p:nvPr/>
            </p:nvSpPr>
            <p:spPr>
              <a:xfrm>
                <a:off x="1857827" y="4827896"/>
                <a:ext cx="3628574" cy="89705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나만의 동물원을 만들자</a:t>
                </a:r>
                <a:r>
                  <a:rPr lang="en-US" altLang="ko-KR" sz="2400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!</a:t>
                </a:r>
              </a:p>
              <a:p>
                <a:pPr algn="ctr"/>
                <a:r>
                  <a:rPr lang="en-US" altLang="ko-KR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(‘</a:t>
                </a:r>
                <a:r>
                  <a:rPr lang="ko-KR" altLang="en-US" dirty="0" err="1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컬러레또</a:t>
                </a:r>
                <a:r>
                  <a:rPr lang="en-US" altLang="ko-KR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’</a:t>
                </a:r>
                <a:r>
                  <a:rPr lang="ko-KR" altLang="en-US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는 </a:t>
                </a:r>
                <a:r>
                  <a:rPr lang="en-US" altLang="ko-KR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‘</a:t>
                </a:r>
                <a:r>
                  <a:rPr lang="ko-KR" altLang="en-US" dirty="0" err="1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줄로레또</a:t>
                </a:r>
                <a:r>
                  <a:rPr lang="en-US" altLang="ko-KR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’</a:t>
                </a:r>
                <a:r>
                  <a:rPr lang="ko-KR" altLang="en-US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의 축소판이란 </a:t>
                </a:r>
                <a:endParaRPr lang="en-US" altLang="ko-KR" dirty="0">
                  <a:solidFill>
                    <a:schemeClr val="bg2">
                      <a:lumMod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  <a:p>
                <a:pPr algn="ctr"/>
                <a:r>
                  <a:rPr lang="ko-KR" altLang="en-US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사실을 아시나요</a:t>
                </a:r>
                <a:r>
                  <a:rPr lang="en-US" altLang="ko-KR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?)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302760" y="4827896"/>
                <a:ext cx="4175627" cy="73395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새로운 해적들의 시대</a:t>
                </a:r>
                <a:r>
                  <a:rPr lang="en-US" altLang="ko-KR" sz="2400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,</a:t>
                </a:r>
              </a:p>
              <a:p>
                <a:pPr algn="ctr"/>
                <a:r>
                  <a:rPr lang="ko-KR" altLang="en-US" sz="2400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머리를 잘 쓰는 자가 </a:t>
                </a:r>
                <a:r>
                  <a:rPr lang="ko-KR" altLang="en-US" sz="2400" dirty="0" err="1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해적왕이</a:t>
                </a:r>
                <a:r>
                  <a:rPr lang="ko-KR" altLang="en-US" sz="2400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 된다</a:t>
                </a:r>
                <a:r>
                  <a:rPr lang="en-US" altLang="ko-KR" sz="2400" dirty="0">
                    <a:solidFill>
                      <a:schemeClr val="bg2">
                        <a:lumMod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!</a:t>
                </a:r>
              </a:p>
            </p:txBody>
          </p:sp>
        </p:grp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0E74A6B4-1F78-40E2-9078-4BA8F52701B6}"/>
              </a:ext>
            </a:extLst>
          </p:cNvPr>
          <p:cNvSpPr/>
          <p:nvPr/>
        </p:nvSpPr>
        <p:spPr>
          <a:xfrm>
            <a:off x="2357887" y="1147760"/>
            <a:ext cx="2925824" cy="739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36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케이크 나누기</a:t>
            </a:r>
            <a:endParaRPr lang="en-US" altLang="ko-KR" sz="3600" b="1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0E74A6B4-1F78-40E2-9078-4BA8F52701B6}"/>
              </a:ext>
            </a:extLst>
          </p:cNvPr>
          <p:cNvSpPr/>
          <p:nvPr/>
        </p:nvSpPr>
        <p:spPr>
          <a:xfrm>
            <a:off x="6894055" y="1166421"/>
            <a:ext cx="2925824" cy="739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3600" b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케이크 나누기</a:t>
            </a:r>
            <a:endParaRPr lang="en-US" altLang="ko-KR" sz="3600" b="1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추천</a:t>
            </a:r>
            <a:endParaRPr lang="ko-KR" altLang="en-US" sz="4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599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개요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30213" r="10502" b="17783"/>
          <a:stretch/>
        </p:blipFill>
        <p:spPr>
          <a:xfrm>
            <a:off x="262224" y="1933574"/>
            <a:ext cx="4717121" cy="3105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7897" y="1223992"/>
            <a:ext cx="72384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err="1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컬러레또</a:t>
            </a:r>
            <a:r>
              <a:rPr lang="ko-KR" altLang="en-US" sz="24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는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~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명의 플레이어가 즐길 수 있는 카드 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게임입니다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게임에서 플레이어들은 몇몇 색깔 카드만을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모으기 위해 노력해야 합니다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왜냐하면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끝나고 오직 </a:t>
            </a:r>
            <a:r>
              <a:rPr lang="en-US" altLang="ko-KR" sz="24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24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색깔 카드만 </a:t>
            </a:r>
            <a:r>
              <a:rPr lang="ko-KR" altLang="en-US" sz="24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승점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얻고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나머지 색깔의 카드는 감점이기 때문이죠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색깔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마다 카드를 많이 가진 플레이어가 더 높은 승점을 얻게 될 것입니다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승점을 많이 얻는 플레이어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승리합니다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3268763" y="1220699"/>
            <a:ext cx="5654473" cy="4416602"/>
            <a:chOff x="1984251" y="1641866"/>
            <a:chExt cx="5654473" cy="4416602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251" y="1641866"/>
              <a:ext cx="5654473" cy="4416602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2881908" y="2204864"/>
              <a:ext cx="1224136" cy="1656184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808898" y="5477591"/>
            <a:ext cx="2560180" cy="338554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63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장의 색깔 카드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각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9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장씩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2656" y="4099632"/>
            <a:ext cx="2016224" cy="338554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양면 요약 카드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0048" y="4099632"/>
            <a:ext cx="1877722" cy="58477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조커 카드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2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</a:p>
          <a:p>
            <a:pPr algn="ctr"/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황금 조커 카드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4024" y="3519212"/>
            <a:ext cx="2344156" cy="58477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+2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카드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10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마지막 라운드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카드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8398" y="2691881"/>
            <a:ext cx="2560180" cy="58477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갈색 열 기준 카드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녹색 열 기준 카드 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910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9098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속 동물들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3935" y="1348100"/>
            <a:ext cx="8473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게임 속에서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등장하는 동물 카멜레온에 대해 알아볼까요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?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7952" y="2324636"/>
            <a:ext cx="3842003" cy="3386353"/>
          </a:xfrm>
          <a:prstGeom prst="rect">
            <a:avLst/>
          </a:prstGeom>
          <a:noFill/>
        </p:spPr>
      </p:pic>
      <p:pic>
        <p:nvPicPr>
          <p:cNvPr id="6" name="Picture 2" descr="파일:attachment/카멜레온/Chamele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88"/>
          <a:stretch/>
        </p:blipFill>
        <p:spPr bwMode="auto">
          <a:xfrm>
            <a:off x="1681770" y="1895526"/>
            <a:ext cx="4433102" cy="4151632"/>
          </a:xfrm>
          <a:prstGeom prst="rect">
            <a:avLst/>
          </a:prstGeom>
          <a:noFill/>
          <a:extLst/>
        </p:spPr>
      </p:pic>
      <p:grpSp>
        <p:nvGrpSpPr>
          <p:cNvPr id="7" name="그룹 6"/>
          <p:cNvGrpSpPr/>
          <p:nvPr/>
        </p:nvGrpSpPr>
        <p:grpSpPr>
          <a:xfrm>
            <a:off x="6328430" y="2084368"/>
            <a:ext cx="4500936" cy="1440160"/>
            <a:chOff x="4737448" y="2276872"/>
            <a:chExt cx="4265563" cy="1440160"/>
          </a:xfrm>
          <a:noFill/>
        </p:grpSpPr>
        <p:sp>
          <p:nvSpPr>
            <p:cNvPr id="8" name="TextBox 7"/>
            <p:cNvSpPr txBox="1"/>
            <p:nvPr/>
          </p:nvSpPr>
          <p:spPr>
            <a:xfrm>
              <a:off x="4737448" y="2793702"/>
              <a:ext cx="4248472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dirty="0">
                  <a:solidFill>
                    <a:schemeClr val="bg1">
                      <a:lumMod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카멜레온은 </a:t>
              </a:r>
              <a:r>
                <a:rPr lang="ko-KR" altLang="en-US" dirty="0" err="1">
                  <a:solidFill>
                    <a:schemeClr val="bg1">
                      <a:lumMod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뱀목</a:t>
              </a:r>
              <a:r>
                <a:rPr lang="ko-KR" altLang="en-US" dirty="0">
                  <a:solidFill>
                    <a:schemeClr val="bg1">
                      <a:lumMod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파충류로 사막과 아프리카 그리고 정글 등 다양한 곳에서 서식합니다</a:t>
              </a:r>
              <a:r>
                <a:rPr lang="en-US" altLang="ko-KR" dirty="0">
                  <a:solidFill>
                    <a:schemeClr val="bg1">
                      <a:lumMod val="50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54539" y="2276872"/>
              <a:ext cx="4248472" cy="5930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400" dirty="0">
                  <a:solidFill>
                    <a:srgbClr val="EB1C24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사는 곳</a:t>
              </a:r>
              <a:endParaRPr lang="en-US" altLang="ko-KR" sz="2400" dirty="0">
                <a:solidFill>
                  <a:srgbClr val="EB1C2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349302" y="3740552"/>
            <a:ext cx="4248472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>
                <a:solidFill>
                  <a:srgbClr val="EB1C2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특징</a:t>
            </a:r>
            <a:endParaRPr lang="en-US" altLang="ko-KR" sz="2400" dirty="0">
              <a:solidFill>
                <a:srgbClr val="EB1C24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5522" y="4267835"/>
            <a:ext cx="4482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몸 빛깔을 자유롭게 바꾸고 긴 혀로 먹이를 </a:t>
            </a:r>
            <a:endParaRPr lang="en-US" altLang="ko-KR" dirty="0">
              <a:solidFill>
                <a:schemeClr val="bg1">
                  <a:lumMod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잡아먹습니다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특히 양쪽 눈은 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360°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로 따로따로 움직이면서</a:t>
            </a:r>
            <a:endParaRPr lang="en-US" altLang="ko-KR" dirty="0">
              <a:solidFill>
                <a:schemeClr val="bg1">
                  <a:lumMod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주위를 경계하거나 먹이를 찾습니다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724" y="1926461"/>
            <a:ext cx="4533900" cy="356549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9098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케이크 나누기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0014" y="1240661"/>
            <a:ext cx="6176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세상에서 가장 이기적인 두 사람이 있다고 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생각해볼까요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 사람이 케이크를 반으로 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나눠 먹으려고 합니다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도구는 사용할 수 없고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케이크를 나눌 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수 있는 칼만 사용할 수 있다면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방법으로 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나누면 가장 공평하게 나누어 먹을 수 있을까요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고민이 게임에서 어떻게 적용되는지 알아</a:t>
            </a:r>
            <a:endParaRPr lang="en-US" altLang="ko-KR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봅시다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993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grpSp>
        <p:nvGrpSpPr>
          <p:cNvPr id="2" name="그룹 1"/>
          <p:cNvGrpSpPr/>
          <p:nvPr/>
        </p:nvGrpSpPr>
        <p:grpSpPr>
          <a:xfrm rot="5400000">
            <a:off x="911667" y="1051687"/>
            <a:ext cx="4455703" cy="5361618"/>
            <a:chOff x="359217" y="1108837"/>
            <a:chExt cx="4455703" cy="5361618"/>
          </a:xfrm>
        </p:grpSpPr>
        <p:grpSp>
          <p:nvGrpSpPr>
            <p:cNvPr id="11" name="그룹 10"/>
            <p:cNvGrpSpPr/>
            <p:nvPr/>
          </p:nvGrpSpPr>
          <p:grpSpPr>
            <a:xfrm>
              <a:off x="4008728" y="1108837"/>
              <a:ext cx="806192" cy="5361618"/>
              <a:chOff x="1780116" y="966529"/>
              <a:chExt cx="962871" cy="7148824"/>
            </a:xfrm>
          </p:grpSpPr>
          <p:pic>
            <p:nvPicPr>
              <p:cNvPr id="12" name="그림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37" b="52234"/>
              <a:stretch/>
            </p:blipFill>
            <p:spPr>
              <a:xfrm>
                <a:off x="1811733" y="966529"/>
                <a:ext cx="931254" cy="1440160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37" b="52234"/>
              <a:stretch/>
            </p:blipFill>
            <p:spPr>
              <a:xfrm>
                <a:off x="1811733" y="2406689"/>
                <a:ext cx="931254" cy="1440160"/>
              </a:xfrm>
              <a:prstGeom prst="rect">
                <a:avLst/>
              </a:prstGeom>
            </p:spPr>
          </p:pic>
          <p:pic>
            <p:nvPicPr>
              <p:cNvPr id="14" name="그림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37" b="52234"/>
              <a:stretch/>
            </p:blipFill>
            <p:spPr>
              <a:xfrm>
                <a:off x="1780116" y="3791917"/>
                <a:ext cx="931254" cy="1440160"/>
              </a:xfrm>
              <a:prstGeom prst="rect">
                <a:avLst/>
              </a:prstGeom>
            </p:spPr>
          </p:pic>
          <p:pic>
            <p:nvPicPr>
              <p:cNvPr id="15" name="그림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37" b="52234"/>
              <a:stretch/>
            </p:blipFill>
            <p:spPr>
              <a:xfrm>
                <a:off x="1811733" y="5235033"/>
                <a:ext cx="931254" cy="1440160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37" b="52234"/>
              <a:stretch/>
            </p:blipFill>
            <p:spPr>
              <a:xfrm>
                <a:off x="1811733" y="6675193"/>
                <a:ext cx="931254" cy="1440160"/>
              </a:xfrm>
              <a:prstGeom prst="rect">
                <a:avLst/>
              </a:prstGeom>
            </p:spPr>
          </p:pic>
        </p:grpSp>
        <p:grpSp>
          <p:nvGrpSpPr>
            <p:cNvPr id="17" name="그룹 16"/>
            <p:cNvGrpSpPr/>
            <p:nvPr/>
          </p:nvGrpSpPr>
          <p:grpSpPr>
            <a:xfrm>
              <a:off x="2073305" y="4869160"/>
              <a:ext cx="1577992" cy="1125396"/>
              <a:chOff x="2961096" y="4391836"/>
              <a:chExt cx="1577992" cy="1125396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76" t="49397" r="344" b="3399"/>
              <a:stretch/>
            </p:blipFill>
            <p:spPr>
              <a:xfrm>
                <a:off x="2961096" y="4416244"/>
                <a:ext cx="798272" cy="1100988"/>
              </a:xfrm>
              <a:prstGeom prst="rect">
                <a:avLst/>
              </a:prstGeom>
            </p:spPr>
          </p:pic>
          <p:pic>
            <p:nvPicPr>
              <p:cNvPr id="19" name="그림 1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9" t="48465" r="718" b="3769"/>
              <a:stretch/>
            </p:blipFill>
            <p:spPr>
              <a:xfrm>
                <a:off x="3759368" y="4391836"/>
                <a:ext cx="779720" cy="1080120"/>
              </a:xfrm>
              <a:prstGeom prst="rect">
                <a:avLst/>
              </a:prstGeom>
            </p:spPr>
          </p:pic>
        </p:grpSp>
        <p:grpSp>
          <p:nvGrpSpPr>
            <p:cNvPr id="20" name="그룹 19"/>
            <p:cNvGrpSpPr/>
            <p:nvPr/>
          </p:nvGrpSpPr>
          <p:grpSpPr>
            <a:xfrm>
              <a:off x="373711" y="4869160"/>
              <a:ext cx="1577992" cy="1100988"/>
              <a:chOff x="763599" y="4390068"/>
              <a:chExt cx="1577992" cy="1100988"/>
            </a:xfrm>
          </p:grpSpPr>
          <p:pic>
            <p:nvPicPr>
              <p:cNvPr id="21" name="그림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720" b="52796"/>
              <a:stretch/>
            </p:blipFill>
            <p:spPr>
              <a:xfrm>
                <a:off x="763599" y="4390068"/>
                <a:ext cx="798272" cy="1100988"/>
              </a:xfrm>
              <a:prstGeom prst="rect">
                <a:avLst/>
              </a:prstGeom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9" t="48465" r="718" b="3769"/>
              <a:stretch/>
            </p:blipFill>
            <p:spPr>
              <a:xfrm>
                <a:off x="1561871" y="4390068"/>
                <a:ext cx="779720" cy="1080120"/>
              </a:xfrm>
              <a:prstGeom prst="rect">
                <a:avLst/>
              </a:prstGeom>
            </p:spPr>
          </p:pic>
        </p:grpSp>
        <p:grpSp>
          <p:nvGrpSpPr>
            <p:cNvPr id="23" name="그룹 22"/>
            <p:cNvGrpSpPr/>
            <p:nvPr/>
          </p:nvGrpSpPr>
          <p:grpSpPr>
            <a:xfrm>
              <a:off x="359217" y="1470167"/>
              <a:ext cx="1577992" cy="1127628"/>
              <a:chOff x="220004" y="789204"/>
              <a:chExt cx="1577992" cy="1127628"/>
            </a:xfrm>
          </p:grpSpPr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37" t="49397" r="43083" b="3399"/>
              <a:stretch/>
            </p:blipFill>
            <p:spPr>
              <a:xfrm rot="10800000">
                <a:off x="999724" y="789204"/>
                <a:ext cx="798272" cy="1100988"/>
              </a:xfrm>
              <a:prstGeom prst="rect">
                <a:avLst/>
              </a:prstGeom>
            </p:spPr>
          </p:pic>
          <p:pic>
            <p:nvPicPr>
              <p:cNvPr id="25" name="그림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9" t="48465" r="718" b="3769"/>
              <a:stretch/>
            </p:blipFill>
            <p:spPr>
              <a:xfrm rot="10800000">
                <a:off x="220004" y="836712"/>
                <a:ext cx="779720" cy="1080120"/>
              </a:xfrm>
              <a:prstGeom prst="rect">
                <a:avLst/>
              </a:prstGeom>
            </p:spPr>
          </p:pic>
        </p:grpSp>
        <p:grpSp>
          <p:nvGrpSpPr>
            <p:cNvPr id="26" name="그룹 25"/>
            <p:cNvGrpSpPr/>
            <p:nvPr/>
          </p:nvGrpSpPr>
          <p:grpSpPr>
            <a:xfrm>
              <a:off x="2102396" y="1496807"/>
              <a:ext cx="1536945" cy="1100988"/>
              <a:chOff x="1992743" y="1457079"/>
              <a:chExt cx="1536945" cy="1100988"/>
            </a:xfrm>
          </p:grpSpPr>
          <p:pic>
            <p:nvPicPr>
              <p:cNvPr id="27" name="그림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22" r="43798" b="52796"/>
              <a:stretch/>
            </p:blipFill>
            <p:spPr>
              <a:xfrm rot="10800000">
                <a:off x="2731416" y="1457079"/>
                <a:ext cx="798272" cy="1100988"/>
              </a:xfrm>
              <a:prstGeom prst="rect">
                <a:avLst/>
              </a:prstGeom>
            </p:spPr>
          </p:pic>
          <p:pic>
            <p:nvPicPr>
              <p:cNvPr id="28" name="그림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9" t="48465" r="718" b="3769"/>
              <a:stretch/>
            </p:blipFill>
            <p:spPr>
              <a:xfrm rot="10800000">
                <a:off x="1992743" y="1477947"/>
                <a:ext cx="779720" cy="1080120"/>
              </a:xfrm>
              <a:prstGeom prst="rect">
                <a:avLst/>
              </a:prstGeom>
            </p:spPr>
          </p:pic>
        </p:grpSp>
        <p:grpSp>
          <p:nvGrpSpPr>
            <p:cNvPr id="29" name="그룹 28"/>
            <p:cNvGrpSpPr/>
            <p:nvPr/>
          </p:nvGrpSpPr>
          <p:grpSpPr>
            <a:xfrm>
              <a:off x="374204" y="3065995"/>
              <a:ext cx="1100988" cy="1521923"/>
              <a:chOff x="500325" y="3200404"/>
              <a:chExt cx="1100988" cy="1521923"/>
            </a:xfrm>
          </p:grpSpPr>
          <p:pic>
            <p:nvPicPr>
              <p:cNvPr id="30" name="그림 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59" r="65661" b="52796"/>
              <a:stretch/>
            </p:blipFill>
            <p:spPr>
              <a:xfrm rot="5400000">
                <a:off x="651683" y="3772697"/>
                <a:ext cx="798272" cy="1100988"/>
              </a:xfrm>
              <a:prstGeom prst="rect">
                <a:avLst/>
              </a:prstGeom>
            </p:spPr>
          </p:pic>
          <p:pic>
            <p:nvPicPr>
              <p:cNvPr id="31" name="그림 3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9" t="48465" r="718" b="3769"/>
              <a:stretch/>
            </p:blipFill>
            <p:spPr>
              <a:xfrm rot="5400000">
                <a:off x="660959" y="3050204"/>
                <a:ext cx="779720" cy="1080120"/>
              </a:xfrm>
              <a:prstGeom prst="rect">
                <a:avLst/>
              </a:prstGeom>
            </p:spPr>
          </p:pic>
        </p:grpSp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89403">
              <a:off x="1682453" y="3311336"/>
              <a:ext cx="1589358" cy="1146068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48723" l="0" r="50000">
                          <a14:foregroundMark x1="12665" y1="19433" x2="441" y2="31844"/>
                          <a14:foregroundMark x1="29515" y1="27943" x2="43612" y2="48723"/>
                          <a14:backgroundMark x1="30727" y1="3050" x2="32269" y2="17589"/>
                          <a14:backgroundMark x1="33811" y1="17518" x2="46586" y2="17234"/>
                          <a14:backgroundMark x1="47467" y1="16950" x2="51211" y2="9149"/>
                          <a14:backgroundMark x1="51101" y1="8865" x2="40419" y2="2057"/>
                          <a14:backgroundMark x1="40419" y1="2057" x2="30837" y2="3050"/>
                          <a14:backgroundMark x1="30837" y1="3050" x2="32379" y2="1064"/>
                          <a14:backgroundMark x1="35683" y1="2766" x2="38436" y2="9078"/>
                          <a14:backgroundMark x1="41630" y1="10851" x2="40749" y2="15319"/>
                          <a14:backgroundMark x1="43392" y1="6738" x2="37775" y2="17518"/>
                          <a14:backgroundMark x1="47907" y1="5390" x2="33700" y2="14468"/>
                          <a14:backgroundMark x1="36344" y1="9858" x2="32269" y2="4184"/>
                          <a14:backgroundMark x1="43612" y1="10993" x2="52753" y2="5461"/>
                          <a14:backgroundMark x1="42952" y1="12482" x2="62775" y2="9433"/>
                          <a14:backgroundMark x1="41630" y1="12695" x2="56388" y2="7943"/>
                          <a14:backgroundMark x1="42841" y1="12411" x2="52974" y2="6525"/>
                          <a14:backgroundMark x1="45264" y1="14610" x2="51652" y2="5177"/>
                          <a14:backgroundMark x1="36564" y1="10000" x2="35242" y2="1915"/>
                          <a14:backgroundMark x1="33921" y1="9149" x2="32930" y2="4539"/>
                          <a14:backgroundMark x1="47137" y1="14043" x2="48018" y2="3759"/>
                          <a14:backgroundMark x1="42952" y1="10355" x2="54295" y2="7518"/>
                          <a14:backgroundMark x1="41850" y1="9149" x2="51762" y2="8511"/>
                          <a14:backgroundMark x1="43172" y1="8865" x2="55286" y2="9433"/>
                          <a14:backgroundMark x1="46145" y1="10213" x2="57819" y2="11986"/>
                          <a14:backgroundMark x1="44714" y1="9858" x2="54626" y2="12482"/>
                          <a14:backgroundMark x1="39758" y1="10213" x2="50991" y2="12979"/>
                          <a14:backgroundMark x1="39427" y1="10284" x2="47797" y2="12979"/>
                          <a14:backgroundMark x1="39978" y1="11348" x2="58921" y2="14894"/>
                          <a14:backgroundMark x1="33921" y1="9078" x2="37555" y2="3333"/>
                          <a14:backgroundMark x1="36013" y1="10142" x2="38546" y2="8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13" b="51492"/>
            <a:stretch/>
          </p:blipFill>
          <p:spPr>
            <a:xfrm rot="13011207">
              <a:off x="2534098" y="3015605"/>
              <a:ext cx="886751" cy="1363538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sp>
        <p:nvSpPr>
          <p:cNvPr id="35" name="TextBox 34"/>
          <p:cNvSpPr txBox="1"/>
          <p:nvPr/>
        </p:nvSpPr>
        <p:spPr>
          <a:xfrm>
            <a:off x="5871273" y="1382286"/>
            <a:ext cx="59218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1.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그림처럼 요약 카드를 </a:t>
            </a:r>
            <a:r>
              <a:rPr lang="en-US" altLang="ko-KR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장씩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나누어 받습니다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(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초보자는 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갈색 면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 사용하세요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2. </a:t>
            </a:r>
            <a:r>
              <a:rPr lang="en-US" altLang="ko-KR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3~5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명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 게임을 진행할 때는 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갈색 열 기준 카드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 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사용하십시오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기준 카드를 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사람 수 만큼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꺼내 펼쳐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둡니다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.(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초록은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 기준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3. </a:t>
            </a:r>
            <a:r>
              <a:rPr lang="en-US" altLang="ko-KR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명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 게임을 할 때는 </a:t>
            </a:r>
            <a:r>
              <a:rPr lang="en-US" altLang="ko-KR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가지 색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 사용하지 않습니다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4. 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모든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플레이어는 색이 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다른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색깔 카드를 </a:t>
            </a:r>
            <a:r>
              <a:rPr lang="en-US" altLang="ko-KR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장씩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갖고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시작합니다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5.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남은 카드를 잘 섞고 이 중 </a:t>
            </a:r>
            <a:r>
              <a:rPr lang="en-US" altLang="ko-KR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16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을 떼어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그 위에 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</a:t>
            </a:r>
            <a:r>
              <a:rPr lang="en-US" altLang="ko-KR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마지막 라운드</a:t>
            </a:r>
            <a:r>
              <a:rPr lang="en-US" altLang="ko-KR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 </a:t>
            </a:r>
            <a:r>
              <a:rPr lang="ko-KR" altLang="en-US" sz="20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카드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를 뒷면이 보이게 올립니다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 </a:t>
            </a:r>
          </a:p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  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그리고 그 위에 나머지 카드 더미를 다시 올립니다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24138" y="5560238"/>
            <a:ext cx="4016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 변경 규칙은 보조 설명에서 설명 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736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  <a:endParaRPr lang="ko-KR" altLang="en-US" sz="4000" b="1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13477" y="1505858"/>
            <a:ext cx="11573723" cy="4131922"/>
            <a:chOff x="313477" y="1505858"/>
            <a:chExt cx="11573723" cy="4131922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8"/>
            <a:stretch/>
          </p:blipFill>
          <p:spPr>
            <a:xfrm>
              <a:off x="313477" y="2503884"/>
              <a:ext cx="5668223" cy="3120380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6192428" y="2913957"/>
              <a:ext cx="5694772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카드 더미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맨 위 카드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를 뽑아 원하는 열 기준 카드 옆에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앞면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으로 놓습니다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모든 열에 </a:t>
              </a:r>
              <a:r>
                <a:rPr lang="en-US" altLang="ko-KR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3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장씩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카드가 다 놓였다면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더 이상 카드 뽑아서 놓기를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할 수 없습니다</a:t>
              </a:r>
              <a:r>
                <a:rPr lang="en-US" altLang="ko-KR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(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갈색 기준 열 카드 기준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)</a:t>
              </a:r>
              <a:endParaRPr lang="en-US" altLang="ko-KR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1714" y="1505858"/>
              <a:ext cx="7575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자신의 차례에는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행동 </a:t>
              </a:r>
              <a:r>
                <a:rPr lang="en-US" altLang="ko-KR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A,B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중 단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한 가지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를 할 수 있습니다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  <a:endParaRPr lang="en-US" altLang="ko-KR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89673" y="2284106"/>
              <a:ext cx="43030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행동 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카드 뽑아서 놓기</a:t>
              </a:r>
              <a:endParaRPr lang="en-US" altLang="ko-KR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41" name="아래쪽 화살표 40"/>
          <p:cNvSpPr/>
          <p:nvPr/>
        </p:nvSpPr>
        <p:spPr>
          <a:xfrm rot="3111522">
            <a:off x="3196992" y="2759283"/>
            <a:ext cx="618769" cy="2081614"/>
          </a:xfrm>
          <a:prstGeom prst="downArrow">
            <a:avLst>
              <a:gd name="adj1" fmla="val 29100"/>
              <a:gd name="adj2" fmla="val 7293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24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  <a:endParaRPr lang="ko-KR" altLang="en-US" sz="4000" b="1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26393" y="1505858"/>
            <a:ext cx="11748378" cy="4482557"/>
            <a:chOff x="342505" y="1505858"/>
            <a:chExt cx="11748378" cy="4482557"/>
          </a:xfrm>
        </p:grpSpPr>
        <p:sp>
          <p:nvSpPr>
            <p:cNvPr id="39" name="TextBox 38"/>
            <p:cNvSpPr txBox="1"/>
            <p:nvPr/>
          </p:nvSpPr>
          <p:spPr>
            <a:xfrm>
              <a:off x="2311714" y="1505858"/>
              <a:ext cx="7575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자신의 차례에는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행동 </a:t>
              </a:r>
              <a:r>
                <a:rPr lang="en-US" altLang="ko-KR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A,B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중 단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한 가지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를 할 수 있습니다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  <a:endParaRPr lang="en-US" altLang="ko-KR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41" name="아래쪽 화살표 40"/>
            <p:cNvSpPr/>
            <p:nvPr/>
          </p:nvSpPr>
          <p:spPr>
            <a:xfrm rot="3111522">
              <a:off x="3196992" y="2759283"/>
              <a:ext cx="618769" cy="2081614"/>
            </a:xfrm>
            <a:prstGeom prst="downArrow">
              <a:avLst>
                <a:gd name="adj1" fmla="val 29100"/>
                <a:gd name="adj2" fmla="val 7293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96000" y="2756761"/>
              <a:ext cx="5994883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자신이 원하는 카드 열을 하나 선택하여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그 열에 있는 카드를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모두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가져옵니다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- 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카드가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없는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열은 가져갈 수 없습니다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- 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카드를 가져가면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다음 라운드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가 될 때까지 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  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쉽니다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-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열 기준 카드</a:t>
              </a: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도 함께 가져가세요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88844" y="2152189"/>
              <a:ext cx="4492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행동 </a:t>
              </a:r>
              <a:r>
                <a: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B </a:t>
              </a:r>
              <a:r>
                <a:rPr lang="ko-KR" altLang="en-US" sz="2400" dirty="0">
                  <a:solidFill>
                    <a:srgbClr val="FF0000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카드 열을 하나 가져오기</a:t>
              </a:r>
              <a:endParaRPr lang="en-US" altLang="ko-KR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05" y="2460340"/>
              <a:ext cx="5578840" cy="307366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655833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1008</Words>
  <Application>Microsoft Office PowerPoint</Application>
  <PresentationFormat>와이드스크린</PresentationFormat>
  <Paragraphs>147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4" baseType="lpstr">
      <vt:lpstr>나눔스퀘어</vt:lpstr>
      <vt:lpstr>나눔스퀘어 Bold</vt:lpstr>
      <vt:lpstr>나눔스퀘어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사용자</cp:lastModifiedBy>
  <cp:revision>16</cp:revision>
  <dcterms:created xsi:type="dcterms:W3CDTF">2017-12-14T07:04:43Z</dcterms:created>
  <dcterms:modified xsi:type="dcterms:W3CDTF">2017-12-20T03:41:19Z</dcterms:modified>
</cp:coreProperties>
</file>