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71" r:id="rId5"/>
    <p:sldId id="272" r:id="rId6"/>
    <p:sldId id="282" r:id="rId7"/>
    <p:sldId id="283" r:id="rId8"/>
    <p:sldId id="284" r:id="rId9"/>
    <p:sldId id="273" r:id="rId10"/>
    <p:sldId id="280" r:id="rId11"/>
    <p:sldId id="285" r:id="rId12"/>
    <p:sldId id="286" r:id="rId13"/>
    <p:sldId id="26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065"/>
    <a:srgbClr val="E6DCD2"/>
    <a:srgbClr val="A87524"/>
    <a:srgbClr val="E4D7CE"/>
    <a:srgbClr val="F5A61C"/>
    <a:srgbClr val="E4D8CC"/>
    <a:srgbClr val="EB1921"/>
    <a:srgbClr val="FFC000"/>
    <a:srgbClr val="FFC600"/>
    <a:srgbClr val="F69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>
        <p:scale>
          <a:sx n="90" d="100"/>
          <a:sy n="90" d="100"/>
        </p:scale>
        <p:origin x="1206" y="40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E3DAB-4506-4498-9455-2E50E97F8168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154E-C901-4EE8-B96A-2D85A7AF0E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17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57FFF25-F2D1-4C11-BF3A-7ED674B1B481}"/>
              </a:ext>
            </a:extLst>
          </p:cNvPr>
          <p:cNvSpPr/>
          <p:nvPr userDrawn="1"/>
        </p:nvSpPr>
        <p:spPr>
          <a:xfrm>
            <a:off x="285750" y="333375"/>
            <a:ext cx="11553825" cy="6191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5F9F4D6-8AB3-4D95-BF9C-8C7408918193}"/>
              </a:ext>
            </a:extLst>
          </p:cNvPr>
          <p:cNvSpPr/>
          <p:nvPr userDrawn="1"/>
        </p:nvSpPr>
        <p:spPr>
          <a:xfrm>
            <a:off x="552450" y="581025"/>
            <a:ext cx="10953750" cy="569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E374FB78-3D75-4681-8603-B41632FFB4BD}"/>
              </a:ext>
            </a:extLst>
          </p:cNvPr>
          <p:cNvSpPr/>
          <p:nvPr userDrawn="1"/>
        </p:nvSpPr>
        <p:spPr>
          <a:xfrm>
            <a:off x="8229601" y="3276600"/>
            <a:ext cx="3676650" cy="3286125"/>
          </a:xfrm>
          <a:prstGeom prst="triangle">
            <a:avLst>
              <a:gd name="adj" fmla="val 99219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DDEB0B9-2729-4C7E-9235-BC4607BABB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76920" y="5357880"/>
            <a:ext cx="2297990" cy="1080000"/>
            <a:chOff x="4992527" y="5788788"/>
            <a:chExt cx="2007337" cy="943400"/>
          </a:xfrm>
        </p:grpSpPr>
        <p:pic>
          <p:nvPicPr>
            <p:cNvPr id="6" name="그림 5" descr="아콩다콩로고_150325_web.gif">
              <a:extLst>
                <a:ext uri="{FF2B5EF4-FFF2-40B4-BE49-F238E27FC236}">
                  <a16:creationId xmlns:a16="http://schemas.microsoft.com/office/drawing/2014/main" id="{606F061B-2CE8-4F47-A1A0-842F237E7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8490" y="5788788"/>
              <a:ext cx="1031374" cy="461404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96F55F3-D723-4185-B476-23B90BED5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1D3D9E6B-1811-4871-AD76-1A69474B666A}"/>
              </a:ext>
            </a:extLst>
          </p:cNvPr>
          <p:cNvSpPr/>
          <p:nvPr userDrawn="1"/>
        </p:nvSpPr>
        <p:spPr>
          <a:xfrm>
            <a:off x="285750" y="333375"/>
            <a:ext cx="11553825" cy="6191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B5662D3-F49A-4AAF-8FD4-6DF659128066}"/>
              </a:ext>
            </a:extLst>
          </p:cNvPr>
          <p:cNvSpPr/>
          <p:nvPr userDrawn="1"/>
        </p:nvSpPr>
        <p:spPr>
          <a:xfrm>
            <a:off x="552450" y="581025"/>
            <a:ext cx="10953750" cy="569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2FC32354-A827-4C4E-A047-92F143928999}"/>
              </a:ext>
            </a:extLst>
          </p:cNvPr>
          <p:cNvSpPr/>
          <p:nvPr userDrawn="1"/>
        </p:nvSpPr>
        <p:spPr>
          <a:xfrm rot="10800000">
            <a:off x="231925" y="297278"/>
            <a:ext cx="3043538" cy="2486865"/>
          </a:xfrm>
          <a:prstGeom prst="triangle">
            <a:avLst>
              <a:gd name="adj" fmla="val 99219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2B91A-0F4A-43E5-9B1D-12119095E266}"/>
              </a:ext>
            </a:extLst>
          </p:cNvPr>
          <p:cNvSpPr txBox="1"/>
          <p:nvPr userDrawn="1"/>
        </p:nvSpPr>
        <p:spPr>
          <a:xfrm>
            <a:off x="285750" y="581025"/>
            <a:ext cx="1709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579953" y="1350466"/>
            <a:ext cx="86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endParaRPr lang="ko-KR" altLang="en-US" sz="4000" dirty="0">
              <a:solidFill>
                <a:schemeClr val="accent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3579953" y="2398380"/>
            <a:ext cx="87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endParaRPr lang="ko-KR" altLang="en-US" sz="4000" dirty="0">
              <a:solidFill>
                <a:schemeClr val="accent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3579953" y="3446294"/>
            <a:ext cx="70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endParaRPr lang="ko-KR" altLang="en-US" sz="4000" dirty="0">
              <a:solidFill>
                <a:schemeClr val="accent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3579955" y="4494208"/>
            <a:ext cx="70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</a:t>
            </a:r>
            <a:endParaRPr lang="ko-KR" altLang="en-US" sz="4000" dirty="0">
              <a:solidFill>
                <a:schemeClr val="accent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4515355" y="5715855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1D3D9E6B-1811-4871-AD76-1A69474B666A}"/>
              </a:ext>
            </a:extLst>
          </p:cNvPr>
          <p:cNvSpPr/>
          <p:nvPr userDrawn="1"/>
        </p:nvSpPr>
        <p:spPr>
          <a:xfrm>
            <a:off x="68239" y="95534"/>
            <a:ext cx="11982733" cy="6273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60774" y="6444997"/>
            <a:ext cx="2197428" cy="360000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DD7E91CC-55FF-4123-B3BA-5D9D88D43589}"/>
              </a:ext>
            </a:extLst>
          </p:cNvPr>
          <p:cNvSpPr/>
          <p:nvPr userDrawn="1"/>
        </p:nvSpPr>
        <p:spPr>
          <a:xfrm rot="10800000">
            <a:off x="47786" y="70500"/>
            <a:ext cx="2657313" cy="186462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88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1D3D9E6B-1811-4871-AD76-1A69474B666A}"/>
              </a:ext>
            </a:extLst>
          </p:cNvPr>
          <p:cNvSpPr/>
          <p:nvPr userDrawn="1"/>
        </p:nvSpPr>
        <p:spPr>
          <a:xfrm>
            <a:off x="68239" y="95534"/>
            <a:ext cx="11982733" cy="6273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60774" y="6444997"/>
            <a:ext cx="2197428" cy="360000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DD7E91CC-55FF-4123-B3BA-5D9D88D43589}"/>
              </a:ext>
            </a:extLst>
          </p:cNvPr>
          <p:cNvSpPr/>
          <p:nvPr userDrawn="1"/>
        </p:nvSpPr>
        <p:spPr>
          <a:xfrm rot="10800000">
            <a:off x="58714" y="76484"/>
            <a:ext cx="2656800" cy="186462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94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61" r:id="rId5"/>
    <p:sldLayoutId id="2147483663" r:id="rId6"/>
    <p:sldLayoutId id="2147483662" r:id="rId7"/>
    <p:sldLayoutId id="2147483655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B1EC8B-D277-47A3-AD3C-8FA40817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33" y="1048327"/>
            <a:ext cx="4895851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7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ABF2DF-007E-45CC-860F-CB04ABD8329A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변형규칙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2D8F4-FD6F-408C-860B-FA395D17F3C4}"/>
              </a:ext>
            </a:extLst>
          </p:cNvPr>
          <p:cNvSpPr txBox="1"/>
          <p:nvPr/>
        </p:nvSpPr>
        <p:spPr>
          <a:xfrm>
            <a:off x="615142" y="5232447"/>
            <a:ext cx="10888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공개되어 있는 네가지 주제 순서대로 단어 선언 조건에 맞게 선언합니다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CEA5C-CA53-430D-B71A-BD2D9B7E9A7A}"/>
              </a:ext>
            </a:extLst>
          </p:cNvPr>
          <p:cNvSpPr txBox="1"/>
          <p:nvPr/>
        </p:nvSpPr>
        <p:spPr>
          <a:xfrm>
            <a:off x="2815446" y="426920"/>
            <a:ext cx="682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펼쳐진 주제 카드에 알파벳이 없다면</a:t>
            </a:r>
            <a:r>
              <a:rPr lang="en-US" altLang="ko-KR" sz="28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800" dirty="0">
              <a:solidFill>
                <a:srgbClr val="F1606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6DD28D-E264-43D4-AB98-07234863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61" y="1222176"/>
            <a:ext cx="8299274" cy="35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9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ABF2DF-007E-45CC-860F-CB04ABD8329A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변형규칙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2D8F4-FD6F-408C-860B-FA395D17F3C4}"/>
              </a:ext>
            </a:extLst>
          </p:cNvPr>
          <p:cNvSpPr txBox="1"/>
          <p:nvPr/>
        </p:nvSpPr>
        <p:spPr>
          <a:xfrm>
            <a:off x="615143" y="4924103"/>
            <a:ext cx="108886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원하는 주제 하나를 지정하여 단어 선언 조건에 맞게 선언합니다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다음 플레이어도 네가지 주제 중 원하는 주제로 단어를 선언합니다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9A9D7B-7FB2-4443-BCEE-0A8DEBD9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9" y="1025389"/>
            <a:ext cx="8423942" cy="36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1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ABF2DF-007E-45CC-860F-CB04ABD8329A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변형규칙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2D8F4-FD6F-408C-860B-FA395D17F3C4}"/>
              </a:ext>
            </a:extLst>
          </p:cNvPr>
          <p:cNvSpPr txBox="1"/>
          <p:nvPr/>
        </p:nvSpPr>
        <p:spPr>
          <a:xfrm>
            <a:off x="615143" y="4924103"/>
            <a:ext cx="108886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최초로 선언하는 플레이어는 주제카드 이외의 주제를 임의로 정해 단어 선언 조건에 맞게 선언하고 다음 플레이어는 먼저 나온 단어에서 연상되는 단어로 선언합니다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7C42C0-78EB-4DBF-B38E-FC272174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24" y="1137660"/>
            <a:ext cx="8262604" cy="3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D1A83-0528-4B36-8671-F6CF6D5F5ED7}"/>
              </a:ext>
            </a:extLst>
          </p:cNvPr>
          <p:cNvSpPr txBox="1"/>
          <p:nvPr/>
        </p:nvSpPr>
        <p:spPr>
          <a:xfrm>
            <a:off x="4479736" y="1405189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BB3BC-9923-4409-B7AF-CC7BA98C6B54}"/>
              </a:ext>
            </a:extLst>
          </p:cNvPr>
          <p:cNvSpPr txBox="1"/>
          <p:nvPr/>
        </p:nvSpPr>
        <p:spPr>
          <a:xfrm>
            <a:off x="4479735" y="2448428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 준비 안내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9571-11AA-4866-9E06-BD219D4599B4}"/>
              </a:ext>
            </a:extLst>
          </p:cNvPr>
          <p:cNvSpPr txBox="1"/>
          <p:nvPr/>
        </p:nvSpPr>
        <p:spPr>
          <a:xfrm>
            <a:off x="4479734" y="3501192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 규칙 안내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5088C-BA02-4C1F-ACEC-594C77D13B8D}"/>
              </a:ext>
            </a:extLst>
          </p:cNvPr>
          <p:cNvSpPr txBox="1"/>
          <p:nvPr/>
        </p:nvSpPr>
        <p:spPr>
          <a:xfrm>
            <a:off x="4479733" y="4563617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 종료 조건 안내</a:t>
            </a:r>
          </a:p>
        </p:txBody>
      </p:sp>
    </p:spTree>
    <p:extLst>
      <p:ext uri="{BB962C8B-B14F-4D97-AF65-F5344CB8AC3E}">
        <p14:creationId xmlns:p14="http://schemas.microsoft.com/office/powerpoint/2010/main" val="185410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FC4DAF2-66D9-4543-A257-688759C63024}"/>
              </a:ext>
            </a:extLst>
          </p:cNvPr>
          <p:cNvSpPr/>
          <p:nvPr/>
        </p:nvSpPr>
        <p:spPr>
          <a:xfrm>
            <a:off x="98426" y="5581650"/>
            <a:ext cx="11922124" cy="764762"/>
          </a:xfrm>
          <a:prstGeom prst="roundRect">
            <a:avLst>
              <a:gd name="adj" fmla="val 6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2D8F2-C8CB-4E9C-A827-5833EF0DEB1C}"/>
              </a:ext>
            </a:extLst>
          </p:cNvPr>
          <p:cNvSpPr txBox="1"/>
          <p:nvPr/>
        </p:nvSpPr>
        <p:spPr>
          <a:xfrm>
            <a:off x="0" y="219075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게임소개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9A3B7-3CEE-43C5-AD23-218C074F861B}"/>
              </a:ext>
            </a:extLst>
          </p:cNvPr>
          <p:cNvSpPr txBox="1"/>
          <p:nvPr/>
        </p:nvSpPr>
        <p:spPr>
          <a:xfrm>
            <a:off x="3658486" y="1261527"/>
            <a:ext cx="8253359" cy="63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단어를 연상하여 빠르게 선언하는 </a:t>
            </a:r>
            <a:r>
              <a:rPr lang="ko-KR" altLang="en-US" sz="2800" dirty="0" err="1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인지력</a:t>
            </a:r>
            <a:r>
              <a:rPr lang="ko-KR" altLang="en-US" sz="2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게임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8C323-3A8E-4CD8-95CD-DDE0DB43ABA9}"/>
              </a:ext>
            </a:extLst>
          </p:cNvPr>
          <p:cNvSpPr txBox="1"/>
          <p:nvPr/>
        </p:nvSpPr>
        <p:spPr>
          <a:xfrm>
            <a:off x="2660973" y="5930431"/>
            <a:ext cx="752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2~6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398F4-8212-4423-9677-7775A3D92D37}"/>
              </a:ext>
            </a:extLst>
          </p:cNvPr>
          <p:cNvSpPr txBox="1"/>
          <p:nvPr/>
        </p:nvSpPr>
        <p:spPr>
          <a:xfrm>
            <a:off x="1063453" y="5930431"/>
            <a:ext cx="963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 이상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0EFF4-101B-47B3-851B-5240032DA73C}"/>
              </a:ext>
            </a:extLst>
          </p:cNvPr>
          <p:cNvSpPr txBox="1"/>
          <p:nvPr/>
        </p:nvSpPr>
        <p:spPr>
          <a:xfrm>
            <a:off x="4059301" y="5930430"/>
            <a:ext cx="752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</a:t>
            </a:r>
            <a:endParaRPr lang="ko-KR" altLang="en-US" sz="12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A2538E5-8F76-48A0-9627-F3D18C18E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1837" l="2538" r="22843">
                        <a14:foregroundMark x1="3553" y1="19728" x2="19120" y2="51020"/>
                        <a14:foregroundMark x1="6599" y1="27211" x2="19966" y2="80952"/>
                        <a14:foregroundMark x1="4230" y1="27211" x2="4738" y2="64626"/>
                        <a14:foregroundMark x1="6091" y1="29932" x2="18782" y2="25850"/>
                        <a14:foregroundMark x1="6937" y1="22449" x2="17766" y2="18367"/>
                        <a14:foregroundMark x1="4738" y1="18367" x2="20643" y2="18367"/>
                        <a14:foregroundMark x1="20474" y1="19048" x2="21658" y2="72109"/>
                        <a14:foregroundMark x1="3723" y1="61905" x2="4061" y2="82993"/>
                        <a14:foregroundMark x1="6599" y1="83673" x2="17766" y2="80952"/>
                        <a14:foregroundMark x1="9814" y1="87755" x2="14721" y2="85034"/>
                        <a14:foregroundMark x1="13536" y1="89116" x2="13536" y2="89116"/>
                        <a14:foregroundMark x1="15567" y1="91837" x2="15567" y2="91837"/>
                        <a14:foregroundMark x1="3553" y1="91156" x2="3553" y2="91156"/>
                      </a14:backgroundRemoval>
                    </a14:imgEffect>
                  </a14:imgLayer>
                </a14:imgProps>
              </a:ext>
            </a:extLst>
          </a:blip>
          <a:srcRect r="74486"/>
          <a:stretch/>
        </p:blipFill>
        <p:spPr>
          <a:xfrm>
            <a:off x="585466" y="5779457"/>
            <a:ext cx="467433" cy="4556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5E2BFC6-C282-4611-8B6E-4DE4D80D0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9384" r="59796">
                        <a14:foregroundMark x1="41624" y1="21088" x2="57530" y2="76871"/>
                        <a14:foregroundMark x1="54822" y1="19048" x2="48054" y2="72109"/>
                        <a14:foregroundMark x1="57699" y1="28571" x2="58037" y2="71429"/>
                        <a14:foregroundMark x1="44332" y1="57823" x2="44332" y2="57823"/>
                        <a14:foregroundMark x1="41963" y1="77551" x2="56176" y2="83673"/>
                        <a14:foregroundMark x1="43993" y1="42857" x2="42809" y2="65306"/>
                        <a14:foregroundMark x1="54822" y1="43537" x2="56007" y2="63265"/>
                        <a14:foregroundMark x1="58883" y1="42857" x2="59560" y2="69388"/>
                      </a14:backgroundRemoval>
                    </a14:imgEffect>
                  </a14:imgLayer>
                </a14:imgProps>
              </a:ext>
            </a:extLst>
          </a:blip>
          <a:srcRect l="36833" r="37653"/>
          <a:stretch/>
        </p:blipFill>
        <p:spPr>
          <a:xfrm>
            <a:off x="2222115" y="5779457"/>
            <a:ext cx="467433" cy="45569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500D4B0-68A9-4347-BB1E-D21E49AD9F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967" r="97378">
                        <a14:foregroundMark x1="78849" y1="21769" x2="80203" y2="61905"/>
                        <a14:foregroundMark x1="80034" y1="77551" x2="93739" y2="79592"/>
                      </a14:backgroundRemoval>
                    </a14:imgEffect>
                  </a14:imgLayer>
                </a14:imgProps>
              </a:ext>
            </a:extLst>
          </a:blip>
          <a:srcRect l="74416" r="70"/>
          <a:stretch/>
        </p:blipFill>
        <p:spPr>
          <a:xfrm>
            <a:off x="3658486" y="5780308"/>
            <a:ext cx="467433" cy="455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13F020-C1CD-4B22-A5CC-39FEF3F8E723}"/>
              </a:ext>
            </a:extLst>
          </p:cNvPr>
          <p:cNvSpPr txBox="1"/>
          <p:nvPr/>
        </p:nvSpPr>
        <p:spPr>
          <a:xfrm>
            <a:off x="715216" y="2714760"/>
            <a:ext cx="8505825" cy="20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워드 캡처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카드의 지시에 맞는 단어를 빠르게 선언하는 게임입니다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선언이 다른 플레이어와 겹치면 벌점을 받습니다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여러분의 눈치와 순발력을 테스트 해보세요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0A85E8-375D-4409-95DC-D38C024CF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316" y="2763207"/>
            <a:ext cx="4090218" cy="30162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195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C2D8F2-C8CB-4E9C-A827-5833EF0DEB1C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게임준비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E7425-C05E-45E7-B375-E34823BB4BAF}"/>
              </a:ext>
            </a:extLst>
          </p:cNvPr>
          <p:cNvSpPr txBox="1"/>
          <p:nvPr/>
        </p:nvSpPr>
        <p:spPr>
          <a:xfrm>
            <a:off x="6314497" y="1990145"/>
            <a:ext cx="469524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플레이어 수에 따라 주제카드를 준비합니다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- 2~3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40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- 4~6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50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E68A2-687B-4B48-B973-49639C42C2B0}"/>
              </a:ext>
            </a:extLst>
          </p:cNvPr>
          <p:cNvSpPr txBox="1"/>
          <p:nvPr/>
        </p:nvSpPr>
        <p:spPr>
          <a:xfrm>
            <a:off x="6314497" y="3991413"/>
            <a:ext cx="487074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카드를 잘 섞어 뒷면이 보이게 더미를 만들고 사용하지 않는 카드는 상자에 되돌려 놓습니다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A2A7ECC-7662-416A-BB5C-06594E26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58161"/>
            <a:ext cx="5184910" cy="31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A231B6-D0A4-4E36-8AD6-55BDF6A60148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게임방법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9ADDF-80E3-43B9-99A8-65477BE9A7F8}"/>
              </a:ext>
            </a:extLst>
          </p:cNvPr>
          <p:cNvSpPr txBox="1"/>
          <p:nvPr/>
        </p:nvSpPr>
        <p:spPr>
          <a:xfrm>
            <a:off x="775369" y="4266139"/>
            <a:ext cx="108775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시작 플레이어는 카드 더미에서 맨 위 카드 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장을 앞면이 보이게 뒤집습니다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모두가 카드에 적힌 주제와 더미에 표시되어 있는 알파벳을 확인합니다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알파벳과 일치하는 주제가 있을 경우 주제와 연상되는 단어 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개를 선언합니다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718CD2-F00A-4B43-AF43-F0CE4979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39" y="452110"/>
            <a:ext cx="6230897" cy="34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395C08F-CCC2-4F85-8CCA-40D0AE95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2" y="633616"/>
            <a:ext cx="3755735" cy="3257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A231B6-D0A4-4E36-8AD6-55BDF6A60148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게임방법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9ADDF-80E3-43B9-99A8-65477BE9A7F8}"/>
              </a:ext>
            </a:extLst>
          </p:cNvPr>
          <p:cNvSpPr txBox="1"/>
          <p:nvPr/>
        </p:nvSpPr>
        <p:spPr>
          <a:xfrm>
            <a:off x="852160" y="4194761"/>
            <a:ext cx="108775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마지막까지 선언하지 못한 플레이어는 공개되어 있는 카드를 받습니다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단어 선언 조건을 지키지 않은 플레이어는 공개되어 있는 카드를 받습니다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 이상 동시에 선언했다면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선언한 플레이어는 모두 카드를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한장씩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받습니다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E3B45-E181-4B96-AE03-5807816D4DCB}"/>
              </a:ext>
            </a:extLst>
          </p:cNvPr>
          <p:cNvSpPr txBox="1"/>
          <p:nvPr/>
        </p:nvSpPr>
        <p:spPr>
          <a:xfrm>
            <a:off x="933450" y="3581048"/>
            <a:ext cx="58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ko-KR" altLang="en-US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단어 선언 실패 조건 </a:t>
            </a:r>
            <a:r>
              <a:rPr lang="en-US" altLang="ko-KR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sz="2400" dirty="0">
              <a:solidFill>
                <a:srgbClr val="F1606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9DDC-E954-44CB-BED2-90C6653BF7F8}"/>
              </a:ext>
            </a:extLst>
          </p:cNvPr>
          <p:cNvSpPr txBox="1"/>
          <p:nvPr/>
        </p:nvSpPr>
        <p:spPr>
          <a:xfrm rot="1053011">
            <a:off x="8356010" y="1303293"/>
            <a:ext cx="117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붕어</a:t>
            </a:r>
            <a:r>
              <a:rPr lang="en-US" altLang="ko-KR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32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B4475D8-9352-4490-B545-DC1805200150}"/>
              </a:ext>
            </a:extLst>
          </p:cNvPr>
          <p:cNvCxnSpPr/>
          <p:nvPr/>
        </p:nvCxnSpPr>
        <p:spPr>
          <a:xfrm>
            <a:off x="8710366" y="920645"/>
            <a:ext cx="1065229" cy="7611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9087E30-759E-4793-BBD9-A227C02BE1FB}"/>
              </a:ext>
            </a:extLst>
          </p:cNvPr>
          <p:cNvCxnSpPr>
            <a:cxnSpLocks/>
          </p:cNvCxnSpPr>
          <p:nvPr/>
        </p:nvCxnSpPr>
        <p:spPr>
          <a:xfrm flipV="1">
            <a:off x="8310303" y="2041853"/>
            <a:ext cx="1342743" cy="861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F72D100-01C6-4A96-9325-201D9A834495}"/>
              </a:ext>
            </a:extLst>
          </p:cNvPr>
          <p:cNvCxnSpPr>
            <a:cxnSpLocks/>
          </p:cNvCxnSpPr>
          <p:nvPr/>
        </p:nvCxnSpPr>
        <p:spPr>
          <a:xfrm>
            <a:off x="9153426" y="1054005"/>
            <a:ext cx="461199" cy="4069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9100366-4D6F-4C77-8252-E2A413B7B4AD}"/>
              </a:ext>
            </a:extLst>
          </p:cNvPr>
          <p:cNvCxnSpPr>
            <a:cxnSpLocks/>
          </p:cNvCxnSpPr>
          <p:nvPr/>
        </p:nvCxnSpPr>
        <p:spPr>
          <a:xfrm flipV="1">
            <a:off x="8980745" y="1996858"/>
            <a:ext cx="794850" cy="235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2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A231B6-D0A4-4E36-8AD6-55BDF6A60148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게임방법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9ADDF-80E3-43B9-99A8-65477BE9A7F8}"/>
              </a:ext>
            </a:extLst>
          </p:cNvPr>
          <p:cNvSpPr txBox="1"/>
          <p:nvPr/>
        </p:nvSpPr>
        <p:spPr>
          <a:xfrm>
            <a:off x="795599" y="3986379"/>
            <a:ext cx="981898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알파벳이 없을 경우 공개되어 있는 주제카드에 빠르게 손을 얹습니다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가장 마지막에 손을 얹은 플레이어가 공개되어 있는 카드를 받습니다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알파벳이 있는 경우 실수로 카드에 손을 올렸다면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가장 먼저 손을 올린 플레이어가 카드를 가져갑니다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9338D2-463C-44E5-9534-D7EE3675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73" y="385644"/>
            <a:ext cx="5424992" cy="34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A231B6-D0A4-4E36-8AD6-55BDF6A60148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30CE9-BEC1-47C3-B72A-9D74EF547E42}"/>
              </a:ext>
            </a:extLst>
          </p:cNvPr>
          <p:cNvSpPr txBox="1"/>
          <p:nvPr/>
        </p:nvSpPr>
        <p:spPr>
          <a:xfrm>
            <a:off x="795599" y="1657552"/>
            <a:ext cx="58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 </a:t>
            </a:r>
            <a:r>
              <a:rPr lang="ko-KR" altLang="en-US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특이한 단어 선언 조건 </a:t>
            </a:r>
            <a:r>
              <a:rPr lang="en-US" altLang="ko-KR" sz="2400" dirty="0">
                <a:solidFill>
                  <a:srgbClr val="F1606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sz="2400" dirty="0">
              <a:solidFill>
                <a:srgbClr val="F1606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B466DEA-FCC1-4732-BC28-EA381A80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13" y="1335497"/>
            <a:ext cx="5879306" cy="457437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45A5D0-3350-4E43-88D7-08EF2883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01" b="92054" l="595" r="36861">
                        <a14:foregroundMark x1="2497" y1="62016" x2="5707" y2="78876"/>
                        <a14:foregroundMark x1="832" y1="62209" x2="832" y2="62209"/>
                        <a14:foregroundMark x1="3210" y1="74031" x2="5945" y2="81783"/>
                        <a14:foregroundMark x1="5945" y1="81783" x2="11653" y2="79651"/>
                        <a14:foregroundMark x1="11653" y1="79651" x2="12723" y2="72674"/>
                        <a14:foregroundMark x1="4518" y1="66860" x2="9512" y2="63953"/>
                        <a14:foregroundMark x1="5351" y1="63953" x2="7729" y2="67442"/>
                        <a14:foregroundMark x1="17004" y1="60659" x2="16766" y2="63372"/>
                        <a14:foregroundMark x1="19382" y1="60465" x2="19382" y2="60465"/>
                        <a14:foregroundMark x1="18074" y1="60465" x2="22592" y2="62403"/>
                        <a14:foregroundMark x1="14863" y1="62209" x2="17717" y2="59302"/>
                        <a14:foregroundMark x1="15220" y1="63372" x2="17836" y2="66667"/>
                        <a14:foregroundMark x1="20571" y1="61628" x2="20690" y2="63760"/>
                        <a14:foregroundMark x1="26992" y1="62403" x2="32105" y2="64922"/>
                        <a14:foregroundMark x1="32105" y1="64922" x2="32105" y2="65116"/>
                        <a14:foregroundMark x1="26278" y1="63178" x2="31986" y2="67442"/>
                        <a14:foregroundMark x1="31986" y1="67442" x2="32699" y2="68411"/>
                        <a14:foregroundMark x1="26397" y1="65698" x2="32105" y2="70349"/>
                        <a14:foregroundMark x1="26873" y1="75000" x2="26873" y2="75000"/>
                        <a14:foregroundMark x1="22592" y1="71318" x2="22235" y2="80426"/>
                        <a14:foregroundMark x1="22235" y1="80426" x2="21403" y2="84302"/>
                        <a14:foregroundMark x1="32580" y1="74612" x2="30202" y2="86047"/>
                        <a14:foregroundMark x1="21046" y1="84690" x2="28419" y2="86628"/>
                        <a14:foregroundMark x1="18430" y1="61047" x2="20927" y2="70349"/>
                        <a14:foregroundMark x1="3567" y1="75000" x2="5707" y2="87984"/>
                        <a14:foregroundMark x1="6778" y1="89535" x2="18312" y2="84109"/>
                        <a14:foregroundMark x1="2854" y1="74225" x2="6064" y2="91279"/>
                        <a14:foregroundMark x1="6064" y1="91279" x2="7729" y2="90504"/>
                        <a14:foregroundMark x1="36623" y1="63953" x2="36623" y2="63953"/>
                        <a14:foregroundMark x1="36623" y1="62016" x2="32461" y2="88372"/>
                        <a14:foregroundMark x1="32461" y1="88372" x2="26992" y2="89922"/>
                        <a14:foregroundMark x1="26992" y1="89922" x2="21522" y2="87209"/>
                        <a14:foregroundMark x1="15950" y1="88218" x2="10820" y2="89147"/>
                        <a14:foregroundMark x1="21522" y1="87209" x2="16698" y2="88083"/>
                        <a14:foregroundMark x1="10820" y1="89147" x2="5589" y2="91667"/>
                        <a14:foregroundMark x1="5589" y1="91667" x2="595" y2="61434"/>
                        <a14:foregroundMark x1="6659" y1="92054" x2="12366" y2="89341"/>
                        <a14:foregroundMark x1="20927" y1="87403" x2="27467" y2="90310"/>
                        <a14:foregroundMark x1="27467" y1="90310" x2="32461" y2="88178"/>
                        <a14:foregroundMark x1="28062" y1="90504" x2="30321" y2="91473"/>
                        <a14:backgroundMark x1="15577" y1="89341" x2="16409" y2="88953"/>
                      </a14:backgroundRemoval>
                    </a14:imgEffect>
                  </a14:imgLayer>
                </a14:imgProps>
              </a:ext>
            </a:extLst>
          </a:blip>
          <a:srcRect l="-356" t="48777" r="58994" b="7209"/>
          <a:stretch/>
        </p:blipFill>
        <p:spPr>
          <a:xfrm rot="20445527">
            <a:off x="445253" y="2304614"/>
            <a:ext cx="3778186" cy="24667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93BE3DD-447E-45DC-B00D-21901019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" b="41860" l="595" r="37218">
                        <a14:foregroundMark x1="1070" y1="9884" x2="8561" y2="6202"/>
                        <a14:foregroundMark x1="8561" y1="6202" x2="14744" y2="16279"/>
                        <a14:foregroundMark x1="1427" y1="12597" x2="8442" y2="36628"/>
                        <a14:foregroundMark x1="8442" y1="36628" x2="14388" y2="28101"/>
                        <a14:foregroundMark x1="14388" y1="28101" x2="13080" y2="23837"/>
                        <a14:foregroundMark x1="3329" y1="11822" x2="3329" y2="11822"/>
                        <a14:foregroundMark x1="9512" y1="4845" x2="17598" y2="6395"/>
                        <a14:foregroundMark x1="17598" y1="6395" x2="18312" y2="6977"/>
                        <a14:foregroundMark x1="11653" y1="1550" x2="11653" y2="1550"/>
                        <a14:foregroundMark x1="6897" y1="12016" x2="11653" y2="22868"/>
                        <a14:foregroundMark x1="11653" y1="22868" x2="17004" y2="12403"/>
                        <a14:foregroundMark x1="17004" y1="12403" x2="12723" y2="18411"/>
                        <a14:foregroundMark x1="20927" y1="12597" x2="14982" y2="24031"/>
                        <a14:foregroundMark x1="14982" y1="24031" x2="23068" y2="25969"/>
                        <a14:foregroundMark x1="23068" y1="25969" x2="18074" y2="15504"/>
                        <a14:foregroundMark x1="18074" y1="15504" x2="17955" y2="19961"/>
                        <a14:foregroundMark x1="27229" y1="11822" x2="25446" y2="24225"/>
                        <a14:foregroundMark x1="25446" y1="24225" x2="25446" y2="23062"/>
                        <a14:foregroundMark x1="25208" y1="25969" x2="25565" y2="27713"/>
                        <a14:foregroundMark x1="27824" y1="13953" x2="31510" y2="26357"/>
                        <a14:foregroundMark x1="31510" y1="26357" x2="26754" y2="36240"/>
                        <a14:foregroundMark x1="26754" y1="36240" x2="11058" y2="29457"/>
                        <a14:foregroundMark x1="11058" y1="29457" x2="7610" y2="16279"/>
                        <a14:foregroundMark x1="7610" y1="16279" x2="12723" y2="6008"/>
                        <a14:foregroundMark x1="12723" y1="6008" x2="20809" y2="6008"/>
                        <a14:foregroundMark x1="20809" y1="6008" x2="29845" y2="10853"/>
                        <a14:foregroundMark x1="34245" y1="10465" x2="29489" y2="21899"/>
                        <a14:foregroundMark x1="29489" y1="21899" x2="28894" y2="25194"/>
                        <a14:foregroundMark x1="34126" y1="14922" x2="29845" y2="25581"/>
                        <a14:foregroundMark x1="29845" y1="25581" x2="29845" y2="25581"/>
                        <a14:foregroundMark x1="30797" y1="12791" x2="30797" y2="12791"/>
                        <a14:foregroundMark x1="30797" y1="10659" x2="30797" y2="10659"/>
                        <a14:foregroundMark x1="24851" y1="3488" x2="35910" y2="10853"/>
                        <a14:foregroundMark x1="22354" y1="4845" x2="26754" y2="6783"/>
                        <a14:foregroundMark x1="27111" y1="7171" x2="29608" y2="7171"/>
                        <a14:foregroundMark x1="16885" y1="2907" x2="29489" y2="4457"/>
                        <a14:foregroundMark x1="29013" y1="3876" x2="29013" y2="3876"/>
                        <a14:foregroundMark x1="29489" y1="3295" x2="26992" y2="3101"/>
                        <a14:foregroundMark x1="36504" y1="10659" x2="29489" y2="32364"/>
                        <a14:foregroundMark x1="36861" y1="10465" x2="36861" y2="10465"/>
                        <a14:foregroundMark x1="30559" y1="12403" x2="29727" y2="25194"/>
                        <a14:foregroundMark x1="32372" y1="28295" x2="31748" y2="31008"/>
                        <a14:foregroundMark x1="32461" y1="27907" x2="32372" y2="28295"/>
                        <a14:foregroundMark x1="34602" y1="18605" x2="32461" y2="27907"/>
                        <a14:foregroundMark x1="31748" y1="31008" x2="24970" y2="37597"/>
                        <a14:foregroundMark x1="24970" y1="37597" x2="17717" y2="32752"/>
                        <a14:foregroundMark x1="17717" y1="32752" x2="25684" y2="32558"/>
                        <a14:foregroundMark x1="25684" y1="32558" x2="26516" y2="33140"/>
                        <a14:foregroundMark x1="28537" y1="39147" x2="30202" y2="34109"/>
                        <a14:foregroundMark x1="29013" y1="40698" x2="31510" y2="33140"/>
                        <a14:foregroundMark x1="23543" y1="10078" x2="23543" y2="10078"/>
                        <a14:foregroundMark x1="21165" y1="30620" x2="21165" y2="30620"/>
                        <a14:foregroundMark x1="14625" y1="36047" x2="14625" y2="36047"/>
                        <a14:foregroundMark x1="16052" y1="3295" x2="16052" y2="3295"/>
                        <a14:foregroundMark x1="13674" y1="37791" x2="13674" y2="37791"/>
                        <a14:foregroundMark x1="36861" y1="12016" x2="36861" y2="12016"/>
                        <a14:foregroundMark x1="34007" y1="25000" x2="34007" y2="25000"/>
                        <a14:foregroundMark x1="33532" y1="26744" x2="33532" y2="26744"/>
                        <a14:foregroundMark x1="33532" y1="28101" x2="33532" y2="28101"/>
                        <a14:foregroundMark x1="32937" y1="29264" x2="32937" y2="29264"/>
                        <a14:foregroundMark x1="33215" y1="27907" x2="37218" y2="10659"/>
                        <a14:foregroundMark x1="33125" y1="28295" x2="33215" y2="27907"/>
                        <a14:foregroundMark x1="30202" y1="40891" x2="33125" y2="28295"/>
                        <a14:foregroundMark x1="14031" y1="37597" x2="14031" y2="37597"/>
                        <a14:foregroundMark x1="14388" y1="37597" x2="14388" y2="37597"/>
                        <a14:foregroundMark x1="14388" y1="37597" x2="17598" y2="35853"/>
                        <a14:foregroundMark x1="17241" y1="35659" x2="21046" y2="35853"/>
                        <a14:foregroundMark x1="19857" y1="36434" x2="30083" y2="41860"/>
                        <a14:backgroundMark x1="33650" y1="28295" x2="33650" y2="28295"/>
                        <a14:backgroundMark x1="33769" y1="28876" x2="34007" y2="27907"/>
                        <a14:backgroundMark x1="33650" y1="27907" x2="33650" y2="27907"/>
                      </a14:backgroundRemoval>
                    </a14:imgEffect>
                  </a14:imgLayer>
                </a14:imgProps>
              </a:ext>
            </a:extLst>
          </a:blip>
          <a:srcRect r="58638" b="55986"/>
          <a:stretch/>
        </p:blipFill>
        <p:spPr>
          <a:xfrm rot="960522">
            <a:off x="2178318" y="4164826"/>
            <a:ext cx="3061893" cy="19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853B5DC-55CF-4A1A-91DC-5698D3AF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81" y="452110"/>
            <a:ext cx="5526838" cy="40756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BF2DF-007E-45CC-860F-CB04ABD8329A}"/>
              </a:ext>
            </a:extLst>
          </p:cNvPr>
          <p:cNvSpPr txBox="1"/>
          <p:nvPr/>
        </p:nvSpPr>
        <p:spPr>
          <a:xfrm>
            <a:off x="76200" y="19050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게임종료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2D8F4-FD6F-408C-860B-FA395D17F3C4}"/>
              </a:ext>
            </a:extLst>
          </p:cNvPr>
          <p:cNvSpPr txBox="1"/>
          <p:nvPr/>
        </p:nvSpPr>
        <p:spPr>
          <a:xfrm>
            <a:off x="1492804" y="4700703"/>
            <a:ext cx="91333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더미의 주제카드가 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 이하로 남아 더 이상 게임을 진행할 수 없다면 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즉시 게임을 종료하고 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카드가 가장 적은 플레이어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승리합니다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58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274</Words>
  <Application>Microsoft Office PowerPoint</Application>
  <PresentationFormat>와이드스크린</PresentationFormat>
  <Paragraphs>45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HY헤드라인M</vt:lpstr>
      <vt:lpstr>나눔바른고딕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고 서연</dc:creator>
  <cp:lastModifiedBy>고 서연</cp:lastModifiedBy>
  <cp:revision>39</cp:revision>
  <dcterms:created xsi:type="dcterms:W3CDTF">2021-02-02T00:05:45Z</dcterms:created>
  <dcterms:modified xsi:type="dcterms:W3CDTF">2021-02-05T06:14:33Z</dcterms:modified>
</cp:coreProperties>
</file>