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60" r:id="rId3"/>
    <p:sldId id="258" r:id="rId4"/>
    <p:sldId id="495" r:id="rId5"/>
    <p:sldId id="699" r:id="rId6"/>
    <p:sldId id="551" r:id="rId7"/>
    <p:sldId id="681" r:id="rId8"/>
    <p:sldId id="700" r:id="rId9"/>
    <p:sldId id="701" r:id="rId10"/>
    <p:sldId id="702" r:id="rId11"/>
    <p:sldId id="703" r:id="rId12"/>
    <p:sldId id="705" r:id="rId13"/>
    <p:sldId id="704" r:id="rId14"/>
    <p:sldId id="706" r:id="rId15"/>
    <p:sldId id="552" r:id="rId16"/>
    <p:sldId id="553" r:id="rId17"/>
    <p:sldId id="707" r:id="rId18"/>
    <p:sldId id="708" r:id="rId19"/>
    <p:sldId id="709" r:id="rId20"/>
    <p:sldId id="710" r:id="rId21"/>
    <p:sldId id="711" r:id="rId22"/>
    <p:sldId id="712" r:id="rId23"/>
    <p:sldId id="713" r:id="rId24"/>
    <p:sldId id="714" r:id="rId25"/>
    <p:sldId id="715" r:id="rId26"/>
    <p:sldId id="698" r:id="rId27"/>
    <p:sldId id="716" r:id="rId28"/>
    <p:sldId id="717" r:id="rId29"/>
    <p:sldId id="718" r:id="rId30"/>
    <p:sldId id="719" r:id="rId31"/>
    <p:sldId id="460" r:id="rId32"/>
    <p:sldId id="259" r:id="rId33"/>
    <p:sldId id="264" r:id="rId34"/>
    <p:sldId id="263" r:id="rId35"/>
  </p:sldIdLst>
  <p:sldSz cx="12192000" cy="6858000"/>
  <p:notesSz cx="6858000" cy="9144000"/>
  <p:embeddedFontLst>
    <p:embeddedFont>
      <p:font typeface="나눔스퀘어" panose="020B0600000101010101" pitchFamily="50" charset="-127"/>
      <p:regular r:id="rId36"/>
    </p:embeddedFont>
    <p:embeddedFont>
      <p:font typeface="나눔스퀘어 Bold" panose="020B0600000101010101" pitchFamily="50" charset="-127"/>
      <p:bold r:id="rId37"/>
    </p:embeddedFont>
    <p:embeddedFont>
      <p:font typeface="맑은 고딕" panose="020B0503020000020004" pitchFamily="50" charset="-127"/>
      <p:regular r:id="rId38"/>
      <p:bold r:id="rId3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A4A3A4"/>
          </p15:clr>
        </p15:guide>
        <p15:guide id="4" pos="438" userDrawn="1">
          <p15:clr>
            <a:srgbClr val="A4A3A4"/>
          </p15:clr>
        </p15:guide>
        <p15:guide id="5" pos="7469" userDrawn="1">
          <p15:clr>
            <a:srgbClr val="A4A3A4"/>
          </p15:clr>
        </p15:guide>
        <p15:guide id="6" orient="horz" pos="232" userDrawn="1">
          <p15:clr>
            <a:srgbClr val="A4A3A4"/>
          </p15:clr>
        </p15:guide>
        <p15:guide id="7" orient="horz" pos="3974" userDrawn="1">
          <p15:clr>
            <a:srgbClr val="A4A3A4"/>
          </p15:clr>
        </p15:guide>
        <p15:guide id="8" pos="42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3A63"/>
    <a:srgbClr val="1E0F54"/>
    <a:srgbClr val="DD5D39"/>
    <a:srgbClr val="AB1764"/>
    <a:srgbClr val="DF520A"/>
    <a:srgbClr val="DF5109"/>
    <a:srgbClr val="F27032"/>
    <a:srgbClr val="EB6E1F"/>
    <a:srgbClr val="F26E31"/>
    <a:srgbClr val="025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19" d="100"/>
          <a:sy n="119" d="100"/>
        </p:scale>
        <p:origin x="108" y="240"/>
      </p:cViewPr>
      <p:guideLst>
        <p:guide orient="horz" pos="2160"/>
        <p:guide pos="3840"/>
        <p:guide pos="211"/>
        <p:guide pos="438"/>
        <p:guide pos="7469"/>
        <p:guide orient="horz" pos="232"/>
        <p:guide orient="horz" pos="3974"/>
        <p:guide pos="42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타이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0D915092-9B20-43EE-8BFA-DCF0E7467DE7}"/>
              </a:ext>
            </a:extLst>
          </p:cNvPr>
          <p:cNvSpPr/>
          <p:nvPr userDrawn="1"/>
        </p:nvSpPr>
        <p:spPr>
          <a:xfrm>
            <a:off x="319087" y="333375"/>
            <a:ext cx="11553825" cy="6191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B1BFAEF-D301-4F70-AAF8-200B281928A1}"/>
              </a:ext>
            </a:extLst>
          </p:cNvPr>
          <p:cNvSpPr/>
          <p:nvPr userDrawn="1"/>
        </p:nvSpPr>
        <p:spPr>
          <a:xfrm>
            <a:off x="552450" y="581025"/>
            <a:ext cx="10953750" cy="5695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8" name="직각 삼각형 17">
            <a:extLst>
              <a:ext uri="{FF2B5EF4-FFF2-40B4-BE49-F238E27FC236}">
                <a16:creationId xmlns:a16="http://schemas.microsoft.com/office/drawing/2014/main" id="{BDA86165-C92A-4ED7-B3D1-CB562E364F1C}"/>
              </a:ext>
            </a:extLst>
          </p:cNvPr>
          <p:cNvSpPr/>
          <p:nvPr userDrawn="1"/>
        </p:nvSpPr>
        <p:spPr>
          <a:xfrm rot="16200000">
            <a:off x="8222891" y="2874600"/>
            <a:ext cx="3644034" cy="3656013"/>
          </a:xfrm>
          <a:prstGeom prst="rtTriangle">
            <a:avLst/>
          </a:prstGeom>
          <a:solidFill>
            <a:srgbClr val="FBA6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" name="이등변 삼각형 8">
            <a:extLst>
              <a:ext uri="{FF2B5EF4-FFF2-40B4-BE49-F238E27FC236}">
                <a16:creationId xmlns:a16="http://schemas.microsoft.com/office/drawing/2014/main" id="{B5A44C7A-6E59-40D4-95C6-90F5DEA9003A}"/>
              </a:ext>
            </a:extLst>
          </p:cNvPr>
          <p:cNvSpPr>
            <a:spLocks noChangeAspect="1"/>
          </p:cNvSpPr>
          <p:nvPr userDrawn="1"/>
        </p:nvSpPr>
        <p:spPr>
          <a:xfrm>
            <a:off x="8670125" y="3330584"/>
            <a:ext cx="3240000" cy="3240000"/>
          </a:xfrm>
          <a:prstGeom prst="triangle">
            <a:avLst>
              <a:gd name="adj" fmla="val 100000"/>
            </a:avLst>
          </a:prstGeom>
          <a:solidFill>
            <a:srgbClr val="87C437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" name="이등변 삼각형 14">
            <a:extLst>
              <a:ext uri="{FF2B5EF4-FFF2-40B4-BE49-F238E27FC236}">
                <a16:creationId xmlns:a16="http://schemas.microsoft.com/office/drawing/2014/main" id="{C7648D17-2A62-44DC-B32D-59EA52CC1BB4}"/>
              </a:ext>
            </a:extLst>
          </p:cNvPr>
          <p:cNvSpPr>
            <a:spLocks noChangeAspect="1"/>
          </p:cNvSpPr>
          <p:nvPr userDrawn="1"/>
        </p:nvSpPr>
        <p:spPr>
          <a:xfrm>
            <a:off x="9458326" y="4229100"/>
            <a:ext cx="2047874" cy="2047874"/>
          </a:xfrm>
          <a:prstGeom prst="triangle">
            <a:avLst>
              <a:gd name="adj" fmla="val 99219"/>
            </a:avLst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3" name="그림 12" descr="아콩다콩로고_150325_web.gif">
            <a:extLst>
              <a:ext uri="{FF2B5EF4-FFF2-40B4-BE49-F238E27FC236}">
                <a16:creationId xmlns:a16="http://schemas.microsoft.com/office/drawing/2014/main" id="{741FA202-5B80-4A94-83DC-5F6ABC8D7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781" y="5324085"/>
            <a:ext cx="1015121" cy="454133"/>
          </a:xfrm>
          <a:prstGeom prst="rect">
            <a:avLst/>
          </a:prstGeom>
        </p:spPr>
      </p:pic>
      <p:sp>
        <p:nvSpPr>
          <p:cNvPr id="5" name="막힌 원호 4">
            <a:extLst>
              <a:ext uri="{FF2B5EF4-FFF2-40B4-BE49-F238E27FC236}">
                <a16:creationId xmlns:a16="http://schemas.microsoft.com/office/drawing/2014/main" id="{B0794916-0090-4ADE-8A5F-AFC85D7B442B}"/>
              </a:ext>
            </a:extLst>
          </p:cNvPr>
          <p:cNvSpPr/>
          <p:nvPr userDrawn="1"/>
        </p:nvSpPr>
        <p:spPr>
          <a:xfrm>
            <a:off x="10791025" y="-26787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막힌 원호 15">
            <a:extLst>
              <a:ext uri="{FF2B5EF4-FFF2-40B4-BE49-F238E27FC236}">
                <a16:creationId xmlns:a16="http://schemas.microsoft.com/office/drawing/2014/main" id="{8D6294D2-14F9-45C3-9BE6-B841B949427E}"/>
              </a:ext>
            </a:extLst>
          </p:cNvPr>
          <p:cNvSpPr/>
          <p:nvPr userDrawn="1"/>
        </p:nvSpPr>
        <p:spPr>
          <a:xfrm flipH="1">
            <a:off x="-40479" y="-20930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막힌 원호 19">
            <a:extLst>
              <a:ext uri="{FF2B5EF4-FFF2-40B4-BE49-F238E27FC236}">
                <a16:creationId xmlns:a16="http://schemas.microsoft.com/office/drawing/2014/main" id="{F1DDB0DB-BE97-4482-B31A-BA1C8F61F47F}"/>
              </a:ext>
            </a:extLst>
          </p:cNvPr>
          <p:cNvSpPr/>
          <p:nvPr userDrawn="1"/>
        </p:nvSpPr>
        <p:spPr>
          <a:xfrm flipV="1">
            <a:off x="10791818" y="5451026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1" name="막힌 원호 20">
            <a:extLst>
              <a:ext uri="{FF2B5EF4-FFF2-40B4-BE49-F238E27FC236}">
                <a16:creationId xmlns:a16="http://schemas.microsoft.com/office/drawing/2014/main" id="{CF5285DE-4942-41F5-9036-002D676014D3}"/>
              </a:ext>
            </a:extLst>
          </p:cNvPr>
          <p:cNvSpPr/>
          <p:nvPr userDrawn="1"/>
        </p:nvSpPr>
        <p:spPr>
          <a:xfrm flipH="1" flipV="1">
            <a:off x="-42067" y="5448645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BAE1C912-DA15-4822-9BF7-C091303E04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002" y="5779409"/>
            <a:ext cx="1509713" cy="38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18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본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0A7D3DEB-20CF-457B-AD00-635F216891AD}"/>
              </a:ext>
            </a:extLst>
          </p:cNvPr>
          <p:cNvSpPr/>
          <p:nvPr userDrawn="1"/>
        </p:nvSpPr>
        <p:spPr>
          <a:xfrm>
            <a:off x="112253" y="95534"/>
            <a:ext cx="11982733" cy="6273367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059D3693-F902-4415-9B55-C3087261A9A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60774" y="6444997"/>
            <a:ext cx="2197428" cy="360000"/>
            <a:chOff x="3905251" y="6225204"/>
            <a:chExt cx="3094613" cy="506984"/>
          </a:xfrm>
        </p:grpSpPr>
        <p:pic>
          <p:nvPicPr>
            <p:cNvPr id="20" name="그림 19" descr="아콩다콩로고_150325_web.gif">
              <a:extLst>
                <a:ext uri="{FF2B5EF4-FFF2-40B4-BE49-F238E27FC236}">
                  <a16:creationId xmlns:a16="http://schemas.microsoft.com/office/drawing/2014/main" id="{74DF40A5-574A-489D-B2BD-BD7B57577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93686018-CB2C-41C5-B088-31692CE741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  <p:sp>
        <p:nvSpPr>
          <p:cNvPr id="26" name="직각 삼각형 25">
            <a:extLst>
              <a:ext uri="{FF2B5EF4-FFF2-40B4-BE49-F238E27FC236}">
                <a16:creationId xmlns:a16="http://schemas.microsoft.com/office/drawing/2014/main" id="{7A8F2C49-F3EA-418D-85BF-32DA70DD56C2}"/>
              </a:ext>
            </a:extLst>
          </p:cNvPr>
          <p:cNvSpPr/>
          <p:nvPr/>
        </p:nvSpPr>
        <p:spPr>
          <a:xfrm rot="16200000">
            <a:off x="352709" y="454377"/>
            <a:ext cx="656536" cy="656536"/>
          </a:xfrm>
          <a:prstGeom prst="rtTriangle">
            <a:avLst/>
          </a:prstGeom>
          <a:solidFill>
            <a:srgbClr val="87C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7" name="직각 삼각형 26">
            <a:extLst>
              <a:ext uri="{FF2B5EF4-FFF2-40B4-BE49-F238E27FC236}">
                <a16:creationId xmlns:a16="http://schemas.microsoft.com/office/drawing/2014/main" id="{D4572C53-AF5B-4874-905D-262F99506DBC}"/>
              </a:ext>
            </a:extLst>
          </p:cNvPr>
          <p:cNvSpPr/>
          <p:nvPr/>
        </p:nvSpPr>
        <p:spPr>
          <a:xfrm rot="16200000">
            <a:off x="277997" y="386191"/>
            <a:ext cx="630995" cy="630994"/>
          </a:xfrm>
          <a:prstGeom prst="rtTriangle">
            <a:avLst/>
          </a:prstGeom>
          <a:solidFill>
            <a:srgbClr val="FBA6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58D6EDF8-31AB-424A-BD51-F747BDCBCF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8067" y="190784"/>
            <a:ext cx="657225" cy="7334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>
              <a:defRPr lang="ko-KR" altLang="en-US" sz="6000" b="1" kern="120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</a:lstStyle>
          <a:p>
            <a:pPr lvl="0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31" name="텍스트 개체 틀 4">
            <a:extLst>
              <a:ext uri="{FF2B5EF4-FFF2-40B4-BE49-F238E27FC236}">
                <a16:creationId xmlns:a16="http://schemas.microsoft.com/office/drawing/2014/main" id="{137D1E76-952B-4CAA-84E8-C1B102A26E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4068" y="402392"/>
            <a:ext cx="8553332" cy="1090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ko-KR" altLang="en-US" sz="4000" b="1" kern="120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>
              <a:defRPr lang="ko-KR" altLang="en-US" sz="4000" kern="12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</a:lstStyle>
          <a:p>
            <a:pPr lvl="0"/>
            <a:r>
              <a:rPr lang="ko-KR" altLang="en-US" dirty="0"/>
              <a:t>게임 소개</a:t>
            </a:r>
          </a:p>
        </p:txBody>
      </p:sp>
    </p:spTree>
    <p:extLst>
      <p:ext uri="{BB962C8B-B14F-4D97-AF65-F5344CB8AC3E}">
        <p14:creationId xmlns:p14="http://schemas.microsoft.com/office/powerpoint/2010/main" val="388485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게임 시작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ABC86B2A-13F6-4038-9E83-58F9B58CE2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0024" y="5155"/>
            <a:ext cx="11771976" cy="6855435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-12702"/>
            <a:ext cx="12192000" cy="6891147"/>
          </a:xfrm>
          <a:prstGeom prst="rect">
            <a:avLst/>
          </a:prstGeom>
          <a:solidFill>
            <a:srgbClr val="30A1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5400000">
            <a:off x="3487" y="-12701"/>
            <a:ext cx="9124950" cy="912495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-248422" y="1644919"/>
            <a:ext cx="62266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게임을</a:t>
            </a:r>
            <a:endParaRPr lang="en-US" altLang="ko-KR" sz="66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/>
            <a:r>
              <a:rPr lang="ko-KR" altLang="en-US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시작해볼까요</a:t>
            </a:r>
            <a:r>
              <a:rPr lang="en-US" altLang="ko-KR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?</a:t>
            </a:r>
            <a:endParaRPr lang="ko-KR" altLang="en-US" sz="66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56550"/>
            <a:ext cx="2587556" cy="2967078"/>
            <a:chOff x="0" y="-963038"/>
            <a:chExt cx="2587556" cy="2967078"/>
          </a:xfrm>
          <a:solidFill>
            <a:srgbClr val="87C437"/>
          </a:solidFill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pic>
        <p:nvPicPr>
          <p:cNvPr id="16" name="그림 15" descr="아콩다콩로고_150325_web.gif">
            <a:extLst>
              <a:ext uri="{FF2B5EF4-FFF2-40B4-BE49-F238E27FC236}">
                <a16:creationId xmlns:a16="http://schemas.microsoft.com/office/drawing/2014/main" id="{804F904F-CEB9-4E9A-9480-D09A57481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949" y="4073328"/>
            <a:ext cx="1031374" cy="461404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415F4964-92E0-43A2-B9EF-39FD9899E66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222" y="4050537"/>
            <a:ext cx="2007339" cy="50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9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감사합니다!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133A76C9-095D-4B39-A258-DDAEA89815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3"/>
            <a:ext cx="12192000" cy="6858001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0"/>
            <a:ext cx="12192000" cy="6842712"/>
          </a:xfrm>
          <a:prstGeom prst="rect">
            <a:avLst/>
          </a:prstGeom>
          <a:solidFill>
            <a:srgbClr val="30A1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16200000">
            <a:off x="2413675" y="-2922230"/>
            <a:ext cx="9780230" cy="978023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5965371" y="3336188"/>
            <a:ext cx="6226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감사합니다</a:t>
            </a:r>
            <a:r>
              <a:rPr lang="en-US" altLang="ko-KR" sz="80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  <a:endParaRPr lang="ko-KR" altLang="en-US" sz="80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90694"/>
            <a:ext cx="2587556" cy="2967078"/>
            <a:chOff x="0" y="-963038"/>
            <a:chExt cx="2587556" cy="2967078"/>
          </a:xfrm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pic>
        <p:nvPicPr>
          <p:cNvPr id="25" name="그림 24" descr="아콩다콩로고_150325_web.gif">
            <a:extLst>
              <a:ext uri="{FF2B5EF4-FFF2-40B4-BE49-F238E27FC236}">
                <a16:creationId xmlns:a16="http://schemas.microsoft.com/office/drawing/2014/main" id="{AFC7B4B4-C72E-4335-89F3-D091A183B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693" y="6143531"/>
            <a:ext cx="1031374" cy="461404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FD9CE168-1FD7-4855-91EC-9AB602343FB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063" y="6114834"/>
            <a:ext cx="2007339" cy="50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0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2E1193-0276-4D85-A0F6-0F3DD3D3FC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C0CEF289-BBD3-4B78-AD87-46AEC9B941C9}" type="datetimeFigureOut">
              <a:rPr lang="ko-KR" altLang="en-US" smtClean="0"/>
              <a:pPr/>
              <a:t>2021-12-17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0C72972-5B25-4846-AECE-569761243D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E8AC52-1096-4925-9C1A-04455F61A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66024BC6-15BB-44EA-80E0-37237723EBA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203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C1047016-D595-4AAC-9980-269FAF0CF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93" y="579522"/>
            <a:ext cx="4269582" cy="569277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FFCE1D5-88AD-49E7-BC68-C3187C53B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1275" y="579523"/>
            <a:ext cx="6647304" cy="167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4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F7DA449-23B1-4C0A-99B2-D946C9050A13}"/>
              </a:ext>
            </a:extLst>
          </p:cNvPr>
          <p:cNvSpPr txBox="1"/>
          <p:nvPr/>
        </p:nvSpPr>
        <p:spPr>
          <a:xfrm>
            <a:off x="220438" y="1286394"/>
            <a:ext cx="8010230" cy="458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en-US" altLang="ko-KR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분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만에 미션을 완수해야 하는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인기 협력게임</a:t>
            </a:r>
            <a:endParaRPr lang="en-US" altLang="ko-KR" sz="30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현장을 조사하고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단서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수집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하며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수사망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좁혀서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분 안에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범인을 찾아야 함</a:t>
            </a:r>
            <a:endParaRPr lang="en-US" altLang="ko-KR" sz="30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&lt;</a:t>
            </a:r>
            <a:r>
              <a:rPr lang="en-US" altLang="ko-KR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분 던전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&gt; &lt;</a:t>
            </a:r>
            <a:r>
              <a:rPr lang="en-US" altLang="ko-KR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분 마블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&gt;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이은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분</a:t>
            </a:r>
            <a:endParaRPr lang="en-US" altLang="ko-KR" sz="30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시리즈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새로운 게임 방식의 신작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75AEA8-281F-4C28-A61E-E457EC336870}"/>
              </a:ext>
            </a:extLst>
          </p:cNvPr>
          <p:cNvSpPr txBox="1"/>
          <p:nvPr/>
        </p:nvSpPr>
        <p:spPr>
          <a:xfrm>
            <a:off x="8059698" y="1289566"/>
            <a:ext cx="16569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만 </a:t>
            </a:r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8</a:t>
            </a:r>
            <a:r>
              <a:rPr lang="ko-KR" altLang="en-US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세 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이상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7F88F0-7CAA-4679-9171-F10449F7EDC2}"/>
              </a:ext>
            </a:extLst>
          </p:cNvPr>
          <p:cNvSpPr txBox="1"/>
          <p:nvPr/>
        </p:nvSpPr>
        <p:spPr>
          <a:xfrm>
            <a:off x="9640171" y="1296434"/>
            <a:ext cx="105923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1~4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명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C61A02-8566-4616-B30B-CB8A333A6ECB}"/>
              </a:ext>
            </a:extLst>
          </p:cNvPr>
          <p:cNvSpPr txBox="1"/>
          <p:nvPr/>
        </p:nvSpPr>
        <p:spPr>
          <a:xfrm>
            <a:off x="10884409" y="1286392"/>
            <a:ext cx="108121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5~10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분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53A3A5F-02FC-4302-8E81-98004A023E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DCCC8522-46EA-45EB-BEF7-4CCC931DA9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소개</a:t>
            </a: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954D6F4E-7568-4611-A4E0-4C078BC18C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91837" l="2538" r="22843">
                        <a14:foregroundMark x1="3553" y1="19728" x2="19120" y2="51020"/>
                        <a14:foregroundMark x1="6599" y1="27211" x2="19966" y2="80952"/>
                        <a14:foregroundMark x1="4230" y1="27211" x2="4738" y2="64626"/>
                        <a14:foregroundMark x1="6091" y1="29932" x2="18782" y2="25850"/>
                        <a14:foregroundMark x1="6937" y1="22449" x2="17766" y2="18367"/>
                        <a14:foregroundMark x1="4738" y1="18367" x2="20643" y2="18367"/>
                        <a14:foregroundMark x1="20474" y1="19048" x2="21658" y2="72109"/>
                        <a14:foregroundMark x1="3723" y1="61905" x2="4061" y2="82993"/>
                        <a14:foregroundMark x1="6599" y1="83673" x2="17766" y2="80952"/>
                        <a14:foregroundMark x1="9814" y1="87755" x2="14721" y2="85034"/>
                        <a14:foregroundMark x1="13536" y1="89116" x2="13536" y2="89116"/>
                        <a14:foregroundMark x1="15567" y1="91837" x2="15567" y2="91837"/>
                        <a14:foregroundMark x1="3553" y1="91156" x2="3553" y2="91156"/>
                      </a14:backgroundRemoval>
                    </a14:imgEffect>
                  </a14:imgLayer>
                </a14:imgProps>
              </a:ext>
            </a:extLst>
          </a:blip>
          <a:srcRect r="74486"/>
          <a:stretch/>
        </p:blipFill>
        <p:spPr>
          <a:xfrm>
            <a:off x="8385442" y="306188"/>
            <a:ext cx="1005448" cy="980204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1B2911E9-1E49-495D-A0C2-17CBD9EE51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9384" r="59796">
                        <a14:foregroundMark x1="41624" y1="21088" x2="57530" y2="76871"/>
                        <a14:foregroundMark x1="54822" y1="19048" x2="48054" y2="72109"/>
                        <a14:foregroundMark x1="57699" y1="28571" x2="58037" y2="71429"/>
                        <a14:foregroundMark x1="44332" y1="57823" x2="44332" y2="57823"/>
                        <a14:foregroundMark x1="41963" y1="77551" x2="56176" y2="83673"/>
                        <a14:foregroundMark x1="43993" y1="42857" x2="42809" y2="65306"/>
                        <a14:foregroundMark x1="54822" y1="43537" x2="56007" y2="63265"/>
                        <a14:foregroundMark x1="58883" y1="42857" x2="59560" y2="69388"/>
                      </a14:backgroundRemoval>
                    </a14:imgEffect>
                  </a14:imgLayer>
                </a14:imgProps>
              </a:ext>
            </a:extLst>
          </a:blip>
          <a:srcRect l="36833" r="37653"/>
          <a:stretch/>
        </p:blipFill>
        <p:spPr>
          <a:xfrm>
            <a:off x="9652448" y="306189"/>
            <a:ext cx="1005448" cy="980204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3A834E83-50A2-43AE-85BD-341B4275BA4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76967" r="97378">
                        <a14:foregroundMark x1="78849" y1="21769" x2="80203" y2="61905"/>
                        <a14:foregroundMark x1="80034" y1="77551" x2="93739" y2="79592"/>
                      </a14:backgroundRemoval>
                    </a14:imgEffect>
                  </a14:imgLayer>
                </a14:imgProps>
              </a:ext>
            </a:extLst>
          </a:blip>
          <a:srcRect l="74416" r="70"/>
          <a:stretch/>
        </p:blipFill>
        <p:spPr>
          <a:xfrm>
            <a:off x="10941341" y="306190"/>
            <a:ext cx="1005448" cy="9802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D13C579B-B1BF-48AE-81A2-C18237D8CC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5095" y="2377007"/>
            <a:ext cx="4621943" cy="298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0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23DEC23-2155-40E2-92AA-42C2C8CF6362}"/>
              </a:ext>
            </a:extLst>
          </p:cNvPr>
          <p:cNvSpPr txBox="1"/>
          <p:nvPr/>
        </p:nvSpPr>
        <p:spPr>
          <a:xfrm>
            <a:off x="585537" y="1195672"/>
            <a:ext cx="5510464" cy="4739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6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36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분 미스터리</a:t>
            </a:r>
            <a:endParaRPr lang="en-US" altLang="ko-KR" sz="36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800" spc="-150" dirty="0" err="1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에브리띵</a:t>
            </a:r>
            <a:r>
              <a:rPr lang="ko-KR" altLang="en-US" sz="28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박물관에서 일어난 사건을    해결해 주십시오</a:t>
            </a:r>
            <a:r>
              <a:rPr lang="en-US" altLang="ko-KR" sz="28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 </a:t>
            </a:r>
            <a:r>
              <a:rPr lang="ko-KR" altLang="en-US" sz="28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제 소중한 </a:t>
            </a:r>
            <a:r>
              <a:rPr lang="ko-KR" altLang="en-US" sz="2800" spc="-150" dirty="0" err="1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맥거핀이</a:t>
            </a:r>
            <a:r>
              <a:rPr lang="ko-KR" altLang="en-US" sz="28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도둑맞았습니다</a:t>
            </a:r>
            <a:r>
              <a:rPr lang="en-US" altLang="ko-KR" sz="28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8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그 뿐 아니라 온 박물관이 이상한 문양으로 뒤덮이기까지 했습니다</a:t>
            </a:r>
            <a:r>
              <a:rPr lang="en-US" altLang="ko-KR" sz="28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8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범인을 붙잡고 </a:t>
            </a:r>
            <a:r>
              <a:rPr lang="ko-KR" altLang="en-US" sz="2800" spc="-150" dirty="0" err="1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맥거핀을</a:t>
            </a:r>
            <a:r>
              <a:rPr lang="ko-KR" altLang="en-US" sz="28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되찾아  주십시오</a:t>
            </a:r>
            <a:r>
              <a:rPr lang="en-US" altLang="ko-KR" sz="2800" spc="-15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C08BF7-3423-407B-9EED-7F68F1A54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5B3D21F-B59C-4ED2-B33F-D7865831FF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전 알아보기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3E71138-E21C-4352-A98E-462DDB0C85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8901" y="1493005"/>
            <a:ext cx="5418138" cy="397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2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CFDF2F78-0554-4540-B515-DCBF02D13481}"/>
              </a:ext>
            </a:extLst>
          </p:cNvPr>
          <p:cNvSpPr txBox="1"/>
          <p:nvPr/>
        </p:nvSpPr>
        <p:spPr>
          <a:xfrm>
            <a:off x="571266" y="1085698"/>
            <a:ext cx="5746386" cy="919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단서 타일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16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DF451F3-63E9-4884-BBF8-3B651A850A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06EAC783-1624-4664-A4E7-9C0B654859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구성물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9D7FDA-55C3-4A09-8363-CAC1D9FC4A02}"/>
              </a:ext>
            </a:extLst>
          </p:cNvPr>
          <p:cNvSpPr txBox="1"/>
          <p:nvPr/>
        </p:nvSpPr>
        <p:spPr>
          <a:xfrm>
            <a:off x="571266" y="2015338"/>
            <a:ext cx="5746386" cy="919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범인 타일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28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AE3B03-FA10-455C-A595-D3CA6D85B623}"/>
              </a:ext>
            </a:extLst>
          </p:cNvPr>
          <p:cNvSpPr txBox="1"/>
          <p:nvPr/>
        </p:nvSpPr>
        <p:spPr>
          <a:xfrm>
            <a:off x="571266" y="2944978"/>
            <a:ext cx="5746386" cy="919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사건 카드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16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B4DD21DB-9823-4795-AA9E-620876CF7BD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09647" y="695182"/>
            <a:ext cx="5114286" cy="152381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FC31BC0E-5FD5-428B-9915-1F5E3F9E9AD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51935" y="1779948"/>
            <a:ext cx="1430419" cy="1543944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40A527D7-D279-4BB0-9D23-696A46DDEA9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29334" y="2409884"/>
            <a:ext cx="1547861" cy="1828016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7AFD5AA9-AE75-4AAF-BA25-50CDA84E498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98782" y="4422483"/>
            <a:ext cx="4154593" cy="1797470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B6C52807-8A24-4101-8D29-5E7B87B7FC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6911" y="2866692"/>
            <a:ext cx="3700127" cy="224324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6869DA59-993E-4753-85BB-515B23925A33}"/>
              </a:ext>
            </a:extLst>
          </p:cNvPr>
          <p:cNvSpPr txBox="1"/>
          <p:nvPr/>
        </p:nvSpPr>
        <p:spPr>
          <a:xfrm>
            <a:off x="569471" y="3882765"/>
            <a:ext cx="5746386" cy="919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현장 카드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32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99EF8EB-5CA2-4973-B6CD-E480B6CED708}"/>
              </a:ext>
            </a:extLst>
          </p:cNvPr>
          <p:cNvSpPr txBox="1"/>
          <p:nvPr/>
        </p:nvSpPr>
        <p:spPr>
          <a:xfrm>
            <a:off x="569471" y="4814354"/>
            <a:ext cx="5746386" cy="919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용의자 카드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28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927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CFDF2F78-0554-4540-B515-DCBF02D13481}"/>
              </a:ext>
            </a:extLst>
          </p:cNvPr>
          <p:cNvSpPr txBox="1"/>
          <p:nvPr/>
        </p:nvSpPr>
        <p:spPr>
          <a:xfrm>
            <a:off x="571266" y="1085698"/>
            <a:ext cx="5746386" cy="919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참조 카드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DF451F3-63E9-4884-BBF8-3B651A850A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06EAC783-1624-4664-A4E7-9C0B654859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구성물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9D7FDA-55C3-4A09-8363-CAC1D9FC4A02}"/>
              </a:ext>
            </a:extLst>
          </p:cNvPr>
          <p:cNvSpPr txBox="1"/>
          <p:nvPr/>
        </p:nvSpPr>
        <p:spPr>
          <a:xfrm>
            <a:off x="571266" y="2015338"/>
            <a:ext cx="5746386" cy="919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문양 </a:t>
            </a:r>
            <a:r>
              <a:rPr lang="ko-KR" altLang="en-US" sz="34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입력기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AE3B03-FA10-455C-A595-D3CA6D85B623}"/>
              </a:ext>
            </a:extLst>
          </p:cNvPr>
          <p:cNvSpPr txBox="1"/>
          <p:nvPr/>
        </p:nvSpPr>
        <p:spPr>
          <a:xfrm>
            <a:off x="571266" y="2944978"/>
            <a:ext cx="5746386" cy="1861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타이머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(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별도 준비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algn="just">
              <a:lnSpc>
                <a:spcPct val="180000"/>
              </a:lnSpc>
            </a:pP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* 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타이머는 미포함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76E4896-655E-4699-8A1D-8626ADDB12E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88959" y="1085698"/>
            <a:ext cx="3342141" cy="457581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E13055E-58B8-4540-84DF-C168D206966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73112" y="3557708"/>
            <a:ext cx="4208576" cy="251329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9D614AC0-1076-4441-9785-46323EB5B50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34053" y="431755"/>
            <a:ext cx="2002584" cy="29972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3146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D29913A-12A4-432D-A03E-6888981AE6A5}"/>
              </a:ext>
            </a:extLst>
          </p:cNvPr>
          <p:cNvSpPr txBox="1"/>
          <p:nvPr/>
        </p:nvSpPr>
        <p:spPr>
          <a:xfrm>
            <a:off x="596679" y="1479363"/>
            <a:ext cx="5499321" cy="3899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제한 시간 내에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범인이 누구인지</a:t>
            </a:r>
            <a:endParaRPr lang="en-US" altLang="ko-KR" sz="32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확신이 들면 타이머를 멈추고</a:t>
            </a:r>
            <a:endParaRPr lang="en-US" altLang="ko-KR" sz="32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범인 타일을 뒤집어서</a:t>
            </a:r>
            <a:endParaRPr lang="en-US" altLang="ko-KR" sz="32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성공적으로 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사건을 해결하면 승리</a:t>
            </a: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789E177-3B1C-415E-B1CE-8C6BAF96A8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06BC9A9-E418-430B-8954-D50E9A5665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목표</a:t>
            </a:r>
          </a:p>
        </p:txBody>
      </p:sp>
      <p:pic>
        <p:nvPicPr>
          <p:cNvPr id="11" name="그림 10" descr="텍스트, 노트북이(가) 표시된 사진&#10;&#10;자동 생성된 설명">
            <a:extLst>
              <a:ext uri="{FF2B5EF4-FFF2-40B4-BE49-F238E27FC236}">
                <a16:creationId xmlns:a16="http://schemas.microsoft.com/office/drawing/2014/main" id="{36A88AFD-A083-4B24-B3DF-C747F3E390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92" r="4938"/>
          <a:stretch/>
        </p:blipFill>
        <p:spPr>
          <a:xfrm>
            <a:off x="7135681" y="557496"/>
            <a:ext cx="4721357" cy="4343327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050F0CE-1B99-45D3-86DE-45EDA9138F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68"/>
          <a:stretch/>
        </p:blipFill>
        <p:spPr>
          <a:xfrm>
            <a:off x="6553200" y="3276600"/>
            <a:ext cx="2270125" cy="2217420"/>
          </a:xfrm>
          <a:prstGeom prst="roundRect">
            <a:avLst>
              <a:gd name="adj" fmla="val 8565"/>
            </a:avLst>
          </a:prstGeom>
        </p:spPr>
      </p:pic>
    </p:spTree>
    <p:extLst>
      <p:ext uri="{BB962C8B-B14F-4D97-AF65-F5344CB8AC3E}">
        <p14:creationId xmlns:p14="http://schemas.microsoft.com/office/powerpoint/2010/main" val="387384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843" y="1262788"/>
            <a:ext cx="7188708" cy="1322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사건 카드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골라 글을 읽고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특수 규칙 확인</a:t>
            </a:r>
            <a:endParaRPr lang="en-US" altLang="ko-KR" sz="28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첫 게임은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“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화려한 개장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“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권장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endParaRPr lang="en-US" altLang="ko-KR" sz="28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533423F-9D23-4B75-9F81-DA4124DD8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6725" y="686558"/>
            <a:ext cx="3170238" cy="247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61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843" y="1262788"/>
            <a:ext cx="7188708" cy="196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사건 카드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골라 글을 읽고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특수 규칙 확인</a:t>
            </a:r>
            <a:endParaRPr lang="en-US" altLang="ko-KR" sz="28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첫 게임은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“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화려한 개장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“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권장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현장 카드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섞어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더미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모아서 배치</a:t>
            </a:r>
            <a:endParaRPr lang="en-US" altLang="ko-KR" sz="28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347FFB7-7448-4D84-BC8B-1A626360F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8277" y="1262788"/>
            <a:ext cx="3698761" cy="224241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4DE3FDF-13F0-4610-8DD7-9D028271ED6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16725" y="1331763"/>
            <a:ext cx="1260750" cy="148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45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843" y="1262788"/>
            <a:ext cx="7188708" cy="3261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사건 카드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골라 글을 읽고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특수 규칙 확인</a:t>
            </a:r>
            <a:endParaRPr lang="en-US" altLang="ko-KR" sz="28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첫 게임은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“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화려한 개장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“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권장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현장 카드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섞어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더미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모아서 배치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단서 타일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물음표가 보이도록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뒤집고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색깔별로 더미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만들어 섞어 둠</a:t>
            </a:r>
            <a:endParaRPr lang="en-US" altLang="ko-KR" sz="28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B6986DB-AA34-4015-8D7C-00A59722B85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25171" y="3664551"/>
            <a:ext cx="3606101" cy="107444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71FE4E6-2D46-40D0-81CB-7D0BD9FAE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8277" y="1262788"/>
            <a:ext cx="3698761" cy="2242412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35C859A0-6E68-4C25-A6D5-E981325C8E0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16725" y="1331763"/>
            <a:ext cx="1260750" cy="148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3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843" y="1262788"/>
            <a:ext cx="7188708" cy="4554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사건 카드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골라 글을 읽고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특수 규칙 확인</a:t>
            </a:r>
            <a:endParaRPr lang="en-US" altLang="ko-KR" sz="28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첫 게임은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“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화려한 개장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“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권장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현장 카드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섞어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더미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모아서 배치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단서 타일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물음표가 보이도록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뒤집고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색깔별로 더미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만들어 섞어 둠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범인 타일을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“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범인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적힌 면으로 뒤집고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잘 섞은 후 사건 카드에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적힌 수만큼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타일을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준비</a:t>
            </a:r>
            <a:endParaRPr lang="en-US" altLang="ko-KR" sz="28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A8099A2-8897-41B8-8D26-E926E257B40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25171" y="3664551"/>
            <a:ext cx="3606101" cy="107444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D357EF9-099A-404D-B6E1-A4C54C717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8277" y="1262788"/>
            <a:ext cx="3698761" cy="2242412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1CC2BEF-55AF-4470-A06F-0E56E5EA73D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16725" y="1331763"/>
            <a:ext cx="1260750" cy="1488939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EAEB3252-2945-45CA-B1AA-C856E0A83A9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56509" y="4814780"/>
            <a:ext cx="1229666" cy="1327258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F959F4E2-EB5D-41DE-9D8D-CD346FD7F8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3467" y="4980640"/>
            <a:ext cx="1791614" cy="116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2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843" y="1262788"/>
            <a:ext cx="7188708" cy="196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모든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용의자 카드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잘 섞은 뒤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모든 사람에게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골고루 나눠 줌</a:t>
            </a:r>
            <a:endParaRPr lang="en-US" altLang="ko-KR" sz="28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(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용의자 카드는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자유롭게 공개 가능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F31C7FC-7923-4B1E-B55E-DF52D77A00E4}"/>
              </a:ext>
            </a:extLst>
          </p:cNvPr>
          <p:cNvGrpSpPr/>
          <p:nvPr/>
        </p:nvGrpSpPr>
        <p:grpSpPr>
          <a:xfrm>
            <a:off x="6720094" y="947698"/>
            <a:ext cx="1514829" cy="2152580"/>
            <a:chOff x="6493738" y="574577"/>
            <a:chExt cx="2008734" cy="2854423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8A4CE1C3-4FB6-4E05-B171-723A9C59E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14521" y="574577"/>
              <a:ext cx="1738579" cy="2567437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1FA608AA-B278-4CEF-8A57-EECDF9AA7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97646" y="613460"/>
              <a:ext cx="1738579" cy="2567437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78EE470A-ADD2-48B5-B668-44C724981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763893" y="659142"/>
              <a:ext cx="1738579" cy="2567437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27BA1AB3-A668-47B1-BDAC-43C79CB181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680769" y="736908"/>
              <a:ext cx="1738579" cy="2567437"/>
            </a:xfrm>
            <a:prstGeom prst="rect">
              <a:avLst/>
            </a:prstGeom>
          </p:spPr>
        </p:pic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08B45A3F-5789-428A-A92E-641C4D7953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97645" y="698025"/>
              <a:ext cx="1738579" cy="2567437"/>
            </a:xfrm>
            <a:prstGeom prst="rect">
              <a:avLst/>
            </a:prstGeom>
          </p:spPr>
        </p:pic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5DC71F3B-4495-4F52-8E66-F436E5D483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56082" y="779794"/>
              <a:ext cx="1738579" cy="2567437"/>
            </a:xfrm>
            <a:prstGeom prst="rect">
              <a:avLst/>
            </a:prstGeom>
          </p:spPr>
        </p:pic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65484719-C592-4C81-8FD0-B049FC00D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35301" y="831259"/>
              <a:ext cx="1738579" cy="2567437"/>
            </a:xfrm>
            <a:prstGeom prst="rect">
              <a:avLst/>
            </a:prstGeom>
          </p:spPr>
        </p:pic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BBD18555-FAE6-4DF4-990C-5951A3621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493738" y="861563"/>
              <a:ext cx="1738579" cy="25674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186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843" y="1262788"/>
            <a:ext cx="7188708" cy="3261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모든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용의자 카드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잘 섞은 뒤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모든 사람에게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골고루 나눠 줌</a:t>
            </a:r>
            <a:endParaRPr lang="en-US" altLang="ko-KR" sz="28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(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용의자 카드는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자유롭게 공개 가능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6. 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문양 입력기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 모든 다이얼을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빈칸이 위로</a:t>
            </a:r>
            <a:endParaRPr lang="en-US" altLang="ko-KR" sz="28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오도록 맞추고 첫 번째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문양 입력 담당자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정함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A3A308AC-944B-416A-9ED3-68C10077B12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54001" y="3709356"/>
            <a:ext cx="4208576" cy="2513291"/>
          </a:xfrm>
          <a:prstGeom prst="rect">
            <a:avLst/>
          </a:prstGeom>
        </p:spPr>
      </p:pic>
      <p:grpSp>
        <p:nvGrpSpPr>
          <p:cNvPr id="7" name="그룹 6">
            <a:extLst>
              <a:ext uri="{FF2B5EF4-FFF2-40B4-BE49-F238E27FC236}">
                <a16:creationId xmlns:a16="http://schemas.microsoft.com/office/drawing/2014/main" id="{14B47C22-D0CA-4DD0-AA7A-80D7A5DAEA9B}"/>
              </a:ext>
            </a:extLst>
          </p:cNvPr>
          <p:cNvGrpSpPr/>
          <p:nvPr/>
        </p:nvGrpSpPr>
        <p:grpSpPr>
          <a:xfrm>
            <a:off x="6720094" y="947698"/>
            <a:ext cx="1514829" cy="2152580"/>
            <a:chOff x="6493738" y="574577"/>
            <a:chExt cx="2008734" cy="2854423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D66DC563-DDC2-4D3A-83CA-678F86E8D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14521" y="574577"/>
              <a:ext cx="1738579" cy="2567437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98C2D27E-30F2-4DB7-88C4-48D566D4D2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97646" y="613460"/>
              <a:ext cx="1738579" cy="2567437"/>
            </a:xfrm>
            <a:prstGeom prst="rect">
              <a:avLst/>
            </a:prstGeom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05A57A74-B6F6-4107-816C-C936511EB9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763893" y="659142"/>
              <a:ext cx="1738579" cy="2567437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7D4ECDEC-CB76-4A7A-AC9B-8623C89FB7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680769" y="736908"/>
              <a:ext cx="1738579" cy="2567437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26C6C549-E3DA-404A-A9D1-AD0D730C1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97645" y="698025"/>
              <a:ext cx="1738579" cy="2567437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3CFB2ED5-8B44-4140-83D2-4BD7CE6FD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56082" y="779794"/>
              <a:ext cx="1738579" cy="2567437"/>
            </a:xfrm>
            <a:prstGeom prst="rect">
              <a:avLst/>
            </a:prstGeom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56149172-373A-4532-838A-B7F7E9697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35301" y="831259"/>
              <a:ext cx="1738579" cy="2567437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72780862-9C54-4493-A82F-6447D6739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493738" y="861563"/>
              <a:ext cx="1738579" cy="25674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548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843" y="1262788"/>
            <a:ext cx="7188708" cy="3908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모든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용의자 카드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잘 섞은 뒤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모든 사람에게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골고루 나눠 줌</a:t>
            </a:r>
            <a:endParaRPr lang="en-US" altLang="ko-KR" sz="28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(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용의자 카드는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자유롭게 공개 가능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6. 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문양 입력기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 모든 다이얼을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빈칸이 위로</a:t>
            </a:r>
            <a:endParaRPr lang="en-US" altLang="ko-KR" sz="28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오도록 맞추고 첫 번째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문양 입력 담당자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정함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7.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사람에게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참조 카드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en-US" altLang="ko-KR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장씩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나눠 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AC0271EB-21F1-48D2-AA5B-F0B51CA5473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54001" y="3709356"/>
            <a:ext cx="4208576" cy="2513291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94F9E4CB-A2AA-4839-A7E0-9741EC2F042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64096" y="884370"/>
            <a:ext cx="1337675" cy="2203735"/>
          </a:xfrm>
          <a:prstGeom prst="rect">
            <a:avLst/>
          </a:prstGeom>
        </p:spPr>
      </p:pic>
      <p:grpSp>
        <p:nvGrpSpPr>
          <p:cNvPr id="9" name="그룹 8">
            <a:extLst>
              <a:ext uri="{FF2B5EF4-FFF2-40B4-BE49-F238E27FC236}">
                <a16:creationId xmlns:a16="http://schemas.microsoft.com/office/drawing/2014/main" id="{ECB5D8F8-8788-475E-BA4B-F28EBF2B8B30}"/>
              </a:ext>
            </a:extLst>
          </p:cNvPr>
          <p:cNvGrpSpPr/>
          <p:nvPr/>
        </p:nvGrpSpPr>
        <p:grpSpPr>
          <a:xfrm>
            <a:off x="6720094" y="947698"/>
            <a:ext cx="1514829" cy="2152580"/>
            <a:chOff x="6493738" y="574577"/>
            <a:chExt cx="2008734" cy="2854423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3EB40E8D-23A7-4583-9338-A48E1B1EA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14521" y="574577"/>
              <a:ext cx="1738579" cy="2567437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D92B08FA-33BC-4711-AF2F-58740038F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97646" y="613460"/>
              <a:ext cx="1738579" cy="2567437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65877767-C16D-46FD-896D-57D1BEDAA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763893" y="659142"/>
              <a:ext cx="1738579" cy="2567437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ABA9099C-6D2B-4302-8590-463197F46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680769" y="736908"/>
              <a:ext cx="1738579" cy="2567437"/>
            </a:xfrm>
            <a:prstGeom prst="rect">
              <a:avLst/>
            </a:prstGeom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2CD567B7-BC1A-4D53-8623-C95634C37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97645" y="698025"/>
              <a:ext cx="1738579" cy="2567437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4320053A-B5EE-4C80-AD0E-D8C49433AD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56082" y="779794"/>
              <a:ext cx="1738579" cy="2567437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7E7D743A-7C29-4248-9092-912E4D1BD5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35301" y="831259"/>
              <a:ext cx="1738579" cy="2567437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A8061BCD-EEFB-41D2-9C7E-E22B5C98D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493738" y="861563"/>
              <a:ext cx="1738579" cy="25674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6569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843" y="1262788"/>
            <a:ext cx="7188708" cy="4554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모든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용의자 카드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잘 섞은 뒤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모든 사람에게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골고루 나눠 줌</a:t>
            </a:r>
            <a:endParaRPr lang="en-US" altLang="ko-KR" sz="28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(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용의자 카드는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자유롭게 공개 가능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6. 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문양 입력기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 모든 다이얼을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빈칸이 위로</a:t>
            </a:r>
            <a:endParaRPr lang="en-US" altLang="ko-KR" sz="28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오도록 맞추고 첫 번째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문양 입력 담당자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정함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7.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사람에게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참조 카드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en-US" altLang="ko-KR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장씩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나눠 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8.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타이머를 준비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전용 타이머 앱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추천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F1E677D-4FC4-4379-B854-A10FDF0F1BB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54001" y="3709356"/>
            <a:ext cx="4208576" cy="2513291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F1989E58-264F-43F6-928D-FB258239528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64096" y="884370"/>
            <a:ext cx="1337675" cy="2203735"/>
          </a:xfrm>
          <a:prstGeom prst="rect">
            <a:avLst/>
          </a:prstGeom>
        </p:spPr>
      </p:pic>
      <p:grpSp>
        <p:nvGrpSpPr>
          <p:cNvPr id="9" name="그룹 8">
            <a:extLst>
              <a:ext uri="{FF2B5EF4-FFF2-40B4-BE49-F238E27FC236}">
                <a16:creationId xmlns:a16="http://schemas.microsoft.com/office/drawing/2014/main" id="{7969FC1D-4158-4D95-A174-7E328D13244B}"/>
              </a:ext>
            </a:extLst>
          </p:cNvPr>
          <p:cNvGrpSpPr/>
          <p:nvPr/>
        </p:nvGrpSpPr>
        <p:grpSpPr>
          <a:xfrm>
            <a:off x="6720094" y="947698"/>
            <a:ext cx="1514829" cy="2152580"/>
            <a:chOff x="6493738" y="574577"/>
            <a:chExt cx="2008734" cy="2854423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D0A26D7F-0E1F-47C8-A854-A70B0A4D6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14521" y="574577"/>
              <a:ext cx="1738579" cy="2567437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E3184395-0265-4A0C-8799-ABBDCDE29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97646" y="613460"/>
              <a:ext cx="1738579" cy="2567437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9010B080-FF64-40B9-9BB6-99997E511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763893" y="659142"/>
              <a:ext cx="1738579" cy="2567437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33D99A49-AB22-4C5D-8D0F-207B7F20EC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680769" y="736908"/>
              <a:ext cx="1738579" cy="2567437"/>
            </a:xfrm>
            <a:prstGeom prst="rect">
              <a:avLst/>
            </a:prstGeom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4294B56C-11AE-41BB-B49A-737EB50097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97645" y="698025"/>
              <a:ext cx="1738579" cy="2567437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A1A6A9AF-DC39-4322-8310-86112AB7A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56082" y="779794"/>
              <a:ext cx="1738579" cy="2567437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EC06C8A9-B56A-47A5-B168-66215D7A53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35301" y="831259"/>
              <a:ext cx="1738579" cy="2567437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2A2F093B-4411-423D-8217-9BBB85EE47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493738" y="861563"/>
              <a:ext cx="1738579" cy="2567437"/>
            </a:xfrm>
            <a:prstGeom prst="rect">
              <a:avLst/>
            </a:prstGeom>
          </p:spPr>
        </p:pic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5CE898E7-4DA3-4DA7-BFBF-027090FC1F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27" b="95520" l="3966" r="94246">
                        <a14:foregroundMark x1="85381" y1="7706" x2="92224" y2="7706"/>
                        <a14:foregroundMark x1="94479" y1="14158" x2="92068" y2="27957"/>
                        <a14:foregroundMark x1="56765" y1="82079" x2="23017" y2="81720"/>
                        <a14:foregroundMark x1="23017" y1="81720" x2="22862" y2="82079"/>
                        <a14:foregroundMark x1="15319" y1="46595" x2="23173" y2="51254"/>
                        <a14:foregroundMark x1="11586" y1="52330" x2="6065" y2="58961"/>
                        <a14:foregroundMark x1="6454" y1="71147" x2="10731" y2="85663"/>
                        <a14:foregroundMark x1="13686" y1="78853" x2="27061" y2="81720"/>
                        <a14:foregroundMark x1="23406" y1="75986" x2="19129" y2="77957"/>
                        <a14:foregroundMark x1="44090" y1="81183" x2="52644" y2="82258"/>
                        <a14:foregroundMark x1="52644" y1="82258" x2="60420" y2="81362"/>
                        <a14:foregroundMark x1="63297" y1="82796" x2="71229" y2="86559"/>
                        <a14:foregroundMark x1="72084" y1="91039" x2="79549" y2="88530"/>
                        <a14:foregroundMark x1="78460" y1="89785" x2="88025" y2="87634"/>
                        <a14:foregroundMark x1="88025" y1="87634" x2="91913" y2="72401"/>
                        <a14:foregroundMark x1="92068" y1="56810" x2="92068" y2="84050"/>
                        <a14:foregroundMark x1="83013" y1="93127" x2="76361" y2="91398"/>
                        <a14:foregroundMark x1="92224" y1="95520" x2="85689" y2="93822"/>
                        <a14:foregroundMark x1="5210" y1="49642" x2="5054" y2="73835"/>
                        <a14:foregroundMark x1="24417" y1="51254" x2="35925" y2="49104"/>
                        <a14:foregroundMark x1="37170" y1="49642" x2="68196" y2="51971"/>
                        <a14:foregroundMark x1="93079" y1="52867" x2="93079" y2="63262"/>
                        <a14:foregroundMark x1="58476" y1="91935" x2="46734" y2="89785"/>
                        <a14:foregroundMark x1="3966" y1="77240" x2="4899" y2="88889"/>
                        <a14:foregroundMark x1="6065" y1="93011" x2="9409" y2="93907"/>
                        <a14:foregroundMark x1="14774" y1="94265" x2="24806" y2="93369"/>
                        <a14:foregroundMark x1="30793" y1="93369" x2="41913" y2="93369"/>
                        <a14:foregroundMark x1="85925" y1="32796" x2="87947" y2="59677"/>
                        <a14:foregroundMark x1="87247" y1="19355" x2="80093" y2="46774"/>
                        <a14:foregroundMark x1="79393" y1="40143" x2="75272" y2="67921"/>
                        <a14:foregroundMark x1="27061" y1="94624" x2="32193" y2="93369"/>
                        <a14:foregroundMark x1="43313" y1="95520" x2="53966" y2="94624"/>
                        <a14:foregroundMark x1="56221" y1="93369" x2="65008" y2="91398"/>
                        <a14:foregroundMark x1="65008" y1="91398" x2="65008" y2="91398"/>
                        <a14:foregroundMark x1="13686" y1="92294" x2="11198" y2="93907"/>
                        <a14:backgroundMark x1="9798" y1="98746" x2="16719" y2="99104"/>
                        <a14:backgroundMark x1="23017" y1="98746" x2="34681" y2="99104"/>
                        <a14:backgroundMark x1="34681" y1="99104" x2="57465" y2="97133"/>
                        <a14:backgroundMark x1="59020" y1="99104" x2="83748" y2="95520"/>
                        <a14:backgroundMark x1="83748" y1="95520" x2="89969" y2="9946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41502" y="1637814"/>
            <a:ext cx="4821075" cy="209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32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9F36641-BFFC-43CD-9232-8B9CC75805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66BE46D-3C0C-456F-A38E-2734E26D10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라운드 요약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A0FD8A2-DBFA-45D6-8251-853597B5A5FC}"/>
              </a:ext>
            </a:extLst>
          </p:cNvPr>
          <p:cNvSpPr/>
          <p:nvPr/>
        </p:nvSpPr>
        <p:spPr>
          <a:xfrm>
            <a:off x="1268771" y="1914833"/>
            <a:ext cx="9654458" cy="615904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문양 찾기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79822FCE-5801-447D-A84A-AD261CB25CEF}"/>
              </a:ext>
            </a:extLst>
          </p:cNvPr>
          <p:cNvSpPr/>
          <p:nvPr/>
        </p:nvSpPr>
        <p:spPr>
          <a:xfrm>
            <a:off x="1268771" y="4058436"/>
            <a:ext cx="9654458" cy="615904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단서 타일 확인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BE761F8-BAC6-4375-8FD6-DF1695CA9534}"/>
              </a:ext>
            </a:extLst>
          </p:cNvPr>
          <p:cNvSpPr/>
          <p:nvPr/>
        </p:nvSpPr>
        <p:spPr>
          <a:xfrm>
            <a:off x="1268771" y="2621892"/>
            <a:ext cx="9654458" cy="638330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정답 확인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AA55B3B-D147-4AC6-BDD4-DF450C02DD23}"/>
              </a:ext>
            </a:extLst>
          </p:cNvPr>
          <p:cNvSpPr/>
          <p:nvPr/>
        </p:nvSpPr>
        <p:spPr>
          <a:xfrm>
            <a:off x="1268771" y="1204190"/>
            <a:ext cx="9654458" cy="615904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타이머 설정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42D4C36-ECDD-4042-8A92-8DEC96002404}"/>
              </a:ext>
            </a:extLst>
          </p:cNvPr>
          <p:cNvSpPr/>
          <p:nvPr/>
        </p:nvSpPr>
        <p:spPr>
          <a:xfrm>
            <a:off x="1268771" y="3351377"/>
            <a:ext cx="9654458" cy="615904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단서 타일 색깔 선택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3BE380A-43C2-4356-BD81-F3EAC3DFA157}"/>
              </a:ext>
            </a:extLst>
          </p:cNvPr>
          <p:cNvSpPr/>
          <p:nvPr/>
        </p:nvSpPr>
        <p:spPr>
          <a:xfrm>
            <a:off x="1268771" y="4765495"/>
            <a:ext cx="9654458" cy="615904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6.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수사망 좁히기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9C4BBF9-E7C1-439E-9B87-0F0D39EFDDE1}"/>
              </a:ext>
            </a:extLst>
          </p:cNvPr>
          <p:cNvSpPr/>
          <p:nvPr/>
        </p:nvSpPr>
        <p:spPr>
          <a:xfrm>
            <a:off x="1268771" y="5472554"/>
            <a:ext cx="9654458" cy="615904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7.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문양 </a:t>
            </a:r>
            <a:r>
              <a:rPr lang="ko-KR" altLang="en-US" sz="28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입력기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전달</a:t>
            </a:r>
          </a:p>
        </p:txBody>
      </p:sp>
    </p:spTree>
    <p:extLst>
      <p:ext uri="{BB962C8B-B14F-4D97-AF65-F5344CB8AC3E}">
        <p14:creationId xmlns:p14="http://schemas.microsoft.com/office/powerpoint/2010/main" val="271195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521117" cy="642832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타이머 설정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928929"/>
            <a:ext cx="6741714" cy="1498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사건 카드의 제한 시간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확인 후</a:t>
            </a: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해당 시간대로 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타이머 설정</a:t>
            </a:r>
            <a:endParaRPr lang="en-US" altLang="ko-KR" sz="32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C401933-FC03-4A57-BEBE-548EF813FCD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88685" y="788987"/>
            <a:ext cx="2002584" cy="299724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E9D79002-C53F-4A04-A5E2-DD148E894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1175" y="3896668"/>
            <a:ext cx="4012449" cy="217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81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521117" cy="642832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타이머 설정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45C54A-EBED-4923-A627-D8ECA926DA88}"/>
              </a:ext>
            </a:extLst>
          </p:cNvPr>
          <p:cNvSpPr txBox="1"/>
          <p:nvPr/>
        </p:nvSpPr>
        <p:spPr>
          <a:xfrm>
            <a:off x="220560" y="1928929"/>
            <a:ext cx="6741714" cy="3714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사건 카드의 제한 시간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확인 후</a:t>
            </a: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해당 시간대로 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타이머 설정</a:t>
            </a:r>
            <a:endParaRPr lang="en-US" altLang="ko-KR" sz="32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어플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사용 시 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사건을 설정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하여 준비</a:t>
            </a:r>
            <a:endParaRPr lang="en-US" altLang="ko-KR" sz="32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사건을 수사할 준비가 되면 </a:t>
            </a:r>
            <a:endParaRPr lang="en-US" altLang="ko-KR" sz="32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타이머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눌러 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시작</a:t>
            </a:r>
            <a:endParaRPr lang="en-US" altLang="ko-KR" sz="32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77AA082-D0F4-4C34-AA16-C5FC2200B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044" y="1340850"/>
            <a:ext cx="2347994" cy="417629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F69F2A7-79CB-4C33-BC4B-B1062A49A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1662" y="1340851"/>
            <a:ext cx="2347994" cy="417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2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521117" cy="642832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문양 찾기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45C54A-EBED-4923-A627-D8ECA926DA88}"/>
              </a:ext>
            </a:extLst>
          </p:cNvPr>
          <p:cNvSpPr txBox="1"/>
          <p:nvPr/>
        </p:nvSpPr>
        <p:spPr>
          <a:xfrm>
            <a:off x="220560" y="1928929"/>
            <a:ext cx="6741714" cy="3714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현장 카드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숨어있는 </a:t>
            </a:r>
            <a:r>
              <a:rPr lang="en-US" altLang="ko-KR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가지 문양 찾기</a:t>
            </a:r>
            <a:endParaRPr lang="en-US" altLang="ko-KR" sz="32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문양을 발견한 사람은 문양 입력 담당자</a:t>
            </a:r>
            <a:endParaRPr lang="en-US" altLang="ko-KR" sz="32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에게 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어떤 형태의 문양인지 설명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하고</a:t>
            </a:r>
            <a:endParaRPr lang="en-US" altLang="ko-KR" sz="32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담당자는 해당 문양이 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맨 위로 오도록</a:t>
            </a:r>
            <a:endParaRPr lang="en-US" altLang="ko-KR" sz="32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다이얼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돌림</a:t>
            </a:r>
            <a:endParaRPr lang="en-US" altLang="ko-KR" sz="32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63F669E-A51A-4A12-9DAA-317B11A364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23" t="56244" r="6697"/>
          <a:stretch/>
        </p:blipFill>
        <p:spPr>
          <a:xfrm>
            <a:off x="8606588" y="3732980"/>
            <a:ext cx="3256551" cy="2567524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BB55DFE3-13F0-4E60-90E3-3D39E710E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241" y="557496"/>
            <a:ext cx="5021798" cy="3044517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DEA68BFC-2425-4E7D-8828-5EBE2DE134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481011" y="4050601"/>
            <a:ext cx="2125577" cy="1269359"/>
          </a:xfrm>
          <a:prstGeom prst="rect">
            <a:avLst/>
          </a:prstGeom>
        </p:spPr>
      </p:pic>
      <p:sp>
        <p:nvSpPr>
          <p:cNvPr id="13" name="타원 12">
            <a:extLst>
              <a:ext uri="{FF2B5EF4-FFF2-40B4-BE49-F238E27FC236}">
                <a16:creationId xmlns:a16="http://schemas.microsoft.com/office/drawing/2014/main" id="{F5F72A7B-07C9-4070-97BE-66452623B76E}"/>
              </a:ext>
            </a:extLst>
          </p:cNvPr>
          <p:cNvSpPr/>
          <p:nvPr/>
        </p:nvSpPr>
        <p:spPr>
          <a:xfrm>
            <a:off x="10909790" y="1730562"/>
            <a:ext cx="820133" cy="820133"/>
          </a:xfrm>
          <a:prstGeom prst="ellipse">
            <a:avLst/>
          </a:prstGeom>
          <a:noFill/>
          <a:ln w="38100">
            <a:solidFill>
              <a:srgbClr val="F82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CA13B771-F2D7-445A-8C21-36DFF9698779}"/>
              </a:ext>
            </a:extLst>
          </p:cNvPr>
          <p:cNvSpPr/>
          <p:nvPr/>
        </p:nvSpPr>
        <p:spPr>
          <a:xfrm>
            <a:off x="8510759" y="947698"/>
            <a:ext cx="820133" cy="820133"/>
          </a:xfrm>
          <a:prstGeom prst="ellipse">
            <a:avLst/>
          </a:prstGeom>
          <a:noFill/>
          <a:ln w="38100">
            <a:solidFill>
              <a:srgbClr val="F82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66CF0066-E835-4521-A2B9-4982DEB0DA94}"/>
              </a:ext>
            </a:extLst>
          </p:cNvPr>
          <p:cNvSpPr/>
          <p:nvPr/>
        </p:nvSpPr>
        <p:spPr>
          <a:xfrm>
            <a:off x="10676542" y="557496"/>
            <a:ext cx="820133" cy="820133"/>
          </a:xfrm>
          <a:prstGeom prst="ellipse">
            <a:avLst/>
          </a:prstGeom>
          <a:noFill/>
          <a:ln w="38100">
            <a:solidFill>
              <a:srgbClr val="F82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FCD59624-414F-4BA5-AF62-D8EBE971FEB8}"/>
              </a:ext>
            </a:extLst>
          </p:cNvPr>
          <p:cNvSpPr/>
          <p:nvPr/>
        </p:nvSpPr>
        <p:spPr>
          <a:xfrm>
            <a:off x="10010166" y="2604388"/>
            <a:ext cx="820133" cy="820133"/>
          </a:xfrm>
          <a:prstGeom prst="ellipse">
            <a:avLst/>
          </a:prstGeom>
          <a:noFill/>
          <a:ln w="38100">
            <a:solidFill>
              <a:srgbClr val="F82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7EB7CB15-2D4D-40D3-8D2C-8E1C6DB55CE7}"/>
              </a:ext>
            </a:extLst>
          </p:cNvPr>
          <p:cNvSpPr/>
          <p:nvPr/>
        </p:nvSpPr>
        <p:spPr>
          <a:xfrm>
            <a:off x="8792619" y="1995604"/>
            <a:ext cx="924146" cy="924146"/>
          </a:xfrm>
          <a:prstGeom prst="ellipse">
            <a:avLst/>
          </a:prstGeom>
          <a:noFill/>
          <a:ln w="38100">
            <a:solidFill>
              <a:srgbClr val="F82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29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521117" cy="642832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문양 찾기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45C54A-EBED-4923-A627-D8ECA926DA88}"/>
              </a:ext>
            </a:extLst>
          </p:cNvPr>
          <p:cNvSpPr txBox="1"/>
          <p:nvPr/>
        </p:nvSpPr>
        <p:spPr>
          <a:xfrm>
            <a:off x="220560" y="1928929"/>
            <a:ext cx="6741714" cy="2975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문양 입력 담당자도 원한다면 </a:t>
            </a:r>
            <a:endParaRPr lang="en-US" altLang="ko-KR" sz="32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현장 카드를 볼 수 있음 </a:t>
            </a:r>
            <a:endParaRPr lang="en-US" altLang="ko-KR" sz="32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</a:t>
            </a: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문양 입력기의 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다이얼을 돌리는</a:t>
            </a:r>
            <a:endParaRPr lang="en-US" altLang="ko-KR" sz="32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것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반드시 담당자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맡아야 함</a:t>
            </a:r>
            <a:endParaRPr lang="en-US" altLang="ko-KR" sz="32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63F669E-A51A-4A12-9DAA-317B11A364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23" t="56244" r="6697"/>
          <a:stretch/>
        </p:blipFill>
        <p:spPr>
          <a:xfrm>
            <a:off x="8606588" y="3732980"/>
            <a:ext cx="3256551" cy="2567524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BB55DFE3-13F0-4E60-90E3-3D39E710E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241" y="557496"/>
            <a:ext cx="5021798" cy="3044517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DEA68BFC-2425-4E7D-8828-5EBE2DE134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481011" y="4050601"/>
            <a:ext cx="2125577" cy="1269359"/>
          </a:xfrm>
          <a:prstGeom prst="rect">
            <a:avLst/>
          </a:prstGeom>
        </p:spPr>
      </p:pic>
      <p:sp>
        <p:nvSpPr>
          <p:cNvPr id="13" name="타원 12">
            <a:extLst>
              <a:ext uri="{FF2B5EF4-FFF2-40B4-BE49-F238E27FC236}">
                <a16:creationId xmlns:a16="http://schemas.microsoft.com/office/drawing/2014/main" id="{4900AEB9-3E9B-4B70-AAC2-7987E2B60AE1}"/>
              </a:ext>
            </a:extLst>
          </p:cNvPr>
          <p:cNvSpPr/>
          <p:nvPr/>
        </p:nvSpPr>
        <p:spPr>
          <a:xfrm>
            <a:off x="10909790" y="1730562"/>
            <a:ext cx="820133" cy="820133"/>
          </a:xfrm>
          <a:prstGeom prst="ellipse">
            <a:avLst/>
          </a:prstGeom>
          <a:noFill/>
          <a:ln w="38100">
            <a:solidFill>
              <a:srgbClr val="F82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9A02FE53-DC65-4909-B036-97BB3FF36C02}"/>
              </a:ext>
            </a:extLst>
          </p:cNvPr>
          <p:cNvSpPr/>
          <p:nvPr/>
        </p:nvSpPr>
        <p:spPr>
          <a:xfrm>
            <a:off x="8510759" y="947698"/>
            <a:ext cx="820133" cy="820133"/>
          </a:xfrm>
          <a:prstGeom prst="ellipse">
            <a:avLst/>
          </a:prstGeom>
          <a:noFill/>
          <a:ln w="38100">
            <a:solidFill>
              <a:srgbClr val="F82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1C741786-FD21-48B2-9DC5-FE0CD9CC43F5}"/>
              </a:ext>
            </a:extLst>
          </p:cNvPr>
          <p:cNvSpPr/>
          <p:nvPr/>
        </p:nvSpPr>
        <p:spPr>
          <a:xfrm>
            <a:off x="10676542" y="557496"/>
            <a:ext cx="820133" cy="820133"/>
          </a:xfrm>
          <a:prstGeom prst="ellipse">
            <a:avLst/>
          </a:prstGeom>
          <a:noFill/>
          <a:ln w="38100">
            <a:solidFill>
              <a:srgbClr val="F82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B271567B-D981-485D-94F0-462EFD40BBF4}"/>
              </a:ext>
            </a:extLst>
          </p:cNvPr>
          <p:cNvSpPr/>
          <p:nvPr/>
        </p:nvSpPr>
        <p:spPr>
          <a:xfrm>
            <a:off x="10010166" y="2604388"/>
            <a:ext cx="820133" cy="820133"/>
          </a:xfrm>
          <a:prstGeom prst="ellipse">
            <a:avLst/>
          </a:prstGeom>
          <a:noFill/>
          <a:ln w="38100">
            <a:solidFill>
              <a:srgbClr val="F82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46348A91-9AC6-4E44-8196-40957FCC7D4C}"/>
              </a:ext>
            </a:extLst>
          </p:cNvPr>
          <p:cNvSpPr/>
          <p:nvPr/>
        </p:nvSpPr>
        <p:spPr>
          <a:xfrm>
            <a:off x="8792619" y="1995604"/>
            <a:ext cx="924146" cy="924146"/>
          </a:xfrm>
          <a:prstGeom prst="ellipse">
            <a:avLst/>
          </a:prstGeom>
          <a:noFill/>
          <a:ln w="38100">
            <a:solidFill>
              <a:srgbClr val="F82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702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521117" cy="642832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정답 확인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45C54A-EBED-4923-A627-D8ECA926DA88}"/>
              </a:ext>
            </a:extLst>
          </p:cNvPr>
          <p:cNvSpPr txBox="1"/>
          <p:nvPr/>
        </p:nvSpPr>
        <p:spPr>
          <a:xfrm>
            <a:off x="220560" y="1928929"/>
            <a:ext cx="6741714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문양 입력기에 모든 문양을 입력했다면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현장 카드를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뒤집어 모든 문양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확인</a:t>
            </a:r>
            <a:endParaRPr lang="en-US" altLang="ko-KR" sz="30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잘못 입력한 문양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하나라도 있다면</a:t>
            </a:r>
            <a:endParaRPr lang="en-US" altLang="ko-KR" sz="30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새 현장 카드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가져와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다시 찾기</a:t>
            </a:r>
            <a:endParaRPr lang="en-US" altLang="ko-KR" sz="30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문양을 맞게 입력했다면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단서 타일 </a:t>
            </a:r>
            <a:r>
              <a:rPr lang="en-US" altLang="ko-KR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 획득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en-US" altLang="ko-KR" sz="30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B2A88BE-38A5-4127-853E-7B2E50BC82F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32" b="95616" l="1425" r="92876">
                        <a14:foregroundMark x1="13860" y1="20459" x2="61269" y2="15658"/>
                        <a14:foregroundMark x1="62694" y1="35491" x2="16062" y2="39875"/>
                        <a14:foregroundMark x1="16062" y1="39875" x2="9197" y2="37161"/>
                        <a14:foregroundMark x1="9197" y1="37161" x2="2850" y2="17119"/>
                        <a14:foregroundMark x1="2461" y1="8142" x2="4534" y2="50522"/>
                        <a14:foregroundMark x1="4534" y1="50522" x2="8031" y2="59499"/>
                        <a14:foregroundMark x1="3109" y1="68894" x2="2591" y2="48852"/>
                        <a14:foregroundMark x1="50000" y1="33403" x2="61917" y2="55532"/>
                        <a14:foregroundMark x1="61917" y1="55532" x2="61917" y2="55532"/>
                        <a14:foregroundMark x1="61528" y1="44676" x2="69430" y2="71608"/>
                        <a14:foregroundMark x1="70207" y1="68685" x2="80440" y2="70772"/>
                        <a14:foregroundMark x1="80440" y1="70772" x2="90803" y2="68058"/>
                        <a14:foregroundMark x1="88601" y1="82881" x2="53627" y2="74113"/>
                        <a14:foregroundMark x1="53627" y1="74113" x2="28368" y2="49896"/>
                        <a14:foregroundMark x1="28368" y1="49896" x2="8808" y2="14614"/>
                        <a14:foregroundMark x1="8808" y1="14614" x2="36269" y2="11273"/>
                        <a14:foregroundMark x1="36269" y1="11273" x2="51684" y2="13570"/>
                        <a14:foregroundMark x1="51684" y1="13570" x2="65544" y2="21921"/>
                        <a14:foregroundMark x1="66192" y1="16284" x2="69430" y2="41962"/>
                        <a14:foregroundMark x1="72021" y1="34447" x2="71114" y2="3340"/>
                        <a14:foregroundMark x1="49611" y1="3758" x2="1813" y2="7098"/>
                        <a14:foregroundMark x1="1813" y1="7098" x2="1684" y2="7098"/>
                        <a14:foregroundMark x1="1425" y1="12735" x2="2591" y2="44885"/>
                        <a14:foregroundMark x1="50130" y1="63674" x2="45855" y2="77244"/>
                        <a14:foregroundMark x1="36010" y1="63674" x2="26425" y2="74948"/>
                        <a14:foregroundMark x1="19430" y1="83925" x2="32124" y2="88935"/>
                        <a14:foregroundMark x1="32124" y1="88935" x2="50130" y2="87474"/>
                        <a14:foregroundMark x1="50130" y1="87474" x2="80570" y2="92693"/>
                        <a14:foregroundMark x1="80570" y1="92693" x2="88472" y2="85386"/>
                        <a14:foregroundMark x1="88472" y1="85386" x2="89767" y2="73904"/>
                        <a14:foregroundMark x1="89767" y1="73904" x2="87694" y2="62839"/>
                        <a14:foregroundMark x1="87694" y1="62839" x2="81477" y2="59499"/>
                        <a14:foregroundMark x1="81477" y1="59499" x2="80440" y2="59499"/>
                        <a14:foregroundMark x1="85622" y1="56994" x2="89378" y2="66388"/>
                        <a14:foregroundMark x1="89378" y1="66388" x2="89378" y2="66388"/>
                        <a14:foregroundMark x1="91192" y1="59081" x2="92876" y2="63674"/>
                        <a14:foregroundMark x1="41969" y1="84342" x2="33938" y2="68267"/>
                        <a14:foregroundMark x1="30311" y1="82255" x2="26943" y2="72443"/>
                        <a14:foregroundMark x1="18912" y1="87056" x2="44948" y2="93319"/>
                        <a14:foregroundMark x1="44948" y1="93319" x2="52332" y2="93528"/>
                        <a14:foregroundMark x1="55959" y1="94781" x2="53368" y2="75992"/>
                        <a14:foregroundMark x1="30311" y1="92484" x2="25259" y2="93319"/>
                        <a14:foregroundMark x1="26036" y1="95616" x2="31995" y2="93319"/>
                        <a14:foregroundMark x1="63342" y1="3340" x2="60751" y2="5010"/>
                        <a14:foregroundMark x1="72539" y1="17119" x2="73316" y2="27349"/>
                        <a14:foregroundMark x1="72668" y1="38413" x2="73057" y2="45303"/>
                        <a14:foregroundMark x1="73057" y1="46347" x2="73316" y2="50731"/>
                        <a14:foregroundMark x1="74482" y1="54489" x2="79663" y2="53236"/>
                        <a14:foregroundMark x1="3886" y1="72860" x2="6347" y2="69729"/>
                        <a14:foregroundMark x1="3497" y1="76200" x2="6088" y2="70772"/>
                        <a14:backgroundMark x1="45466" y1="99374" x2="49611" y2="993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67935" y="1688665"/>
            <a:ext cx="5609765" cy="348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62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3619500" cy="642832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단서 타일 색깔 선택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45C54A-EBED-4923-A627-D8ECA926DA88}"/>
              </a:ext>
            </a:extLst>
          </p:cNvPr>
          <p:cNvSpPr txBox="1"/>
          <p:nvPr/>
        </p:nvSpPr>
        <p:spPr>
          <a:xfrm>
            <a:off x="220560" y="1928929"/>
            <a:ext cx="6741714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단서 타일을 가져올 때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모두 의논하여 결정</a:t>
            </a:r>
            <a:endParaRPr lang="en-US" altLang="ko-KR" sz="30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사건 후반부에 얻는 단서라면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어떤 색깔</a:t>
            </a:r>
            <a:endParaRPr lang="en-US" altLang="ko-KR" sz="30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단서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수사망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더 효율적으로 좁힐 수</a:t>
            </a:r>
            <a:endParaRPr lang="en-US" altLang="ko-KR" sz="30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있을지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신중하게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판단</a:t>
            </a:r>
            <a:endParaRPr lang="en-US" altLang="ko-KR" sz="30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결정을 마치면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선택한 색깔의 단서 타일</a:t>
            </a:r>
            <a:endParaRPr lang="en-US" altLang="ko-KR" sz="30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en-US" altLang="ko-KR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가져와서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뒤집음</a:t>
            </a:r>
            <a:endParaRPr lang="en-US" altLang="ko-KR" sz="30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67BF1314-3F15-41D2-B3E4-6F9D1D9138F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82465" y="348931"/>
            <a:ext cx="1720349" cy="1856884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081BAF26-69CB-4C48-B71F-6973F27C3F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61" t="4843" r="5532" b="44019"/>
          <a:stretch/>
        </p:blipFill>
        <p:spPr>
          <a:xfrm>
            <a:off x="7772400" y="2596222"/>
            <a:ext cx="4084638" cy="371250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A543CDE6-71F2-462E-95CC-966638E7DBF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59887" y="368300"/>
            <a:ext cx="4262589" cy="2190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84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962275" cy="642832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단서 타일 확인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45C54A-EBED-4923-A627-D8ECA926DA88}"/>
              </a:ext>
            </a:extLst>
          </p:cNvPr>
          <p:cNvSpPr txBox="1"/>
          <p:nvPr/>
        </p:nvSpPr>
        <p:spPr>
          <a:xfrm>
            <a:off x="220560" y="2092364"/>
            <a:ext cx="6741714" cy="3488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단서 타일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색깔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칠해진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바코드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통해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범인 타일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바코드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와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대조</a:t>
            </a:r>
            <a:endParaRPr lang="en-US" altLang="ko-KR" sz="30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서로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일치 한다면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범인은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단서 타일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물품</a:t>
            </a:r>
            <a:r>
              <a:rPr lang="en-US" altLang="ko-KR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특성을 지님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=&gt;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 타일을 범인 타일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옆에 두어서 해당 색깔 단서 타일을 배제함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08077FA-D7AF-4519-BC11-DB8C782699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26" t="14879"/>
          <a:stretch/>
        </p:blipFill>
        <p:spPr>
          <a:xfrm>
            <a:off x="6816725" y="2092364"/>
            <a:ext cx="5235471" cy="210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27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962275" cy="642832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단서 타일 확인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45C54A-EBED-4923-A627-D8ECA926DA88}"/>
              </a:ext>
            </a:extLst>
          </p:cNvPr>
          <p:cNvSpPr txBox="1"/>
          <p:nvPr/>
        </p:nvSpPr>
        <p:spPr>
          <a:xfrm>
            <a:off x="220560" y="2092364"/>
            <a:ext cx="6741714" cy="2795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서로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일치하지 않는다면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단서 타일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따로 치워 두어서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언제든 살펴 보도록 둠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적어도 범인이 그 물품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특성은 지니고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있지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않다는 정보 획득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81898742-0D89-43F3-8EA0-550FCAC5E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4559" y="1632144"/>
            <a:ext cx="1431898" cy="1431898"/>
          </a:xfrm>
          <a:prstGeom prst="roundRect">
            <a:avLst>
              <a:gd name="adj" fmla="val 9151"/>
            </a:avLst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5CA0767B-F0A8-4784-B348-7869EC5833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14937" t="19402" r="12635" b="15773"/>
          <a:stretch/>
        </p:blipFill>
        <p:spPr>
          <a:xfrm>
            <a:off x="8199913" y="1363515"/>
            <a:ext cx="1986624" cy="1919204"/>
          </a:xfrm>
          <a:prstGeom prst="roundRect">
            <a:avLst>
              <a:gd name="adj" fmla="val 5894"/>
            </a:avLst>
          </a:prstGeom>
        </p:spPr>
      </p:pic>
    </p:spTree>
    <p:extLst>
      <p:ext uri="{BB962C8B-B14F-4D97-AF65-F5344CB8AC3E}">
        <p14:creationId xmlns:p14="http://schemas.microsoft.com/office/powerpoint/2010/main" val="282100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962275" cy="642832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6.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수사망 좁히기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45C54A-EBED-4923-A627-D8ECA926DA88}"/>
              </a:ext>
            </a:extLst>
          </p:cNvPr>
          <p:cNvSpPr txBox="1"/>
          <p:nvPr/>
        </p:nvSpPr>
        <p:spPr>
          <a:xfrm>
            <a:off x="220560" y="2092364"/>
            <a:ext cx="6741714" cy="3488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단서 타일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통해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용의자 카드 중 일부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용의선상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에서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제외 가능</a:t>
            </a:r>
            <a:endParaRPr lang="en-US" altLang="ko-KR" sz="30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손에 남은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용의자 카드에 대한 정보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다른 사람들에게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알려주거나 모두가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볼 수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있게 카드를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내려놓은 채로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게임 진행 가능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F732ED9-B662-4EAE-978C-656B726A2A9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82040" y="2711116"/>
            <a:ext cx="4774998" cy="2758021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C530B6DE-9EEB-4AE8-B7D1-ADF7C601AE0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70233" y="1104920"/>
            <a:ext cx="2398294" cy="139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97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3275096" cy="642832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7.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문양 </a:t>
            </a:r>
            <a:r>
              <a:rPr lang="ko-KR" altLang="en-US" sz="28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입력기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전달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45C54A-EBED-4923-A627-D8ECA926DA88}"/>
              </a:ext>
            </a:extLst>
          </p:cNvPr>
          <p:cNvSpPr txBox="1"/>
          <p:nvPr/>
        </p:nvSpPr>
        <p:spPr>
          <a:xfrm>
            <a:off x="220560" y="2092364"/>
            <a:ext cx="6741714" cy="3488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다음 현장 카드를 조사하러 갈 준비가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됐다면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문양 입력기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시계 방향으로</a:t>
            </a:r>
            <a:endParaRPr lang="en-US" altLang="ko-KR" sz="30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</a:t>
            </a:r>
            <a:r>
              <a:rPr lang="en-US" altLang="ko-KR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다음 사람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에게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전달</a:t>
            </a:r>
            <a:endParaRPr lang="en-US" altLang="ko-KR" sz="30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이와 같은 과정을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범인이 누구인지</a:t>
            </a:r>
            <a:endParaRPr lang="en-US" altLang="ko-KR" sz="30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알아낼 때까지 반복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3B20422-2F0F-4AF2-84AF-C925713D1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081" y="1277373"/>
            <a:ext cx="5272957" cy="348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90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종료</a:t>
            </a:r>
            <a:r>
              <a:rPr lang="en-US" altLang="ko-KR" dirty="0"/>
              <a:t>: </a:t>
            </a:r>
            <a:r>
              <a:rPr lang="ko-KR" altLang="en-US" dirty="0"/>
              <a:t>체포하기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B96F38-70D7-45B5-904A-35C0817F2F29}"/>
              </a:ext>
            </a:extLst>
          </p:cNvPr>
          <p:cNvSpPr txBox="1"/>
          <p:nvPr/>
        </p:nvSpPr>
        <p:spPr>
          <a:xfrm>
            <a:off x="596679" y="1044525"/>
            <a:ext cx="7191763" cy="4884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범인이 누군인지 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확신이 들면 </a:t>
            </a:r>
            <a:endParaRPr lang="en-US" altLang="ko-KR" sz="32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타이머를</a:t>
            </a: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멈추고 </a:t>
            </a: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혹은 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시간이 다 지났다면</a:t>
            </a: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 </a:t>
            </a:r>
          </a:p>
          <a:p>
            <a:pPr algn="just">
              <a:lnSpc>
                <a:spcPct val="200000"/>
              </a:lnSpc>
            </a:pP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즉시 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범인 타일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뒤집음</a:t>
            </a:r>
            <a:endParaRPr lang="en-US" altLang="ko-KR" sz="32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범인이 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일치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한다면</a:t>
            </a: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성공적으로 사건 해결</a:t>
            </a: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일치하지 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않는다면</a:t>
            </a: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2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사건 패배</a:t>
            </a: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CAC1607F-23F9-4946-910B-EB4F60CEF27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63353" y="1283367"/>
            <a:ext cx="3831968" cy="356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9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843" y="1262788"/>
            <a:ext cx="7188708" cy="4285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&lt;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여러 사건을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연달아 수사하는 방식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&gt;</a:t>
            </a:r>
          </a:p>
          <a:p>
            <a:pPr>
              <a:lnSpc>
                <a:spcPct val="20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게임 시작 시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사건 카드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난이도별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나누어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따로 섞은 후 표의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적힌 수만큼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카드를 뽑음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개개의 사건을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별개의 사건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으로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취급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하여 해결함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매 사건 타이머 및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준비도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새로 설정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함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endParaRPr lang="en-US" altLang="ko-KR" sz="28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사건 선택하기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CBE7B3D-E89C-4D6E-8DAA-913640099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6963" y="1113543"/>
            <a:ext cx="5041058" cy="240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98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0821" y="1120599"/>
            <a:ext cx="7188708" cy="458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■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특정 단서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찾으세요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</a:p>
          <a:p>
            <a:pPr>
              <a:lnSpc>
                <a:spcPct val="20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수사 도중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특정 단서 타일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반드시 얻어야 함</a:t>
            </a:r>
            <a:endParaRPr lang="en-US" altLang="ko-KR" sz="30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▲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추가 단서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얻으세요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</a:t>
            </a:r>
          </a:p>
          <a:p>
            <a:pPr>
              <a:lnSpc>
                <a:spcPct val="20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게임을 시작하기 전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특정 단서 타일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미리 </a:t>
            </a:r>
            <a:r>
              <a:rPr lang="ko-KR" altLang="en-US" sz="3000" b="1" spc="-150" dirty="0" err="1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빼두었다가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타이머를 누른 후 </a:t>
            </a:r>
            <a:r>
              <a:rPr lang="ko-KR" altLang="en-US" sz="30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가져옴</a:t>
            </a:r>
            <a:endParaRPr lang="en-US" altLang="ko-KR" sz="30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사건 카드 설명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FE2958A1-C985-48AA-B4A7-4DBF0A114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4463" y="402392"/>
            <a:ext cx="4822575" cy="361693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9FD184A-51CB-4A0F-84C8-9FC9D8A85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2162" y="4104387"/>
            <a:ext cx="4389438" cy="213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76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0821" y="1120599"/>
            <a:ext cx="7188708" cy="5082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●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여러 범인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체포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하세요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</a:t>
            </a:r>
          </a:p>
          <a:p>
            <a:pPr>
              <a:lnSpc>
                <a:spcPct val="140000"/>
              </a:lnSpc>
            </a:pP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범인 둘 이상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체포하는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사건 수사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 경우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준비 시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범인 타일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표시된 수만큼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가져 옴</a:t>
            </a:r>
            <a:endParaRPr lang="en-US" altLang="ko-KR" sz="28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도중 얻은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단서 타일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각각 범인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대해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대조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하며 각 범인에 대해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동시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추적</a:t>
            </a:r>
            <a:endParaRPr lang="en-US" altLang="ko-KR" sz="28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40000"/>
              </a:lnSpc>
            </a:pPr>
            <a:endParaRPr lang="en-US" altLang="ko-KR" sz="10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★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특정 범인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체포하세요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</a:t>
            </a:r>
          </a:p>
          <a:p>
            <a:pPr>
              <a:lnSpc>
                <a:spcPct val="14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사건 카드에 적힌 특정 범인 타일을 가져와서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범인과 일치하는 단서 </a:t>
            </a:r>
            <a:r>
              <a:rPr lang="en-US" altLang="ko-KR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개를 찾아야 함</a:t>
            </a:r>
            <a:endParaRPr lang="en-US" altLang="ko-KR" sz="28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사건 카드 설명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793B30E9-8E40-49D4-83E0-BD9C4643D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4463" y="402392"/>
            <a:ext cx="4822575" cy="361693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792C4696-1EE5-4538-AAAB-5A10AE9CF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2162" y="4104387"/>
            <a:ext cx="4389438" cy="2139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00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843" y="1368854"/>
            <a:ext cx="7188708" cy="4403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혼자 플레이할 때는 문양을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직접 찾아 </a:t>
            </a:r>
            <a:endParaRPr lang="en-US" altLang="ko-KR" sz="28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7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직접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문양 입력기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입력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함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현장 카드에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숨겨진 문양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개중 </a:t>
            </a:r>
            <a:r>
              <a:rPr lang="en-US" altLang="ko-KR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7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문양 입력기에 맞게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입력해도 단서 타일 획득</a:t>
            </a:r>
            <a:endParaRPr lang="en-US" altLang="ko-KR" sz="28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7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혼자서 플레이할 때는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“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졸린 바다코끼리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“ </a:t>
            </a:r>
          </a:p>
          <a:p>
            <a:pPr>
              <a:lnSpc>
                <a:spcPct val="17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사건 카드를 </a:t>
            </a:r>
            <a:r>
              <a:rPr lang="ko-KR" altLang="en-US" sz="2800" b="1" spc="-150" dirty="0">
                <a:solidFill>
                  <a:srgbClr val="2F3A63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제거</a:t>
            </a:r>
            <a:endParaRPr lang="en-US" altLang="ko-KR" sz="2800" b="1" spc="-150" dirty="0">
              <a:solidFill>
                <a:srgbClr val="2F3A63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혼자 플레이하기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DFA5E04-D3AA-4BF7-A9C7-7150188F0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7219" y="1279698"/>
            <a:ext cx="5099819" cy="330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53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B985974-D731-4CA3-BF61-E62467D946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652EA4E-1BA9-4E31-82FC-48EDE2608E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요약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F23438DE-9C16-4B5E-8797-06164343816A}"/>
              </a:ext>
            </a:extLst>
          </p:cNvPr>
          <p:cNvSpPr/>
          <p:nvPr/>
        </p:nvSpPr>
        <p:spPr>
          <a:xfrm>
            <a:off x="842210" y="1339517"/>
            <a:ext cx="10515599" cy="484501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게임준비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사건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현장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용의자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참조 카드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단서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/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범인 타일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문양입력기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타이머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1F83FC8-C915-4F06-A784-63DF114AAFA4}"/>
              </a:ext>
            </a:extLst>
          </p:cNvPr>
          <p:cNvSpPr/>
          <p:nvPr/>
        </p:nvSpPr>
        <p:spPr>
          <a:xfrm>
            <a:off x="1132089" y="1861334"/>
            <a:ext cx="9938085" cy="484501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타이머 설정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하세요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78EB874D-09A3-4964-A1D8-4833BCCDAB19}"/>
              </a:ext>
            </a:extLst>
          </p:cNvPr>
          <p:cNvSpPr/>
          <p:nvPr/>
        </p:nvSpPr>
        <p:spPr>
          <a:xfrm>
            <a:off x="1132089" y="2383151"/>
            <a:ext cx="9938085" cy="484501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문양을 찾으세요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640F943D-68A2-4E93-BADB-D359CFAF5AA6}"/>
              </a:ext>
            </a:extLst>
          </p:cNvPr>
          <p:cNvSpPr/>
          <p:nvPr/>
        </p:nvSpPr>
        <p:spPr>
          <a:xfrm>
            <a:off x="1132089" y="2904968"/>
            <a:ext cx="9938085" cy="484501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정답을 확인하세요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9F3CDB3F-D8B7-49CD-8442-1116D1479A01}"/>
              </a:ext>
            </a:extLst>
          </p:cNvPr>
          <p:cNvSpPr/>
          <p:nvPr/>
        </p:nvSpPr>
        <p:spPr>
          <a:xfrm>
            <a:off x="1132089" y="3424273"/>
            <a:ext cx="9938085" cy="484501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가져올 단서 타일의 색깔을 선택하세요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1EA610A1-BA35-4CF3-8A1B-8479D0048841}"/>
              </a:ext>
            </a:extLst>
          </p:cNvPr>
          <p:cNvSpPr/>
          <p:nvPr/>
        </p:nvSpPr>
        <p:spPr>
          <a:xfrm>
            <a:off x="1132089" y="3943578"/>
            <a:ext cx="9938085" cy="484501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단서가 용의자의 특징과 일치하는지 확인하세요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1E417C2-A7BC-4315-BBA8-0997B631858E}"/>
              </a:ext>
            </a:extLst>
          </p:cNvPr>
          <p:cNvSpPr/>
          <p:nvPr/>
        </p:nvSpPr>
        <p:spPr>
          <a:xfrm>
            <a:off x="1132089" y="4463631"/>
            <a:ext cx="9938085" cy="484501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6.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수사망을 좁히세요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E89D3B59-C4EA-46A3-BA8A-B0914A80C108}"/>
              </a:ext>
            </a:extLst>
          </p:cNvPr>
          <p:cNvSpPr/>
          <p:nvPr/>
        </p:nvSpPr>
        <p:spPr>
          <a:xfrm>
            <a:off x="1132089" y="4983684"/>
            <a:ext cx="9938085" cy="484501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7.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문양 입력기를 전달하세요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FDB0664E-4D48-4B93-9FE0-FD6CD1169076}"/>
              </a:ext>
            </a:extLst>
          </p:cNvPr>
          <p:cNvSpPr/>
          <p:nvPr/>
        </p:nvSpPr>
        <p:spPr>
          <a:xfrm>
            <a:off x="842210" y="5506061"/>
            <a:ext cx="10515599" cy="484501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게임종료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범인을 알아냈거나 시간이 다 지났다면 범인 타일 뒤집어 확인</a:t>
            </a:r>
          </a:p>
        </p:txBody>
      </p:sp>
    </p:spTree>
    <p:extLst>
      <p:ext uri="{BB962C8B-B14F-4D97-AF65-F5344CB8AC3E}">
        <p14:creationId xmlns:p14="http://schemas.microsoft.com/office/powerpoint/2010/main" val="374086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3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4EDAA047-340A-48AB-9092-93867C76A00C}"/>
              </a:ext>
            </a:extLst>
          </p:cNvPr>
          <p:cNvSpPr/>
          <p:nvPr/>
        </p:nvSpPr>
        <p:spPr>
          <a:xfrm>
            <a:off x="695326" y="4733925"/>
            <a:ext cx="4686300" cy="14908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위험천만한 던전을 </a:t>
            </a:r>
            <a:r>
              <a:rPr lang="en-US" altLang="ko-KR" sz="24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24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분 동안 탐험하며</a:t>
            </a:r>
            <a:endParaRPr lang="en-US" altLang="ko-KR" sz="24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24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빠른 판단</a:t>
            </a:r>
            <a:r>
              <a:rPr lang="en-US" altLang="ko-KR" sz="24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4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팀워크를 통해 던전 대장을 </a:t>
            </a:r>
            <a:endParaRPr lang="en-US" altLang="ko-KR" sz="24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24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무찌르는 게임</a:t>
            </a:r>
            <a:endParaRPr lang="en-US" altLang="ko-KR" sz="24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7EF1E5E-4105-42A2-88AE-AE610A011F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78565AE-1267-4E48-8863-B813FB1DF9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추천 게임 </a:t>
            </a:r>
            <a:r>
              <a:rPr lang="en-US" altLang="ko-KR" dirty="0"/>
              <a:t>– </a:t>
            </a:r>
            <a:r>
              <a:rPr lang="ko-KR" altLang="en-US" dirty="0"/>
              <a:t>비슷한 룰의 다른 게임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D28533C-9E6E-46AD-BF3D-BDB4AA295852}"/>
              </a:ext>
            </a:extLst>
          </p:cNvPr>
          <p:cNvSpPr/>
          <p:nvPr/>
        </p:nvSpPr>
        <p:spPr>
          <a:xfrm>
            <a:off x="695326" y="1273634"/>
            <a:ext cx="4686300" cy="642832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생애에서 가장 화끈한 </a:t>
            </a:r>
            <a:r>
              <a:rPr lang="en-US" altLang="ko-KR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분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55AC493-2332-4559-995B-E857DD5FB3FC}"/>
              </a:ext>
            </a:extLst>
          </p:cNvPr>
          <p:cNvSpPr/>
          <p:nvPr/>
        </p:nvSpPr>
        <p:spPr>
          <a:xfrm>
            <a:off x="6810376" y="1273634"/>
            <a:ext cx="4686300" cy="642832"/>
          </a:xfrm>
          <a:prstGeom prst="rect">
            <a:avLst/>
          </a:prstGeom>
          <a:solidFill>
            <a:srgbClr val="2F3A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마블 </a:t>
            </a:r>
            <a:r>
              <a:rPr lang="ko-KR" altLang="en-US" sz="26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슈퍼히어로가</a:t>
            </a:r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되는 특별한 </a:t>
            </a:r>
            <a:r>
              <a:rPr lang="en-US" altLang="ko-KR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분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F209FC6D-37ED-4032-9013-0EA337120725}"/>
              </a:ext>
            </a:extLst>
          </p:cNvPr>
          <p:cNvSpPr/>
          <p:nvPr/>
        </p:nvSpPr>
        <p:spPr>
          <a:xfrm>
            <a:off x="6810374" y="4733925"/>
            <a:ext cx="4686300" cy="14908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마블 유니버스에서 히어로가 되어</a:t>
            </a:r>
            <a:endParaRPr lang="en-US" altLang="ko-KR" sz="24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24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히어로 캐릭터의 장기를 살리고</a:t>
            </a:r>
            <a:endParaRPr lang="en-US" altLang="ko-KR" sz="24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/>
            <a:r>
              <a:rPr lang="ko-KR" altLang="en-US" sz="24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팀워크를 발휘하여 </a:t>
            </a:r>
            <a:r>
              <a:rPr lang="ko-KR" altLang="en-US" sz="2400" spc="-150" dirty="0" err="1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빌런을</a:t>
            </a:r>
            <a:r>
              <a:rPr lang="ko-KR" altLang="en-US" sz="24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무찌르세요</a:t>
            </a:r>
            <a:endParaRPr lang="en-US" altLang="ko-KR" sz="24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EF64DFA2-2712-463A-8AB7-BE9EE5477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783" y="2017316"/>
            <a:ext cx="2659379" cy="265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670DF6FE-0E25-4A2B-8967-AF3D75AA0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833" y="2017315"/>
            <a:ext cx="2659379" cy="265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4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08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8221F"/>
        </a:solidFill>
        <a:ln w="7620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76200">
          <a:solidFill>
            <a:srgbClr val="8870B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4652</TotalTime>
  <Words>1304</Words>
  <Application>Microsoft Office PowerPoint</Application>
  <PresentationFormat>와이드스크린</PresentationFormat>
  <Paragraphs>234</Paragraphs>
  <Slides>34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34</vt:i4>
      </vt:variant>
    </vt:vector>
  </HeadingPairs>
  <TitlesOfParts>
    <vt:vector size="39" baseType="lpstr">
      <vt:lpstr>나눔스퀘어</vt:lpstr>
      <vt:lpstr>맑은 고딕</vt:lpstr>
      <vt:lpstr>Arial</vt:lpstr>
      <vt:lpstr>나눔스퀘어 Bold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Park Chanyong</dc:creator>
  <cp:lastModifiedBy>Park Chanyong</cp:lastModifiedBy>
  <cp:revision>157</cp:revision>
  <dcterms:created xsi:type="dcterms:W3CDTF">2021-02-23T06:25:54Z</dcterms:created>
  <dcterms:modified xsi:type="dcterms:W3CDTF">2021-12-17T03:05:06Z</dcterms:modified>
</cp:coreProperties>
</file>