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0" r:id="rId3"/>
    <p:sldId id="258" r:id="rId4"/>
    <p:sldId id="495" r:id="rId5"/>
    <p:sldId id="577" r:id="rId6"/>
    <p:sldId id="693" r:id="rId7"/>
    <p:sldId id="551" r:id="rId8"/>
    <p:sldId id="679" r:id="rId9"/>
    <p:sldId id="696" r:id="rId10"/>
    <p:sldId id="694" r:id="rId11"/>
    <p:sldId id="689" r:id="rId12"/>
    <p:sldId id="690" r:id="rId13"/>
    <p:sldId id="691" r:id="rId14"/>
    <p:sldId id="692" r:id="rId15"/>
    <p:sldId id="626" r:id="rId16"/>
    <p:sldId id="460" r:id="rId17"/>
    <p:sldId id="259" r:id="rId18"/>
    <p:sldId id="264" r:id="rId19"/>
    <p:sldId id="263" r:id="rId20"/>
  </p:sldIdLst>
  <p:sldSz cx="12192000" cy="6858000"/>
  <p:notesSz cx="6858000" cy="9144000"/>
  <p:embeddedFontLst>
    <p:embeddedFont>
      <p:font typeface="나눔스퀘어" panose="020B0600000101010101" pitchFamily="50" charset="-127"/>
      <p:regular r:id="rId21"/>
    </p:embeddedFont>
    <p:embeddedFont>
      <p:font typeface="나눔스퀘어 Bold" panose="020B0600000101010101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63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15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4088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714"/>
    <a:srgbClr val="483E48"/>
    <a:srgbClr val="F8221F"/>
    <a:srgbClr val="8870B2"/>
    <a:srgbClr val="BBADD3"/>
    <a:srgbClr val="D2232B"/>
    <a:srgbClr val="02575E"/>
    <a:srgbClr val="0E87A6"/>
    <a:srgbClr val="002732"/>
    <a:srgbClr val="EEF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22" y="82"/>
      </p:cViewPr>
      <p:guideLst>
        <p:guide orient="horz" pos="2160"/>
        <p:guide pos="3863"/>
        <p:guide pos="211"/>
        <p:guide pos="415"/>
        <p:guide pos="7469"/>
        <p:guide orient="horz" pos="232"/>
        <p:guide orient="horz" pos="4088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F5FF2BF-3911-45FD-8511-64642DAB03F1}"/>
              </a:ext>
            </a:extLst>
          </p:cNvPr>
          <p:cNvGrpSpPr/>
          <p:nvPr userDrawn="1"/>
        </p:nvGrpSpPr>
        <p:grpSpPr>
          <a:xfrm>
            <a:off x="9959002" y="5324085"/>
            <a:ext cx="1485900" cy="833619"/>
            <a:chOff x="9865936" y="5257168"/>
            <a:chExt cx="1571625" cy="881713"/>
          </a:xfrm>
        </p:grpSpPr>
        <p:pic>
          <p:nvPicPr>
            <p:cNvPr id="13" name="그림 12" descr="아콩다콩로고_150325_web.gif">
              <a:extLst>
                <a:ext uri="{FF2B5EF4-FFF2-40B4-BE49-F238E27FC236}">
                  <a16:creationId xmlns:a16="http://schemas.microsoft.com/office/drawing/2014/main" id="{741FA202-5B80-4A94-83DC-5F6ABC8D7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63875" y="5257168"/>
              <a:ext cx="1073686" cy="480333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2E8CE8E8-8E40-4C14-ADB9-40AFA58AA6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5936" y="5741943"/>
              <a:ext cx="1571625" cy="396938"/>
            </a:xfrm>
            <a:prstGeom prst="rect">
              <a:avLst/>
            </a:prstGeom>
          </p:spPr>
        </p:pic>
      </p:grpSp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59D3693-F902-4415-9B55-C3087261A9A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60774" y="6444997"/>
            <a:ext cx="2197428" cy="360000"/>
            <a:chOff x="3905251" y="6225204"/>
            <a:chExt cx="3094613" cy="506984"/>
          </a:xfrm>
        </p:grpSpPr>
        <p:pic>
          <p:nvPicPr>
            <p:cNvPr id="20" name="그림 19" descr="아콩다콩로고_150325_web.gif">
              <a:extLst>
                <a:ext uri="{FF2B5EF4-FFF2-40B4-BE49-F238E27FC236}">
                  <a16:creationId xmlns:a16="http://schemas.microsoft.com/office/drawing/2014/main" id="{74DF40A5-574A-489D-B2BD-BD7B5757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3686018-CB2C-41C5-B088-31692CE741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2023-03-15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581BEB7A-FF21-4702-A061-FB4CB6C4A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650206"/>
            <a:ext cx="4364639" cy="5595399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750A9092-07D5-4136-B9A1-3BE3770D7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538"/>
          <a:stretch/>
        </p:blipFill>
        <p:spPr>
          <a:xfrm>
            <a:off x="5065275" y="635495"/>
            <a:ext cx="6409189" cy="208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E6C0696-932D-4D32-B245-3890168E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51" y="1610335"/>
            <a:ext cx="5992988" cy="3736031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FB719C-95BE-4337-B33B-1793330D2332}"/>
              </a:ext>
            </a:extLst>
          </p:cNvPr>
          <p:cNvSpPr txBox="1"/>
          <p:nvPr/>
        </p:nvSpPr>
        <p:spPr>
          <a:xfrm>
            <a:off x="596679" y="1673608"/>
            <a:ext cx="626586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카드에는 인원에 따라 게임을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시작하는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바닥 숫자가 쓰여 있음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F0B19-7DFC-44E0-8CD8-3CC7384BC923}"/>
              </a:ext>
            </a:extLst>
          </p:cNvPr>
          <p:cNvSpPr txBox="1"/>
          <p:nvPr/>
        </p:nvSpPr>
        <p:spPr>
          <a:xfrm>
            <a:off x="596679" y="3618691"/>
            <a:ext cx="6265862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플레이어는 처음 카드를 버릴 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주어진 바닥 숫자에 내는 카드의 숫자를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합산한 새 숫자를 부름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387C68B-1DC8-4EFB-A8E8-C48FF9666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300" y="473416"/>
            <a:ext cx="1398489" cy="23897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551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E2B3E71-8D06-4B69-8A05-D0E4A4DCE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885" y="1722268"/>
            <a:ext cx="5999628" cy="3736032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F0B19-7DFC-44E0-8CD8-3CC7384BC923}"/>
              </a:ext>
            </a:extLst>
          </p:cNvPr>
          <p:cNvSpPr txBox="1"/>
          <p:nvPr/>
        </p:nvSpPr>
        <p:spPr>
          <a:xfrm>
            <a:off x="658813" y="2018229"/>
            <a:ext cx="626586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 사람이 부른 바닥 숫자에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카드의 숫자를 더해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외쳐야 함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14B30-B758-474E-8135-4525750BB2F4}"/>
              </a:ext>
            </a:extLst>
          </p:cNvPr>
          <p:cNvSpPr txBox="1"/>
          <p:nvPr/>
        </p:nvSpPr>
        <p:spPr>
          <a:xfrm>
            <a:off x="658813" y="3954224"/>
            <a:ext cx="626586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버렸다면 가져올 카드더미에서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맨 위 카드 한 장을 가져와 손에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듬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42EB846-3677-4025-B307-5E52FD194B1F}"/>
              </a:ext>
            </a:extLst>
          </p:cNvPr>
          <p:cNvSpPr/>
          <p:nvPr/>
        </p:nvSpPr>
        <p:spPr>
          <a:xfrm>
            <a:off x="6475610" y="3390229"/>
            <a:ext cx="1733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solidFill>
                  <a:schemeClr val="accent1">
                    <a:lumMod val="50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카드더미</a:t>
            </a:r>
            <a:endParaRPr lang="ko-KR" alt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3F0B19-7DFC-44E0-8CD8-3CC7384BC923}"/>
              </a:ext>
            </a:extLst>
          </p:cNvPr>
          <p:cNvSpPr txBox="1"/>
          <p:nvPr/>
        </p:nvSpPr>
        <p:spPr>
          <a:xfrm>
            <a:off x="658813" y="1624483"/>
            <a:ext cx="626586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숫자의 합이 </a:t>
            </a:r>
            <a:r>
              <a:rPr lang="en-US" altLang="ko-KR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99</a:t>
            </a: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초과하는</a:t>
            </a:r>
            <a:endParaRPr lang="en-US" altLang="ko-KR" sz="30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낼 수 없음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14B30-B758-474E-8135-4525750BB2F4}"/>
              </a:ext>
            </a:extLst>
          </p:cNvPr>
          <p:cNvSpPr txBox="1"/>
          <p:nvPr/>
        </p:nvSpPr>
        <p:spPr>
          <a:xfrm>
            <a:off x="658813" y="3429000"/>
            <a:ext cx="6265862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 이상 </a:t>
            </a: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내려놓을 카드가 없다면</a:t>
            </a:r>
            <a:endParaRPr lang="en-US" altLang="ko-KR" sz="3000" b="1" spc="-150" dirty="0">
              <a:solidFill>
                <a:schemeClr val="accent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플레이어는 </a:t>
            </a:r>
            <a:r>
              <a:rPr lang="ko-KR" altLang="en-US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 탈락</a:t>
            </a:r>
            <a:r>
              <a:rPr lang="en-US" altLang="ko-KR" sz="30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플레이어부터 계속 진행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EFC0965-DF33-4BF2-97FC-1B97BFEEA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084" y="1624483"/>
            <a:ext cx="6020954" cy="384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EA8F881-892C-4DC9-A3C2-2E38CB15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8" t="5152" r="13565"/>
          <a:stretch/>
        </p:blipFill>
        <p:spPr>
          <a:xfrm>
            <a:off x="396083" y="2550333"/>
            <a:ext cx="5352653" cy="2715010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065292E-7093-4649-8433-086D240949EB}"/>
              </a:ext>
            </a:extLst>
          </p:cNvPr>
          <p:cNvSpPr/>
          <p:nvPr/>
        </p:nvSpPr>
        <p:spPr>
          <a:xfrm>
            <a:off x="695325" y="1277373"/>
            <a:ext cx="5400675" cy="5228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특수카드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EC61EC9-B07B-4AC6-8AB7-3304F78FA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" r="3748" b="5152"/>
          <a:stretch/>
        </p:blipFill>
        <p:spPr>
          <a:xfrm>
            <a:off x="5876544" y="2550333"/>
            <a:ext cx="6077712" cy="27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065292E-7093-4649-8433-086D240949EB}"/>
              </a:ext>
            </a:extLst>
          </p:cNvPr>
          <p:cNvSpPr/>
          <p:nvPr/>
        </p:nvSpPr>
        <p:spPr>
          <a:xfrm>
            <a:off x="695325" y="1277373"/>
            <a:ext cx="5400675" cy="5133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손에 든 카드가 적어지는 벌칙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80C7479-41FA-4F83-AA18-7CB86F16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644" y="1942873"/>
            <a:ext cx="5990431" cy="22532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8B2E3A-19EE-42D8-9E45-1D4D85195F30}"/>
              </a:ext>
            </a:extLst>
          </p:cNvPr>
          <p:cNvSpPr txBox="1"/>
          <p:nvPr/>
        </p:nvSpPr>
        <p:spPr>
          <a:xfrm>
            <a:off x="3221038" y="4196099"/>
            <a:ext cx="6827838" cy="196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차례에 카드 가져오는 것을 잊었을 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숫자를 틀리게 불렀을 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숫자를 부르지 않았을 때</a:t>
            </a:r>
            <a:endParaRPr lang="en-US" altLang="ko-KR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049C7057-45D2-4232-8846-5088D417B0C3}"/>
              </a:ext>
            </a:extLst>
          </p:cNvPr>
          <p:cNvSpPr/>
          <p:nvPr/>
        </p:nvSpPr>
        <p:spPr>
          <a:xfrm>
            <a:off x="2931339" y="1960652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①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C4D7357F-0138-43C3-AB33-34A16872A4C6}"/>
              </a:ext>
            </a:extLst>
          </p:cNvPr>
          <p:cNvSpPr/>
          <p:nvPr/>
        </p:nvSpPr>
        <p:spPr>
          <a:xfrm>
            <a:off x="5007789" y="1960652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②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33E773B-03F0-49A7-B81D-03D5159239F8}"/>
              </a:ext>
            </a:extLst>
          </p:cNvPr>
          <p:cNvSpPr/>
          <p:nvPr/>
        </p:nvSpPr>
        <p:spPr>
          <a:xfrm>
            <a:off x="7112814" y="1960652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③</a:t>
            </a:r>
            <a:endParaRPr lang="ko-KR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AA92C75-12DC-4957-8386-91F558A0E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377" y="975701"/>
            <a:ext cx="5691246" cy="3377223"/>
          </a:xfrm>
          <a:prstGeom prst="rect">
            <a:avLst/>
          </a:prstGeom>
        </p:spPr>
      </p:pic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5C85C9-E7D7-48EF-899E-8A0B88BEC204}"/>
              </a:ext>
            </a:extLst>
          </p:cNvPr>
          <p:cNvSpPr txBox="1"/>
          <p:nvPr/>
        </p:nvSpPr>
        <p:spPr>
          <a:xfrm>
            <a:off x="648632" y="4324350"/>
            <a:ext cx="10894736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플레이어가 모두 탈락하고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한 명만 남았다면 게임이 종료되고 </a:t>
            </a:r>
            <a:r>
              <a:rPr lang="ko-KR" altLang="en-US" sz="34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남아있는 플레이어가 승리</a:t>
            </a:r>
            <a:r>
              <a:rPr lang="en-US" altLang="ko-KR" sz="3400" b="1" spc="-150" dirty="0">
                <a:solidFill>
                  <a:schemeClr val="accent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3BF79B9C-108B-4947-A676-6325F40151A6}"/>
              </a:ext>
            </a:extLst>
          </p:cNvPr>
          <p:cNvSpPr/>
          <p:nvPr/>
        </p:nvSpPr>
        <p:spPr>
          <a:xfrm>
            <a:off x="998584" y="1634205"/>
            <a:ext cx="10194832" cy="6387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100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ko-KR" altLang="en-US" sz="2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C545B42-B020-4958-A086-B438F950DEFE}"/>
              </a:ext>
            </a:extLst>
          </p:cNvPr>
          <p:cNvSpPr/>
          <p:nvPr/>
        </p:nvSpPr>
        <p:spPr>
          <a:xfrm>
            <a:off x="998583" y="5216190"/>
            <a:ext cx="10194833" cy="6387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탈락하고 한 명만 남았다면 게임 종료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플레이어 승리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985974-D731-4CA3-BF61-E62467D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52EA4E-1BA9-4E31-82FC-48EDE2608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40B6CA9-2DEF-4BD6-8740-4C58AD09BBD8}"/>
              </a:ext>
            </a:extLst>
          </p:cNvPr>
          <p:cNvSpPr/>
          <p:nvPr/>
        </p:nvSpPr>
        <p:spPr>
          <a:xfrm>
            <a:off x="998583" y="2426192"/>
            <a:ext cx="10194833" cy="6387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손에서 카드 한 장 버리기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18B891E-E8BC-4404-B2B8-0DA571AE905D}"/>
              </a:ext>
            </a:extLst>
          </p:cNvPr>
          <p:cNvSpPr/>
          <p:nvPr/>
        </p:nvSpPr>
        <p:spPr>
          <a:xfrm>
            <a:off x="998583" y="3669307"/>
            <a:ext cx="10194833" cy="6387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카드더미에서 카드 한 장 가져오기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A50EF54-CA00-44BD-A309-73DBA86B8406}"/>
              </a:ext>
            </a:extLst>
          </p:cNvPr>
          <p:cNvSpPr/>
          <p:nvPr/>
        </p:nvSpPr>
        <p:spPr>
          <a:xfrm>
            <a:off x="1723254" y="3150155"/>
            <a:ext cx="8745492" cy="4339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바닥 숫자에 내 카드 숫자 더해 부르기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A2641CBB-19E0-4323-BEEF-0BCAB673C4F8}"/>
              </a:ext>
            </a:extLst>
          </p:cNvPr>
          <p:cNvSpPr/>
          <p:nvPr/>
        </p:nvSpPr>
        <p:spPr>
          <a:xfrm>
            <a:off x="998583" y="4440895"/>
            <a:ext cx="10194833" cy="63875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숫자의 합이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99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넘을 수 없고 더 이상 낼 수 있는 카드가 없다면 탈락</a:t>
            </a:r>
          </a:p>
        </p:txBody>
      </p: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4EDAA047-340A-48AB-9092-93867C76A00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숫자카드를 계산하며 플레이를 하세요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내 차례에 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77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을 넘기지 마세요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D28533C-9E6E-46AD-BF3D-BDB4AA295852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025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덧셈 뺄셈으로 즐기는 게임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F55AC493-2332-4559-995B-E857DD5FB3FC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0257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진정한 국민게임 </a:t>
            </a:r>
            <a:r>
              <a:rPr lang="ko-KR" altLang="en-US" sz="26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원카드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209FC6D-37ED-4032-9013-0EA337120725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누구보다 먼저 손에 든 카드를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버리면 승리하는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50" name="Picture 2" descr="https://divedice1.wisacdn.com/_data/product/auto_thumb/DoubleDown_Mid.jpg">
            <a:extLst>
              <a:ext uri="{FF2B5EF4-FFF2-40B4-BE49-F238E27FC236}">
                <a16:creationId xmlns:a16="http://schemas.microsoft.com/office/drawing/2014/main" id="{9056B994-9A50-4DD6-AA04-83702DE7D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10714" r="20572" b="10714"/>
          <a:stretch/>
        </p:blipFill>
        <p:spPr bwMode="auto">
          <a:xfrm>
            <a:off x="2057401" y="2015508"/>
            <a:ext cx="19621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ivedice1.wisacdn.com/_data/product/auto_thumb/onecard_M.jpg">
            <a:extLst>
              <a:ext uri="{FF2B5EF4-FFF2-40B4-BE49-F238E27FC236}">
                <a16:creationId xmlns:a16="http://schemas.microsoft.com/office/drawing/2014/main" id="{18363605-886C-4CF7-9372-BB3A644F7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t="10857" r="18857" b="10999"/>
          <a:stretch/>
        </p:blipFill>
        <p:spPr bwMode="auto">
          <a:xfrm>
            <a:off x="8109604" y="2015508"/>
            <a:ext cx="2087839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485965" y="2388568"/>
            <a:ext cx="6904736" cy="2738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돌아가면서 카드를 내려놓고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숫자를 더함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 algn="just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더할 수 있는 </a:t>
            </a:r>
            <a:r>
              <a:rPr lang="ko-KR" altLang="en-US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숫자의 한계는 </a:t>
            </a:r>
            <a:r>
              <a:rPr lang="en-US" altLang="ko-KR" sz="3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99</a:t>
            </a:r>
          </a:p>
          <a:p>
            <a:pPr marL="514350" indent="-514350" algn="just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최후까지 살아남는 자가 승리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2~6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903459" y="1286392"/>
            <a:ext cx="108121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FA3EE32-3D6C-4D07-81D3-F75D51E500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206" b="98235" l="1543" r="97756">
                        <a14:foregroundMark x1="26508" y1="52500" x2="46283" y2="50294"/>
                        <a14:foregroundMark x1="46283" y1="50294" x2="53296" y2="50294"/>
                        <a14:foregroundMark x1="53296" y1="50294" x2="39972" y2="60000"/>
                        <a14:foregroundMark x1="39972" y1="60000" x2="37307" y2="66471"/>
                        <a14:foregroundMark x1="37307" y1="66471" x2="45722" y2="67500"/>
                        <a14:foregroundMark x1="45722" y1="67500" x2="63394" y2="60882"/>
                        <a14:foregroundMark x1="63394" y1="60882" x2="40252" y2="84706"/>
                        <a14:foregroundMark x1="40252" y1="84706" x2="33380" y2="87353"/>
                        <a14:foregroundMark x1="33380" y1="87353" x2="28331" y2="91912"/>
                        <a14:foregroundMark x1="28331" y1="91912" x2="36185" y2="92353"/>
                        <a14:foregroundMark x1="36185" y1="92353" x2="43198" y2="92059"/>
                        <a14:foregroundMark x1="43198" y1="92059" x2="64656" y2="93971"/>
                        <a14:foregroundMark x1="64656" y1="93971" x2="66760" y2="89265"/>
                        <a14:foregroundMark x1="69846" y1="89265" x2="66620" y2="96029"/>
                        <a14:foregroundMark x1="66059" y1="50000" x2="63815" y2="61912"/>
                        <a14:foregroundMark x1="66480" y1="48529" x2="73633" y2="53235"/>
                        <a14:foregroundMark x1="69986" y1="50294" x2="77139" y2="54706"/>
                        <a14:foregroundMark x1="71950" y1="50735" x2="88359" y2="63235"/>
                        <a14:foregroundMark x1="88359" y1="63235" x2="69846" y2="92059"/>
                        <a14:foregroundMark x1="52314" y1="52941" x2="52314" y2="67647"/>
                        <a14:foregroundMark x1="52314" y1="67647" x2="52454" y2="67794"/>
                        <a14:foregroundMark x1="71669" y1="65735" x2="61150" y2="82206"/>
                        <a14:foregroundMark x1="61150" y1="82206" x2="61150" y2="82500"/>
                        <a14:foregroundMark x1="43478" y1="47353" x2="54558" y2="47941"/>
                        <a14:foregroundMark x1="46844" y1="44118" x2="55540" y2="45294"/>
                        <a14:foregroundMark x1="46424" y1="43088" x2="67041" y2="44853"/>
                        <a14:foregroundMark x1="67041" y1="44853" x2="71950" y2="49853"/>
                        <a14:foregroundMark x1="71950" y1="49853" x2="71950" y2="50000"/>
                        <a14:foregroundMark x1="67321" y1="45294" x2="71529" y2="45735"/>
                        <a14:foregroundMark x1="71388" y1="45882" x2="72370" y2="47206"/>
                        <a14:foregroundMark x1="71950" y1="46029" x2="72651" y2="47059"/>
                        <a14:foregroundMark x1="72651" y1="47647" x2="71950" y2="50441"/>
                        <a14:foregroundMark x1="33520" y1="45882" x2="46844" y2="45588"/>
                        <a14:foregroundMark x1="33100" y1="45882" x2="32398" y2="47353"/>
                        <a14:foregroundMark x1="23282" y1="52794" x2="34222" y2="50588"/>
                        <a14:foregroundMark x1="24965" y1="52941" x2="29313" y2="60294"/>
                        <a14:foregroundMark x1="29313" y1="60294" x2="35624" y2="83382"/>
                        <a14:foregroundMark x1="23001" y1="53824" x2="28191" y2="64265"/>
                        <a14:foregroundMark x1="22300" y1="54265" x2="26367" y2="64265"/>
                        <a14:foregroundMark x1="24264" y1="58382" x2="28471" y2="68824"/>
                        <a14:foregroundMark x1="25947" y1="63971" x2="32679" y2="84706"/>
                        <a14:foregroundMark x1="31978" y1="83676" x2="30435" y2="75735"/>
                        <a14:foregroundMark x1="31978" y1="82059" x2="29453" y2="75441"/>
                        <a14:foregroundMark x1="29453" y1="75441" x2="29032" y2="70147"/>
                        <a14:foregroundMark x1="27489" y1="69118" x2="29173" y2="75735"/>
                        <a14:foregroundMark x1="25245" y1="63235" x2="27349" y2="70147"/>
                        <a14:foregroundMark x1="27349" y1="70147" x2="27349" y2="70147"/>
                        <a14:foregroundMark x1="23001" y1="57500" x2="25526" y2="63529"/>
                        <a14:foregroundMark x1="22020" y1="54853" x2="24264" y2="60588"/>
                        <a14:foregroundMark x1="27209" y1="70000" x2="31837" y2="83676"/>
                        <a14:foregroundMark x1="31837" y1="83676" x2="31837" y2="83824"/>
                        <a14:foregroundMark x1="21599" y1="53382" x2="22581" y2="55882"/>
                        <a14:foregroundMark x1="21178" y1="52647" x2="28752" y2="49412"/>
                        <a14:foregroundMark x1="21599" y1="52353" x2="32819" y2="47206"/>
                        <a14:foregroundMark x1="20617" y1="52941" x2="23001" y2="56765"/>
                        <a14:foregroundMark x1="21038" y1="53824" x2="25806" y2="65000"/>
                        <a14:foregroundMark x1="21038" y1="52059" x2="30575" y2="48235"/>
                        <a14:foregroundMark x1="20477" y1="52353" x2="30856" y2="47500"/>
                        <a14:foregroundMark x1="20337" y1="51471" x2="33100" y2="45588"/>
                        <a14:foregroundMark x1="33100" y1="45588" x2="39972" y2="45000"/>
                        <a14:foregroundMark x1="39972" y1="45000" x2="42076" y2="45000"/>
                        <a14:foregroundMark x1="33100" y1="45441" x2="42777" y2="44412"/>
                        <a14:foregroundMark x1="32959" y1="45000" x2="44039" y2="44412"/>
                        <a14:foregroundMark x1="33941" y1="44265" x2="41234" y2="43824"/>
                        <a14:foregroundMark x1="41234" y1="43824" x2="46424" y2="43824"/>
                        <a14:foregroundMark x1="33380" y1="44706" x2="40252" y2="43824"/>
                        <a14:foregroundMark x1="40252" y1="43824" x2="43899" y2="43824"/>
                        <a14:foregroundMark x1="34923" y1="44412" x2="48808" y2="43088"/>
                        <a14:foregroundMark x1="48808" y1="43088" x2="55259" y2="43676"/>
                        <a14:foregroundMark x1="42216" y1="43971" x2="48668" y2="42500"/>
                        <a14:foregroundMark x1="48668" y1="42500" x2="57363" y2="43824"/>
                        <a14:foregroundMark x1="46143" y1="42647" x2="51753" y2="43235"/>
                        <a14:foregroundMark x1="45722" y1="42206" x2="50771" y2="42353"/>
                        <a14:foregroundMark x1="65778" y1="95441" x2="68724" y2="96029"/>
                        <a14:foregroundMark x1="6311" y1="97206" x2="18513" y2="97206"/>
                        <a14:foregroundMark x1="18513" y1="97206" x2="36466" y2="96765"/>
                        <a14:foregroundMark x1="36466" y1="96765" x2="61851" y2="96765"/>
                        <a14:foregroundMark x1="61851" y1="96765" x2="69846" y2="96618"/>
                        <a14:foregroundMark x1="69846" y1="96618" x2="97896" y2="96912"/>
                        <a14:foregroundMark x1="3927" y1="97353" x2="3927" y2="97353"/>
                        <a14:foregroundMark x1="1683" y1="97353" x2="9818" y2="98235"/>
                        <a14:foregroundMark x1="49790" y1="57059" x2="47405" y2="78235"/>
                        <a14:foregroundMark x1="47265" y1="59706" x2="44881" y2="77206"/>
                        <a14:foregroundMark x1="44881" y1="77206" x2="45863" y2="81176"/>
                        <a14:foregroundMark x1="55400" y1="47647" x2="66199" y2="56176"/>
                        <a14:foregroundMark x1="66199" y1="56176" x2="66199" y2="56176"/>
                        <a14:foregroundMark x1="54558" y1="98235" x2="70126" y2="98235"/>
                        <a14:foregroundMark x1="70126" y1="98235" x2="72651" y2="97941"/>
                        <a14:foregroundMark x1="55400" y1="45147" x2="66199" y2="50588"/>
                      </a14:backgroundRemoval>
                    </a14:imgEffect>
                  </a14:imgLayer>
                </a14:imgProps>
              </a:ext>
            </a:extLst>
          </a:blip>
          <a:srcRect l="3866" t="36895"/>
          <a:stretch/>
        </p:blipFill>
        <p:spPr>
          <a:xfrm>
            <a:off x="6859890" y="2292713"/>
            <a:ext cx="4889310" cy="30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452044" y="2092815"/>
            <a:ext cx="7081270" cy="3086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spc="-150" dirty="0" err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구십구</a:t>
            </a:r>
            <a:endParaRPr lang="en-US" altLang="ko-KR" sz="500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&lt;99&gt;</a:t>
            </a:r>
            <a:r>
              <a:rPr lang="ko-KR" altLang="en-US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en-US" altLang="ko-KR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1~99</a:t>
            </a:r>
            <a:r>
              <a:rPr lang="ko-KR" altLang="en-US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까지 숫자를 더해 나가며 즐기는 게임입니다</a:t>
            </a:r>
            <a:r>
              <a:rPr lang="en-US" altLang="ko-KR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번씩 카드를 내고 카드 숫자를 계속 더해 나가다가</a:t>
            </a:r>
            <a:r>
              <a:rPr lang="en-US" altLang="ko-KR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ko-KR" altLang="en-US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낼 수 있는 카드가 없다면 게임에서 탈락합니다</a:t>
            </a:r>
            <a:r>
              <a:rPr lang="en-US" altLang="ko-KR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탈락하지 않고 끝까지 남는 사람이 승리합니다</a:t>
            </a:r>
            <a:r>
              <a:rPr lang="en-US" altLang="ko-KR" sz="24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C08BF7-3423-407B-9EED-7F68F1A54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95B3D21F-B59C-4ED2-B33F-D7865831FF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전 알아보기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2AE8A15-ABCA-411D-8031-22500EB65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314" y="2245138"/>
            <a:ext cx="4043320" cy="308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1755802" y="1783241"/>
            <a:ext cx="38396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4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카드 </a:t>
            </a:r>
            <a:r>
              <a:rPr lang="en-US" altLang="ko-KR" sz="34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100</a:t>
            </a:r>
            <a:r>
              <a:rPr lang="ko-KR" altLang="en-US" sz="3400" b="1" spc="-150" dirty="0">
                <a:solidFill>
                  <a:schemeClr val="accent1">
                    <a:lumMod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3400" b="1" spc="-150" dirty="0">
              <a:solidFill>
                <a:schemeClr val="accent1">
                  <a:lumMod val="7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1926633" y="2778310"/>
            <a:ext cx="38396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1~8 :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10 : 21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9 : 8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10 : 8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/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0&amp;</a:t>
            </a:r>
            <a:r>
              <a:rPr lang="ko-KR" altLang="en-US" sz="28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방향바꾸기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4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/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조커 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2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24C4262-C709-49ED-B3B1-26A3805F1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633" y="4145980"/>
            <a:ext cx="380418" cy="41212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D8A527D3-17C5-478B-B7C7-4EBDA0C0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768" y="3721320"/>
            <a:ext cx="380418" cy="41212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33DB4D2-F3EC-49E8-9C71-38B0B1508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33" y="1657326"/>
            <a:ext cx="5143500" cy="3714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658813" y="1717537"/>
            <a:ext cx="5579640" cy="237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플레이어가 모든 카드를 섞어 플레이어에게 인원 수에</a:t>
            </a:r>
            <a:b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상관없이 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장씩 나눠 줌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B779A3-1215-46FB-BA33-76B8AC7CF4FB}"/>
              </a:ext>
            </a:extLst>
          </p:cNvPr>
          <p:cNvSpPr txBox="1"/>
          <p:nvPr/>
        </p:nvSpPr>
        <p:spPr>
          <a:xfrm>
            <a:off x="596679" y="4021356"/>
            <a:ext cx="5579640" cy="158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카드는 뒷면으로 쌓아  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3400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더미로 만듦</a:t>
            </a:r>
            <a:r>
              <a:rPr lang="en-US" altLang="ko-KR" sz="2000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가져올 카드더미</a:t>
            </a:r>
            <a:r>
              <a:rPr lang="en-US" altLang="ko-KR" sz="2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602B416-51A1-4870-AD3C-8777D0BEC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853" y="1961200"/>
            <a:ext cx="4601182" cy="36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2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658813" y="1717537"/>
            <a:ext cx="5579640" cy="3156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카드를 탁자 가운데에 </a:t>
            </a:r>
            <a:b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놓고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‘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낸 카드 더미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만듦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 startAt="3"/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가위바위보로 선을 정하고 </a:t>
            </a:r>
            <a:b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게임을 시작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204903F-3C85-4054-B831-1922B53A7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853" y="1961200"/>
            <a:ext cx="4601182" cy="36466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233E71E-CCA3-4C47-830F-114376C6D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199" y="677600"/>
            <a:ext cx="1398489" cy="23897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9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695325" y="2027749"/>
            <a:ext cx="10239643" cy="80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4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끝까지 살아남은 자가</a:t>
            </a:r>
            <a:r>
              <a:rPr lang="ko-KR" altLang="en-US" sz="34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4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합니다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400" b="1" spc="-150" dirty="0">
              <a:solidFill>
                <a:srgbClr val="924F2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18845D-3C87-4C1E-B813-38BD0E759479}"/>
              </a:ext>
            </a:extLst>
          </p:cNvPr>
          <p:cNvSpPr txBox="1"/>
          <p:nvPr/>
        </p:nvSpPr>
        <p:spPr>
          <a:xfrm>
            <a:off x="739276" y="3587815"/>
            <a:ext cx="7966575" cy="171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카드를 내려놓고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숫자를 더해 나갑니다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더할 수 있는 </a:t>
            </a:r>
            <a:r>
              <a:rPr lang="ko-KR" altLang="en-US" sz="34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숫자의 한계는 </a:t>
            </a:r>
            <a:r>
              <a:rPr lang="en-US" altLang="ko-KR" sz="4000" b="1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99!</a:t>
            </a:r>
            <a:endParaRPr lang="en-US" altLang="ko-KR" sz="3400" b="1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26" name="Picture 2" descr="https://cdn-icons-png.flaticon.com/512/6663/6663282.png">
            <a:extLst>
              <a:ext uri="{FF2B5EF4-FFF2-40B4-BE49-F238E27FC236}">
                <a16:creationId xmlns:a16="http://schemas.microsoft.com/office/drawing/2014/main" id="{1BA227A9-8753-4365-AE38-B3D55AA72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890" y="1838059"/>
            <a:ext cx="3685785" cy="368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-png.flaticon.com/512/1319/1319983.png">
            <a:extLst>
              <a:ext uri="{FF2B5EF4-FFF2-40B4-BE49-F238E27FC236}">
                <a16:creationId xmlns:a16="http://schemas.microsoft.com/office/drawing/2014/main" id="{B5C18AC7-98C0-44E4-BC84-CE3444FD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0509">
            <a:off x="9495901" y="776011"/>
            <a:ext cx="1968733" cy="196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0A0FD8A2-DBFA-45D6-8251-853597B5A5FC}"/>
              </a:ext>
            </a:extLst>
          </p:cNvPr>
          <p:cNvSpPr/>
          <p:nvPr/>
        </p:nvSpPr>
        <p:spPr>
          <a:xfrm>
            <a:off x="1092200" y="1429884"/>
            <a:ext cx="10007600" cy="9038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2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돌아가며 자기 차례에 손에 든 카드 내리기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5A49DD0F-3EA3-4DA4-B5BE-F9F5C7C50C1F}"/>
              </a:ext>
            </a:extLst>
          </p:cNvPr>
          <p:cNvGrpSpPr/>
          <p:nvPr/>
        </p:nvGrpSpPr>
        <p:grpSpPr>
          <a:xfrm>
            <a:off x="1524409" y="2636092"/>
            <a:ext cx="9143181" cy="2792024"/>
            <a:chOff x="1619943" y="2174754"/>
            <a:chExt cx="9143181" cy="2792024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A1A12D31-DE12-430E-91AA-8DE0C43E1984}"/>
                </a:ext>
              </a:extLst>
            </p:cNvPr>
            <p:cNvGrpSpPr/>
            <p:nvPr/>
          </p:nvGrpSpPr>
          <p:grpSpPr>
            <a:xfrm>
              <a:off x="1619943" y="2174754"/>
              <a:ext cx="9143181" cy="2080819"/>
              <a:chOff x="1092200" y="2913968"/>
              <a:chExt cx="10007600" cy="2287505"/>
            </a:xfrm>
            <a:solidFill>
              <a:srgbClr val="02575E"/>
            </a:solidFill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94E871FC-2A48-4321-96AD-C4C5E2D2F9DB}"/>
                  </a:ext>
                </a:extLst>
              </p:cNvPr>
              <p:cNvSpPr/>
              <p:nvPr/>
            </p:nvSpPr>
            <p:spPr>
              <a:xfrm>
                <a:off x="1092200" y="2913968"/>
                <a:ext cx="10007600" cy="733661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ko-KR" altLang="en-US" sz="22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앞 사람이 부른 수 </a:t>
                </a:r>
                <a:r>
                  <a:rPr lang="en-US" altLang="ko-KR" sz="22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+ </a:t>
                </a:r>
                <a:r>
                  <a:rPr lang="ko-KR" altLang="en-US" sz="22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내려놓는 카드 수 말하기</a:t>
                </a:r>
              </a:p>
            </p:txBody>
          </p:sp>
          <p:sp>
            <p:nvSpPr>
              <p:cNvPr id="21" name="직사각형 20">
                <a:extLst>
                  <a:ext uri="{FF2B5EF4-FFF2-40B4-BE49-F238E27FC236}">
                    <a16:creationId xmlns:a16="http://schemas.microsoft.com/office/drawing/2014/main" id="{4350C65B-21F0-4C3D-98C0-9A0B9D2D2B3B}"/>
                  </a:ext>
                </a:extLst>
              </p:cNvPr>
              <p:cNvSpPr/>
              <p:nvPr/>
            </p:nvSpPr>
            <p:spPr>
              <a:xfrm>
                <a:off x="1092200" y="3716666"/>
                <a:ext cx="10007600" cy="707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ko-KR" altLang="en-US" sz="22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카드를 버리고 가져올 카드더미에서 맨 위 카드 한 장 가져오기</a:t>
                </a: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0131C72E-2EAE-42DB-A750-5ECE450E4E48}"/>
                  </a:ext>
                </a:extLst>
              </p:cNvPr>
              <p:cNvSpPr/>
              <p:nvPr/>
            </p:nvSpPr>
            <p:spPr>
              <a:xfrm>
                <a:off x="1092200" y="4493588"/>
                <a:ext cx="10007600" cy="70788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ko-KR" altLang="en-US" sz="22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숫자의 합이 </a:t>
                </a:r>
                <a:r>
                  <a:rPr lang="en-US" altLang="ko-KR" sz="22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99</a:t>
                </a:r>
                <a:r>
                  <a:rPr lang="ko-KR" altLang="en-US" sz="2200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를 초과하는 카드는 낼 수 없음</a:t>
                </a:r>
              </a:p>
            </p:txBody>
          </p:sp>
        </p:grp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6FD4154D-17D6-4A75-894A-039E647322B7}"/>
                </a:ext>
              </a:extLst>
            </p:cNvPr>
            <p:cNvSpPr/>
            <p:nvPr/>
          </p:nvSpPr>
          <p:spPr>
            <a:xfrm>
              <a:off x="1619943" y="4322853"/>
              <a:ext cx="9143181" cy="643925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2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마지막 남은 한 사람이 승리</a:t>
              </a:r>
              <a:r>
                <a:rPr lang="en-US" altLang="ko-KR" sz="22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!</a:t>
              </a:r>
              <a:endParaRPr lang="ko-KR" altLang="en-US" sz="22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08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FD10A1-BC1D-470F-A5FD-BFA4EE66918D}"/>
              </a:ext>
            </a:extLst>
          </p:cNvPr>
          <p:cNvSpPr txBox="1"/>
          <p:nvPr/>
        </p:nvSpPr>
        <p:spPr>
          <a:xfrm>
            <a:off x="596679" y="3651329"/>
            <a:ext cx="626586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차례에 손에 든 카드 중 한 장을 골라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버릴 카드 더미에 앞면으로 버림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4557D-BA32-4873-885E-1B2564599C4A}"/>
              </a:ext>
            </a:extLst>
          </p:cNvPr>
          <p:cNvSpPr txBox="1"/>
          <p:nvPr/>
        </p:nvSpPr>
        <p:spPr>
          <a:xfrm>
            <a:off x="596679" y="1647562"/>
            <a:ext cx="6265862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선부터 시계 방향으로 돌아가며 </a:t>
            </a:r>
            <a:b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진행</a:t>
            </a:r>
            <a:endParaRPr lang="en-US" altLang="ko-KR" sz="2000" spc="-18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941F276-DAAE-4D26-A220-23B29C8AA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051" y="1610335"/>
            <a:ext cx="5992988" cy="37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221F"/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3846</TotalTime>
  <Words>477</Words>
  <Application>Microsoft Office PowerPoint</Application>
  <PresentationFormat>와이드스크린</PresentationFormat>
  <Paragraphs>101</Paragraphs>
  <Slides>19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4" baseType="lpstr">
      <vt:lpstr>나눔스퀘어 Bold</vt:lpstr>
      <vt:lpstr>Arial</vt:lpstr>
      <vt:lpstr>나눔스퀘어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kbg7102</cp:lastModifiedBy>
  <cp:revision>322</cp:revision>
  <dcterms:created xsi:type="dcterms:W3CDTF">2021-02-23T06:25:54Z</dcterms:created>
  <dcterms:modified xsi:type="dcterms:W3CDTF">2023-03-14T23:10:28Z</dcterms:modified>
</cp:coreProperties>
</file>