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60" r:id="rId3"/>
    <p:sldId id="258" r:id="rId4"/>
    <p:sldId id="495" r:id="rId5"/>
    <p:sldId id="577" r:id="rId6"/>
    <p:sldId id="553" r:id="rId7"/>
    <p:sldId id="677" r:id="rId8"/>
    <p:sldId id="676" r:id="rId9"/>
    <p:sldId id="678" r:id="rId10"/>
    <p:sldId id="679" r:id="rId11"/>
    <p:sldId id="626" r:id="rId12"/>
    <p:sldId id="675" r:id="rId13"/>
    <p:sldId id="680" r:id="rId14"/>
    <p:sldId id="681" r:id="rId15"/>
    <p:sldId id="460" r:id="rId16"/>
    <p:sldId id="259" r:id="rId17"/>
    <p:sldId id="264" r:id="rId18"/>
    <p:sldId id="263" r:id="rId19"/>
  </p:sldIdLst>
  <p:sldSz cx="12192000" cy="6858000"/>
  <p:notesSz cx="6858000" cy="9144000"/>
  <p:embeddedFontLst>
    <p:embeddedFont>
      <p:font typeface="나눔스퀘어" panose="020B0600000101010101" pitchFamily="50" charset="-127"/>
      <p:regular r:id="rId20"/>
    </p:embeddedFont>
    <p:embeddedFont>
      <p:font typeface="나눔스퀘어 Bold" panose="020B0600000101010101" pitchFamily="50" charset="-127"/>
      <p:bold r:id="rId21"/>
    </p:embeddedFont>
    <p:embeddedFont>
      <p:font typeface="맑은 고딕" panose="020B0503020000020004" pitchFamily="50" charset="-127"/>
      <p:regular r:id="rId22"/>
      <p:bold r:id="rId23"/>
    </p:embeddedFont>
    <p:embeddedFont>
      <p:font typeface="휴먼둥근헤드라인" panose="02030504000101010101" pitchFamily="18" charset="-127"/>
      <p:regular r:id="rId2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A4A3A4"/>
          </p15:clr>
        </p15:guide>
        <p15:guide id="4" pos="438" userDrawn="1">
          <p15:clr>
            <a:srgbClr val="A4A3A4"/>
          </p15:clr>
        </p15:guide>
        <p15:guide id="5" pos="7469" userDrawn="1">
          <p15:clr>
            <a:srgbClr val="A4A3A4"/>
          </p15:clr>
        </p15:guide>
        <p15:guide id="6" orient="horz" pos="232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  <p15:guide id="8" pos="429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3A0A"/>
    <a:srgbClr val="EA510E"/>
    <a:srgbClr val="F8221F"/>
    <a:srgbClr val="D2232B"/>
    <a:srgbClr val="02575E"/>
    <a:srgbClr val="0E87A6"/>
    <a:srgbClr val="002732"/>
    <a:srgbClr val="EEF3EF"/>
    <a:srgbClr val="098FAA"/>
    <a:srgbClr val="8870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108" y="240"/>
      </p:cViewPr>
      <p:guideLst>
        <p:guide orient="horz" pos="2160"/>
        <p:guide pos="3840"/>
        <p:guide pos="211"/>
        <p:guide pos="438"/>
        <p:guide pos="7469"/>
        <p:guide orient="horz" pos="232"/>
        <p:guide orient="horz" pos="3974"/>
        <p:guide pos="42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타이틀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0D915092-9B20-43EE-8BFA-DCF0E7467DE7}"/>
              </a:ext>
            </a:extLst>
          </p:cNvPr>
          <p:cNvSpPr/>
          <p:nvPr userDrawn="1"/>
        </p:nvSpPr>
        <p:spPr>
          <a:xfrm>
            <a:off x="319087" y="333375"/>
            <a:ext cx="11553825" cy="61912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FB1BFAEF-D301-4F70-AAF8-200B281928A1}"/>
              </a:ext>
            </a:extLst>
          </p:cNvPr>
          <p:cNvSpPr/>
          <p:nvPr userDrawn="1"/>
        </p:nvSpPr>
        <p:spPr>
          <a:xfrm>
            <a:off x="552450" y="581025"/>
            <a:ext cx="10953750" cy="56959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8" name="직각 삼각형 17">
            <a:extLst>
              <a:ext uri="{FF2B5EF4-FFF2-40B4-BE49-F238E27FC236}">
                <a16:creationId xmlns:a16="http://schemas.microsoft.com/office/drawing/2014/main" id="{BDA86165-C92A-4ED7-B3D1-CB562E364F1C}"/>
              </a:ext>
            </a:extLst>
          </p:cNvPr>
          <p:cNvSpPr/>
          <p:nvPr userDrawn="1"/>
        </p:nvSpPr>
        <p:spPr>
          <a:xfrm rot="16200000">
            <a:off x="8222891" y="2874600"/>
            <a:ext cx="3644034" cy="3656013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9" name="이등변 삼각형 8">
            <a:extLst>
              <a:ext uri="{FF2B5EF4-FFF2-40B4-BE49-F238E27FC236}">
                <a16:creationId xmlns:a16="http://schemas.microsoft.com/office/drawing/2014/main" id="{B5A44C7A-6E59-40D4-95C6-90F5DEA9003A}"/>
              </a:ext>
            </a:extLst>
          </p:cNvPr>
          <p:cNvSpPr>
            <a:spLocks noChangeAspect="1"/>
          </p:cNvSpPr>
          <p:nvPr userDrawn="1"/>
        </p:nvSpPr>
        <p:spPr>
          <a:xfrm>
            <a:off x="8670125" y="3330584"/>
            <a:ext cx="3240000" cy="3240000"/>
          </a:xfrm>
          <a:prstGeom prst="triangle">
            <a:avLst>
              <a:gd name="adj" fmla="val 100000"/>
            </a:avLst>
          </a:prstGeom>
          <a:solidFill>
            <a:srgbClr val="87C437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이등변 삼각형 14">
            <a:extLst>
              <a:ext uri="{FF2B5EF4-FFF2-40B4-BE49-F238E27FC236}">
                <a16:creationId xmlns:a16="http://schemas.microsoft.com/office/drawing/2014/main" id="{C7648D17-2A62-44DC-B32D-59EA52CC1BB4}"/>
              </a:ext>
            </a:extLst>
          </p:cNvPr>
          <p:cNvSpPr>
            <a:spLocks noChangeAspect="1"/>
          </p:cNvSpPr>
          <p:nvPr userDrawn="1"/>
        </p:nvSpPr>
        <p:spPr>
          <a:xfrm>
            <a:off x="9458326" y="4229100"/>
            <a:ext cx="2047874" cy="2047874"/>
          </a:xfrm>
          <a:prstGeom prst="triangle">
            <a:avLst>
              <a:gd name="adj" fmla="val 9921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3F5FF2BF-3911-45FD-8511-64642DAB03F1}"/>
              </a:ext>
            </a:extLst>
          </p:cNvPr>
          <p:cNvGrpSpPr/>
          <p:nvPr userDrawn="1"/>
        </p:nvGrpSpPr>
        <p:grpSpPr>
          <a:xfrm>
            <a:off x="9959002" y="5324085"/>
            <a:ext cx="1485900" cy="833619"/>
            <a:chOff x="9865936" y="5257168"/>
            <a:chExt cx="1571625" cy="881713"/>
          </a:xfrm>
        </p:grpSpPr>
        <p:pic>
          <p:nvPicPr>
            <p:cNvPr id="13" name="그림 12" descr="아콩다콩로고_150325_web.gif">
              <a:extLst>
                <a:ext uri="{FF2B5EF4-FFF2-40B4-BE49-F238E27FC236}">
                  <a16:creationId xmlns:a16="http://schemas.microsoft.com/office/drawing/2014/main" id="{741FA202-5B80-4A94-83DC-5F6ABC8D7B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363875" y="5257168"/>
              <a:ext cx="1073686" cy="480333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E8CE8E8-8E40-4C14-ADB9-40AFA58AA6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5936" y="5741943"/>
              <a:ext cx="1571625" cy="396938"/>
            </a:xfrm>
            <a:prstGeom prst="rect">
              <a:avLst/>
            </a:prstGeom>
          </p:spPr>
        </p:pic>
      </p:grpSp>
      <p:sp>
        <p:nvSpPr>
          <p:cNvPr id="5" name="막힌 원호 4">
            <a:extLst>
              <a:ext uri="{FF2B5EF4-FFF2-40B4-BE49-F238E27FC236}">
                <a16:creationId xmlns:a16="http://schemas.microsoft.com/office/drawing/2014/main" id="{B0794916-0090-4ADE-8A5F-AFC85D7B442B}"/>
              </a:ext>
            </a:extLst>
          </p:cNvPr>
          <p:cNvSpPr/>
          <p:nvPr userDrawn="1"/>
        </p:nvSpPr>
        <p:spPr>
          <a:xfrm>
            <a:off x="10791025" y="-26787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6" name="막힌 원호 15">
            <a:extLst>
              <a:ext uri="{FF2B5EF4-FFF2-40B4-BE49-F238E27FC236}">
                <a16:creationId xmlns:a16="http://schemas.microsoft.com/office/drawing/2014/main" id="{8D6294D2-14F9-45C3-9BE6-B841B949427E}"/>
              </a:ext>
            </a:extLst>
          </p:cNvPr>
          <p:cNvSpPr/>
          <p:nvPr userDrawn="1"/>
        </p:nvSpPr>
        <p:spPr>
          <a:xfrm flipH="1">
            <a:off x="-40479" y="-20930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막힌 원호 19">
            <a:extLst>
              <a:ext uri="{FF2B5EF4-FFF2-40B4-BE49-F238E27FC236}">
                <a16:creationId xmlns:a16="http://schemas.microsoft.com/office/drawing/2014/main" id="{F1DDB0DB-BE97-4482-B31A-BA1C8F61F47F}"/>
              </a:ext>
            </a:extLst>
          </p:cNvPr>
          <p:cNvSpPr/>
          <p:nvPr userDrawn="1"/>
        </p:nvSpPr>
        <p:spPr>
          <a:xfrm flipV="1">
            <a:off x="10791818" y="5451026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1" name="막힌 원호 20">
            <a:extLst>
              <a:ext uri="{FF2B5EF4-FFF2-40B4-BE49-F238E27FC236}">
                <a16:creationId xmlns:a16="http://schemas.microsoft.com/office/drawing/2014/main" id="{CF5285DE-4942-41F5-9036-002D676014D3}"/>
              </a:ext>
            </a:extLst>
          </p:cNvPr>
          <p:cNvSpPr/>
          <p:nvPr userDrawn="1"/>
        </p:nvSpPr>
        <p:spPr>
          <a:xfrm flipH="1" flipV="1">
            <a:off x="-42067" y="5448645"/>
            <a:ext cx="1439880" cy="1439880"/>
          </a:xfrm>
          <a:prstGeom prst="blockArc">
            <a:avLst>
              <a:gd name="adj1" fmla="val 16199255"/>
              <a:gd name="adj2" fmla="val 0"/>
              <a:gd name="adj3" fmla="val 25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180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본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>
            <a:extLst>
              <a:ext uri="{FF2B5EF4-FFF2-40B4-BE49-F238E27FC236}">
                <a16:creationId xmlns:a16="http://schemas.microsoft.com/office/drawing/2014/main" id="{0A7D3DEB-20CF-457B-AD00-635F216891AD}"/>
              </a:ext>
            </a:extLst>
          </p:cNvPr>
          <p:cNvSpPr/>
          <p:nvPr userDrawn="1"/>
        </p:nvSpPr>
        <p:spPr>
          <a:xfrm>
            <a:off x="112253" y="95534"/>
            <a:ext cx="11982733" cy="6273367"/>
          </a:xfrm>
          <a:prstGeom prst="rect">
            <a:avLst/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059D3693-F902-4415-9B55-C3087261A9A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960774" y="6444997"/>
            <a:ext cx="2197428" cy="360000"/>
            <a:chOff x="3905251" y="6225204"/>
            <a:chExt cx="3094613" cy="506984"/>
          </a:xfrm>
        </p:grpSpPr>
        <p:pic>
          <p:nvPicPr>
            <p:cNvPr id="20" name="그림 19" descr="아콩다콩로고_150325_web.gif">
              <a:extLst>
                <a:ext uri="{FF2B5EF4-FFF2-40B4-BE49-F238E27FC236}">
                  <a16:creationId xmlns:a16="http://schemas.microsoft.com/office/drawing/2014/main" id="{74DF40A5-574A-489D-B2BD-BD7B57577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1" name="그림 20">
              <a:extLst>
                <a:ext uri="{FF2B5EF4-FFF2-40B4-BE49-F238E27FC236}">
                  <a16:creationId xmlns:a16="http://schemas.microsoft.com/office/drawing/2014/main" id="{93686018-CB2C-41C5-B088-31692CE741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  <p:sp>
        <p:nvSpPr>
          <p:cNvPr id="26" name="직각 삼각형 25">
            <a:extLst>
              <a:ext uri="{FF2B5EF4-FFF2-40B4-BE49-F238E27FC236}">
                <a16:creationId xmlns:a16="http://schemas.microsoft.com/office/drawing/2014/main" id="{7A8F2C49-F3EA-418D-85BF-32DA70DD56C2}"/>
              </a:ext>
            </a:extLst>
          </p:cNvPr>
          <p:cNvSpPr/>
          <p:nvPr/>
        </p:nvSpPr>
        <p:spPr>
          <a:xfrm rot="16200000">
            <a:off x="352709" y="454377"/>
            <a:ext cx="656536" cy="656536"/>
          </a:xfrm>
          <a:prstGeom prst="rtTriangle">
            <a:avLst/>
          </a:prstGeom>
          <a:solidFill>
            <a:srgbClr val="87C4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7" name="직각 삼각형 26">
            <a:extLst>
              <a:ext uri="{FF2B5EF4-FFF2-40B4-BE49-F238E27FC236}">
                <a16:creationId xmlns:a16="http://schemas.microsoft.com/office/drawing/2014/main" id="{D4572C53-AF5B-4874-905D-262F99506DBC}"/>
              </a:ext>
            </a:extLst>
          </p:cNvPr>
          <p:cNvSpPr/>
          <p:nvPr/>
        </p:nvSpPr>
        <p:spPr>
          <a:xfrm rot="16200000">
            <a:off x="277997" y="386191"/>
            <a:ext cx="630995" cy="630994"/>
          </a:xfrm>
          <a:prstGeom prst="rtTriangle">
            <a:avLst/>
          </a:prstGeom>
          <a:solidFill>
            <a:srgbClr val="FBA6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30" name="텍스트 개체 틀 2">
            <a:extLst>
              <a:ext uri="{FF2B5EF4-FFF2-40B4-BE49-F238E27FC236}">
                <a16:creationId xmlns:a16="http://schemas.microsoft.com/office/drawing/2014/main" id="{58D6EDF8-31AB-424A-BD51-F747BDCBCF2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8067" y="190784"/>
            <a:ext cx="657225" cy="7334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6000" b="1" kern="1200" dirty="0" smtClean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6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31" name="텍스트 개체 틀 4">
            <a:extLst>
              <a:ext uri="{FF2B5EF4-FFF2-40B4-BE49-F238E27FC236}">
                <a16:creationId xmlns:a16="http://schemas.microsoft.com/office/drawing/2014/main" id="{137D1E76-952B-4CAA-84E8-C1B102A26E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4068" y="402392"/>
            <a:ext cx="8553332" cy="1090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lang="ko-KR" altLang="en-US" sz="4000" b="1" kern="120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1pPr>
            <a:lvl2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2pPr>
            <a:lvl3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3pPr>
            <a:lvl4pPr>
              <a:defRPr lang="ko-KR" altLang="en-US" sz="4000" kern="1200" dirty="0" smtClean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4pPr>
            <a:lvl5pPr>
              <a:defRPr lang="ko-KR" altLang="en-US" sz="4000" kern="1200" dirty="0">
                <a:solidFill>
                  <a:srgbClr val="002060"/>
                </a:solidFill>
                <a:latin typeface="나눔스퀘어" panose="020B0600000101010101" pitchFamily="50" charset="-127"/>
                <a:ea typeface="나눔스퀘어" panose="020B0600000101010101" pitchFamily="50" charset="-127"/>
                <a:cs typeface="+mn-cs"/>
              </a:defRPr>
            </a:lvl5pPr>
          </a:lstStyle>
          <a:p>
            <a:pPr lvl="0"/>
            <a:r>
              <a:rPr lang="ko-KR" altLang="en-US" dirty="0"/>
              <a:t>게임 소개</a:t>
            </a:r>
          </a:p>
        </p:txBody>
      </p:sp>
    </p:spTree>
    <p:extLst>
      <p:ext uri="{BB962C8B-B14F-4D97-AF65-F5344CB8AC3E}">
        <p14:creationId xmlns:p14="http://schemas.microsoft.com/office/powerpoint/2010/main" val="388485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게임 시작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ABC86B2A-13F6-4038-9E83-58F9B58CE2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0024" y="5155"/>
            <a:ext cx="11771976" cy="6855435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-12702"/>
            <a:ext cx="12192000" cy="6891147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5400000">
            <a:off x="3487" y="-12701"/>
            <a:ext cx="9124950" cy="912495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-248422" y="1644919"/>
            <a:ext cx="622662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게임을</a:t>
            </a:r>
            <a:endParaRPr lang="en-US" altLang="ko-KR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  <a:p>
            <a:pPr algn="ctr"/>
            <a:r>
              <a:rPr lang="ko-KR" altLang="en-US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시작해볼까요</a:t>
            </a:r>
            <a:r>
              <a:rPr lang="en-US" altLang="ko-KR" sz="66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?</a:t>
            </a:r>
            <a:endParaRPr lang="ko-KR" altLang="en-US" sz="66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56550"/>
            <a:ext cx="2587556" cy="2967078"/>
            <a:chOff x="0" y="-963038"/>
            <a:chExt cx="2587556" cy="2967078"/>
          </a:xfrm>
          <a:solidFill>
            <a:srgbClr val="87C437"/>
          </a:solidFill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41698AE6-463E-4085-B54D-116ACFE752B6}"/>
              </a:ext>
            </a:extLst>
          </p:cNvPr>
          <p:cNvGrpSpPr/>
          <p:nvPr userDrawn="1"/>
        </p:nvGrpSpPr>
        <p:grpSpPr>
          <a:xfrm>
            <a:off x="773949" y="4050538"/>
            <a:ext cx="3094613" cy="506984"/>
            <a:chOff x="3905251" y="6225204"/>
            <a:chExt cx="3094613" cy="506984"/>
          </a:xfrm>
        </p:grpSpPr>
        <p:pic>
          <p:nvPicPr>
            <p:cNvPr id="16" name="그림 15" descr="아콩다콩로고_150325_web.gif">
              <a:extLst>
                <a:ext uri="{FF2B5EF4-FFF2-40B4-BE49-F238E27FC236}">
                  <a16:creationId xmlns:a16="http://schemas.microsoft.com/office/drawing/2014/main" id="{804F904F-CEB9-4E9A-9480-D09A574814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F620E483-A59F-4FEF-A32E-776DDC88996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993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감사합니다!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133A76C9-095D-4B39-A258-DDAEA89815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0" y="-3"/>
            <a:ext cx="12192000" cy="6858001"/>
          </a:xfrm>
          <a:prstGeom prst="rect">
            <a:avLst/>
          </a:prstGeom>
        </p:spPr>
      </p:pic>
      <p:sp>
        <p:nvSpPr>
          <p:cNvPr id="24" name="직사각형 23">
            <a:extLst>
              <a:ext uri="{FF2B5EF4-FFF2-40B4-BE49-F238E27FC236}">
                <a16:creationId xmlns:a16="http://schemas.microsoft.com/office/drawing/2014/main" id="{C94C3539-88D5-41D4-9D27-B1FE80378753}"/>
              </a:ext>
            </a:extLst>
          </p:cNvPr>
          <p:cNvSpPr/>
          <p:nvPr userDrawn="1"/>
        </p:nvSpPr>
        <p:spPr>
          <a:xfrm>
            <a:off x="0" y="0"/>
            <a:ext cx="12192000" cy="6842712"/>
          </a:xfrm>
          <a:prstGeom prst="rect">
            <a:avLst/>
          </a:prstGeom>
          <a:solidFill>
            <a:srgbClr val="30A1DB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0" name="직각 삼각형 19">
            <a:extLst>
              <a:ext uri="{FF2B5EF4-FFF2-40B4-BE49-F238E27FC236}">
                <a16:creationId xmlns:a16="http://schemas.microsoft.com/office/drawing/2014/main" id="{90A55710-278B-422D-BA53-3B428750F2A2}"/>
              </a:ext>
            </a:extLst>
          </p:cNvPr>
          <p:cNvSpPr/>
          <p:nvPr userDrawn="1"/>
        </p:nvSpPr>
        <p:spPr>
          <a:xfrm rot="16200000">
            <a:off x="2413675" y="-2922230"/>
            <a:ext cx="9780230" cy="978023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DFB73730-69CE-40BF-B236-F96948E1B1C5}"/>
              </a:ext>
            </a:extLst>
          </p:cNvPr>
          <p:cNvGrpSpPr/>
          <p:nvPr userDrawn="1"/>
        </p:nvGrpSpPr>
        <p:grpSpPr>
          <a:xfrm>
            <a:off x="3242" y="-975738"/>
            <a:ext cx="2587556" cy="2967078"/>
            <a:chOff x="0" y="-963038"/>
            <a:chExt cx="2587556" cy="2967078"/>
          </a:xfrm>
        </p:grpSpPr>
        <p:sp>
          <p:nvSpPr>
            <p:cNvPr id="22" name="직각 삼각형 21">
              <a:extLst>
                <a:ext uri="{FF2B5EF4-FFF2-40B4-BE49-F238E27FC236}">
                  <a16:creationId xmlns:a16="http://schemas.microsoft.com/office/drawing/2014/main" id="{C145B091-80CA-4BEC-8601-EBB8104FFF34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23" name="직각 삼각형 22">
              <a:extLst>
                <a:ext uri="{FF2B5EF4-FFF2-40B4-BE49-F238E27FC236}">
                  <a16:creationId xmlns:a16="http://schemas.microsoft.com/office/drawing/2014/main" id="{C464E8EA-D642-4486-803B-68DFDDDC1388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B634B8B-1B27-451C-8314-53D0F7CC21C1}"/>
              </a:ext>
            </a:extLst>
          </p:cNvPr>
          <p:cNvSpPr txBox="1"/>
          <p:nvPr userDrawn="1"/>
        </p:nvSpPr>
        <p:spPr>
          <a:xfrm>
            <a:off x="5965371" y="3336188"/>
            <a:ext cx="62266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감사합니다</a:t>
            </a:r>
            <a:r>
              <a:rPr lang="en-US" altLang="ko-KR" sz="8000" b="1" dirty="0">
                <a:latin typeface="나눔스퀘어 Bold" panose="020B0600000101010101" pitchFamily="50" charset="-127"/>
                <a:ea typeface="나눔스퀘어 Bold" panose="020B0600000101010101" pitchFamily="50" charset="-127"/>
              </a:rPr>
              <a:t>.</a:t>
            </a:r>
            <a:endParaRPr lang="ko-KR" altLang="en-US" sz="8000" b="1" dirty="0"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05EE9455-68BC-40CC-95C2-09CD94EAB19D}"/>
              </a:ext>
            </a:extLst>
          </p:cNvPr>
          <p:cNvGrpSpPr/>
          <p:nvPr userDrawn="1"/>
        </p:nvGrpSpPr>
        <p:grpSpPr>
          <a:xfrm rot="10800000">
            <a:off x="9604444" y="4890694"/>
            <a:ext cx="2587556" cy="2967078"/>
            <a:chOff x="0" y="-963038"/>
            <a:chExt cx="2587556" cy="2967078"/>
          </a:xfrm>
        </p:grpSpPr>
        <p:sp>
          <p:nvSpPr>
            <p:cNvPr id="30" name="직각 삼각형 29">
              <a:extLst>
                <a:ext uri="{FF2B5EF4-FFF2-40B4-BE49-F238E27FC236}">
                  <a16:creationId xmlns:a16="http://schemas.microsoft.com/office/drawing/2014/main" id="{4A4AE6B9-7956-42B0-B5FC-88A8314EE466}"/>
                </a:ext>
              </a:extLst>
            </p:cNvPr>
            <p:cNvSpPr/>
            <p:nvPr/>
          </p:nvSpPr>
          <p:spPr>
            <a:xfrm rot="18900000">
              <a:off x="661480" y="-963038"/>
              <a:ext cx="1926076" cy="1926076"/>
            </a:xfrm>
            <a:prstGeom prst="rtTriangle">
              <a:avLst/>
            </a:prstGeom>
            <a:solidFill>
              <a:srgbClr val="FBA6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  <p:sp>
          <p:nvSpPr>
            <p:cNvPr id="31" name="직각 삼각형 30">
              <a:extLst>
                <a:ext uri="{FF2B5EF4-FFF2-40B4-BE49-F238E27FC236}">
                  <a16:creationId xmlns:a16="http://schemas.microsoft.com/office/drawing/2014/main" id="{C1BD73C9-BE4D-4058-AD2F-E0DDCA230BB4}"/>
                </a:ext>
              </a:extLst>
            </p:cNvPr>
            <p:cNvSpPr/>
            <p:nvPr/>
          </p:nvSpPr>
          <p:spPr>
            <a:xfrm rot="5400000">
              <a:off x="0" y="0"/>
              <a:ext cx="2004040" cy="2004040"/>
            </a:xfrm>
            <a:prstGeom prst="rtTriangle">
              <a:avLst/>
            </a:prstGeom>
            <a:solidFill>
              <a:srgbClr val="87C4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나눔스퀘어" panose="020B0600000101010101" pitchFamily="50" charset="-127"/>
                <a:ea typeface="나눔스퀘어" panose="020B0600000101010101" pitchFamily="50" charset="-127"/>
              </a:endParaRPr>
            </a:p>
          </p:txBody>
        </p:sp>
      </p:grpSp>
      <p:grpSp>
        <p:nvGrpSpPr>
          <p:cNvPr id="18" name="그룹 17">
            <a:extLst>
              <a:ext uri="{FF2B5EF4-FFF2-40B4-BE49-F238E27FC236}">
                <a16:creationId xmlns:a16="http://schemas.microsoft.com/office/drawing/2014/main" id="{A343E0B3-D502-44DA-ACDD-F730636E4480}"/>
              </a:ext>
            </a:extLst>
          </p:cNvPr>
          <p:cNvGrpSpPr/>
          <p:nvPr userDrawn="1"/>
        </p:nvGrpSpPr>
        <p:grpSpPr>
          <a:xfrm>
            <a:off x="4548693" y="6120741"/>
            <a:ext cx="3094613" cy="506984"/>
            <a:chOff x="3905251" y="6225204"/>
            <a:chExt cx="3094613" cy="506984"/>
          </a:xfrm>
        </p:grpSpPr>
        <p:pic>
          <p:nvPicPr>
            <p:cNvPr id="25" name="그림 24" descr="아콩다콩로고_150325_web.gif">
              <a:extLst>
                <a:ext uri="{FF2B5EF4-FFF2-40B4-BE49-F238E27FC236}">
                  <a16:creationId xmlns:a16="http://schemas.microsoft.com/office/drawing/2014/main" id="{AFC7B4B4-C72E-4335-89F3-D091A183B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905251" y="6247994"/>
              <a:ext cx="1031374" cy="46140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0F50C551-0643-4E48-B337-8B4CB909A81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92527" y="6225204"/>
              <a:ext cx="2007337" cy="5069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7140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62E1193-0276-4D85-A0F6-0F3DD3D3F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C0CEF289-BBD3-4B78-AD87-46AEC9B941C9}" type="datetimeFigureOut">
              <a:rPr lang="ko-KR" altLang="en-US" smtClean="0"/>
              <a:pPr/>
              <a:t>2021-12-23</a:t>
            </a:fld>
            <a:endParaRPr lang="ko-KR" altLang="en-US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0C72972-5B25-4846-AECE-56976124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BE8AC52-1096-4925-9C1A-04455F61AD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defRPr>
            </a:lvl1pPr>
          </a:lstStyle>
          <a:p>
            <a:fld id="{66024BC6-15BB-44EA-80E0-37237723EBA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030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E858902C-9B9D-4250-9E61-0ACE0F198A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374" y="569578"/>
            <a:ext cx="4447592" cy="5731125"/>
          </a:xfrm>
          <a:prstGeom prst="rect">
            <a:avLst/>
          </a:prstGeom>
        </p:spPr>
      </p:pic>
      <p:pic>
        <p:nvPicPr>
          <p:cNvPr id="6" name="그림 5" descr="텍스트, 클립아트이(가) 표시된 사진&#10;&#10;자동 생성된 설명">
            <a:extLst>
              <a:ext uri="{FF2B5EF4-FFF2-40B4-BE49-F238E27FC236}">
                <a16:creationId xmlns:a16="http://schemas.microsoft.com/office/drawing/2014/main" id="{6A45BE3B-1547-44F9-9A2A-70A9157CAF2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79"/>
          <a:stretch/>
        </p:blipFill>
        <p:spPr>
          <a:xfrm>
            <a:off x="4994966" y="569577"/>
            <a:ext cx="6523266" cy="265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F7DA449-23B1-4C0A-99B2-D946C9050A13}"/>
              </a:ext>
            </a:extLst>
          </p:cNvPr>
          <p:cNvSpPr txBox="1"/>
          <p:nvPr/>
        </p:nvSpPr>
        <p:spPr>
          <a:xfrm>
            <a:off x="220438" y="1286394"/>
            <a:ext cx="8010230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빠른 두뇌 회전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en-US" altLang="ko-KR" sz="3000" b="1" spc="-150" dirty="0">
                <a:solidFill>
                  <a:srgbClr val="02575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공감 능력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필요한 게임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질문을 듣고 떠오른 것을 적은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내 생각이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다른 사람의 생각과 일치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하면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매칭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</a:p>
          <a:p>
            <a:pPr algn="just"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서로의 생각을 비교하면서 답을 맞히는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20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공감 단어 예측 게임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75AEA8-281F-4C28-A61E-E457EC336870}"/>
              </a:ext>
            </a:extLst>
          </p:cNvPr>
          <p:cNvSpPr txBox="1"/>
          <p:nvPr/>
        </p:nvSpPr>
        <p:spPr>
          <a:xfrm>
            <a:off x="8059698" y="1289566"/>
            <a:ext cx="165693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만 </a:t>
            </a:r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10</a:t>
            </a:r>
            <a:r>
              <a:rPr lang="ko-KR" altLang="en-US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세 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27F88F0-7CAA-4679-9171-F10449F7EDC2}"/>
              </a:ext>
            </a:extLst>
          </p:cNvPr>
          <p:cNvSpPr txBox="1"/>
          <p:nvPr/>
        </p:nvSpPr>
        <p:spPr>
          <a:xfrm>
            <a:off x="9640171" y="1296434"/>
            <a:ext cx="1059237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4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명 이상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61A02-8566-4616-B30B-CB8A333A6ECB}"/>
              </a:ext>
            </a:extLst>
          </p:cNvPr>
          <p:cNvSpPr txBox="1"/>
          <p:nvPr/>
        </p:nvSpPr>
        <p:spPr>
          <a:xfrm>
            <a:off x="10770351" y="1299076"/>
            <a:ext cx="1285262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2400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</a:t>
            </a:r>
            <a:r>
              <a:rPr lang="ko-KR" altLang="en-US" b="1" spc="-150" dirty="0">
                <a:solidFill>
                  <a:srgbClr val="292526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분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53A3A5F-02FC-4302-8E81-98004A023E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1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DCCC8522-46EA-45EB-BEF7-4CCC931DA9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소개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BA65F13F-3790-4438-9668-CCC2AB4557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91837" l="2538" r="22843">
                        <a14:foregroundMark x1="3553" y1="19728" x2="19120" y2="51020"/>
                        <a14:foregroundMark x1="6599" y1="27211" x2="19966" y2="80952"/>
                        <a14:foregroundMark x1="4230" y1="27211" x2="4738" y2="64626"/>
                        <a14:foregroundMark x1="6091" y1="29932" x2="18782" y2="25850"/>
                        <a14:foregroundMark x1="6937" y1="22449" x2="17766" y2="18367"/>
                        <a14:foregroundMark x1="4738" y1="18367" x2="20643" y2="18367"/>
                        <a14:foregroundMark x1="20474" y1="19048" x2="21658" y2="72109"/>
                        <a14:foregroundMark x1="3723" y1="61905" x2="4061" y2="82993"/>
                        <a14:foregroundMark x1="6599" y1="83673" x2="17766" y2="80952"/>
                        <a14:foregroundMark x1="9814" y1="87755" x2="14721" y2="85034"/>
                        <a14:foregroundMark x1="13536" y1="89116" x2="13536" y2="89116"/>
                        <a14:foregroundMark x1="15567" y1="91837" x2="15567" y2="91837"/>
                        <a14:foregroundMark x1="3553" y1="91156" x2="3553" y2="91156"/>
                      </a14:backgroundRemoval>
                    </a14:imgEffect>
                  </a14:imgLayer>
                </a14:imgProps>
              </a:ext>
            </a:extLst>
          </a:blip>
          <a:srcRect r="74486"/>
          <a:stretch/>
        </p:blipFill>
        <p:spPr>
          <a:xfrm>
            <a:off x="8385442" y="306188"/>
            <a:ext cx="1005448" cy="98020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B3AC8330-D645-47F8-AE45-2D65AD7AAD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39384" r="59796">
                        <a14:foregroundMark x1="41624" y1="21088" x2="57530" y2="76871"/>
                        <a14:foregroundMark x1="54822" y1="19048" x2="48054" y2="72109"/>
                        <a14:foregroundMark x1="57699" y1="28571" x2="58037" y2="71429"/>
                        <a14:foregroundMark x1="44332" y1="57823" x2="44332" y2="57823"/>
                        <a14:foregroundMark x1="41963" y1="77551" x2="56176" y2="83673"/>
                        <a14:foregroundMark x1="43993" y1="42857" x2="42809" y2="65306"/>
                        <a14:foregroundMark x1="54822" y1="43537" x2="56007" y2="63265"/>
                        <a14:foregroundMark x1="58883" y1="42857" x2="59560" y2="69388"/>
                      </a14:backgroundRemoval>
                    </a14:imgEffect>
                  </a14:imgLayer>
                </a14:imgProps>
              </a:ext>
            </a:extLst>
          </a:blip>
          <a:srcRect l="36833" r="37653"/>
          <a:stretch/>
        </p:blipFill>
        <p:spPr>
          <a:xfrm>
            <a:off x="9652448" y="306189"/>
            <a:ext cx="1005448" cy="980204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EE47CF0-08D3-4993-AB4E-AF3358BAD12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76967" r="97378">
                        <a14:foregroundMark x1="78849" y1="21769" x2="80203" y2="61905"/>
                        <a14:foregroundMark x1="80034" y1="77551" x2="93739" y2="79592"/>
                      </a14:backgroundRemoval>
                    </a14:imgEffect>
                  </a14:imgLayer>
                </a14:imgProps>
              </a:ext>
            </a:extLst>
          </a:blip>
          <a:srcRect l="74416" r="70"/>
          <a:stretch/>
        </p:blipFill>
        <p:spPr>
          <a:xfrm>
            <a:off x="10941341" y="306190"/>
            <a:ext cx="1005448" cy="980204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77C23EB8-43F7-4193-BE59-891A1FC342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8272" y="1855190"/>
            <a:ext cx="3688766" cy="422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23DEC23-2155-40E2-92AA-42C2C8CF6362}"/>
              </a:ext>
            </a:extLst>
          </p:cNvPr>
          <p:cNvSpPr txBox="1"/>
          <p:nvPr/>
        </p:nvSpPr>
        <p:spPr>
          <a:xfrm>
            <a:off x="585537" y="1237138"/>
            <a:ext cx="5847348" cy="4572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6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더블 매칭</a:t>
            </a:r>
            <a:endParaRPr lang="en-US" altLang="ko-KR" sz="500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 게임에서 점수를 얻으려면 다른 사람이 이 질문에 대해 어떤 답을 떠올릴지 생각하고 답을 적어야 합니다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나와 똑같은 답을 적은 사람이 있어야만 점수를 받을 수 있기 때문입니다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</a:p>
          <a:p>
            <a:pPr algn="just">
              <a:lnSpc>
                <a:spcPct val="150000"/>
              </a:lnSpc>
            </a:pP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여러분의 공감 능력과 창의력을 적절히 활용하세요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여러분이 적은 답에 따라 얼마든지 재밌는 상황이 벌어질 수 있습니다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.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가족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친구들과 한자리에 모여 게임을 즐기며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이야기 나누고 즐거운 생각을 함께 공유해 보세요</a:t>
            </a:r>
            <a:r>
              <a:rPr lang="en-US" altLang="ko-KR" sz="2000" dirty="0">
                <a:solidFill>
                  <a:srgbClr val="0C141C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C08BF7-3423-407B-9EED-7F68F1A5437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2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95B3D21F-B59C-4ED2-B33F-D7865831F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전 알아보기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6BBDEA0-9759-49F3-8D08-A5CCBAF113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162" y="557496"/>
            <a:ext cx="3835985" cy="5558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62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>
            <a:extLst>
              <a:ext uri="{FF2B5EF4-FFF2-40B4-BE49-F238E27FC236}">
                <a16:creationId xmlns:a16="http://schemas.microsoft.com/office/drawing/2014/main" id="{CFDF2F78-0554-4540-B515-DCBF02D13481}"/>
              </a:ext>
            </a:extLst>
          </p:cNvPr>
          <p:cNvSpPr txBox="1"/>
          <p:nvPr/>
        </p:nvSpPr>
        <p:spPr>
          <a:xfrm>
            <a:off x="571266" y="1493005"/>
            <a:ext cx="5746386" cy="158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질문 카드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400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파란색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초록색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200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09ABD9-C502-42F2-80DF-3BF2225FEC80}"/>
              </a:ext>
            </a:extLst>
          </p:cNvPr>
          <p:cNvSpPr txBox="1"/>
          <p:nvPr/>
        </p:nvSpPr>
        <p:spPr>
          <a:xfrm>
            <a:off x="571267" y="3435769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답안지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묶음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538C39-CEAD-4838-A7E6-E9342D33CE5D}"/>
              </a:ext>
            </a:extLst>
          </p:cNvPr>
          <p:cNvSpPr txBox="1"/>
          <p:nvPr/>
        </p:nvSpPr>
        <p:spPr>
          <a:xfrm>
            <a:off x="571267" y="4407561"/>
            <a:ext cx="52298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모래시계 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DF451F3-63E9-4884-BBF8-3B651A850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06EAC783-1624-4664-A4E7-9C0B654859E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구성물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8B92E2CA-0650-4847-B41F-78DE4F4F0A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650" y="1295452"/>
            <a:ext cx="5746387" cy="47603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49272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49C04A0-39C3-4449-B134-60F6DC22A6DF}"/>
              </a:ext>
            </a:extLst>
          </p:cNvPr>
          <p:cNvSpPr txBox="1"/>
          <p:nvPr/>
        </p:nvSpPr>
        <p:spPr>
          <a:xfrm>
            <a:off x="218843" y="1415188"/>
            <a:ext cx="7188708" cy="4180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답안지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과 답을 적을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필기구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준비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초록색 질문 카드는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어린이부터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파란색 질문 카드는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청소년부터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즐기기 적합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원한다면 두 색깔을 함께 사용 가능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함께 논의해서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카드 색깔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고르고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잘 섞어 가운데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에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쌓아 둠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04DE164-7A6B-42BF-A2F2-6D4A4F4C6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D70F1CA-34D4-4909-8742-FFE5473585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준비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532A0D83-7534-47F3-9164-4632126E3B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7550" y="1555289"/>
            <a:ext cx="4449487" cy="3045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52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56AC6-63AC-4C05-972F-B6CF104C5B7E}"/>
              </a:ext>
            </a:extLst>
          </p:cNvPr>
          <p:cNvSpPr txBox="1"/>
          <p:nvPr/>
        </p:nvSpPr>
        <p:spPr>
          <a:xfrm>
            <a:off x="218843" y="1136641"/>
            <a:ext cx="7188708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무작위로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매칭 마스터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진행 역할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선정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매칭 마스터는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질문 카드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가져와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소리 내어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읽음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카드를 다 읽었다면 즉시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모래시계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뒤집고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각자 떠오른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15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초 안에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빠르게 적음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F16A7B61-48B0-4E13-ACC7-2A6992DAD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2" y="542227"/>
            <a:ext cx="4156826" cy="285706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D729A431-BB39-46C7-B4A4-8A44AF0CC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211" y="3389789"/>
            <a:ext cx="4156827" cy="28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81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56AC6-63AC-4C05-972F-B6CF104C5B7E}"/>
              </a:ext>
            </a:extLst>
          </p:cNvPr>
          <p:cNvSpPr txBox="1"/>
          <p:nvPr/>
        </p:nvSpPr>
        <p:spPr>
          <a:xfrm>
            <a:off x="218843" y="1136641"/>
            <a:ext cx="7188708" cy="3488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매칭 마스터부터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시작해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차례대로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자신이 적은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 하나를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소리 내어 읽음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읽은 답과 일치하는 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적은 사람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“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매칭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말하고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 답을 적은 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그 답에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그어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9A81099-D40B-4F56-9557-5E3C441A6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1" y="3389789"/>
            <a:ext cx="4156827" cy="285707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6C317DD-7C70-4A0B-906D-8A9A831B3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211" y="542227"/>
            <a:ext cx="4156827" cy="2857069"/>
          </a:xfrm>
          <a:prstGeom prst="rect">
            <a:avLst/>
          </a:prstGeom>
        </p:spPr>
      </p:pic>
      <p:cxnSp>
        <p:nvCxnSpPr>
          <p:cNvPr id="14" name="직선 연결선 13">
            <a:extLst>
              <a:ext uri="{FF2B5EF4-FFF2-40B4-BE49-F238E27FC236}">
                <a16:creationId xmlns:a16="http://schemas.microsoft.com/office/drawing/2014/main" id="{6D537197-215B-4AD6-B1EE-1DDDBDE4901D}"/>
              </a:ext>
            </a:extLst>
          </p:cNvPr>
          <p:cNvCxnSpPr>
            <a:cxnSpLocks/>
          </p:cNvCxnSpPr>
          <p:nvPr/>
        </p:nvCxnSpPr>
        <p:spPr>
          <a:xfrm flipV="1">
            <a:off x="8620125" y="4567238"/>
            <a:ext cx="881063" cy="2190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83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56AC6-63AC-4C05-972F-B6CF104C5B7E}"/>
              </a:ext>
            </a:extLst>
          </p:cNvPr>
          <p:cNvSpPr txBox="1"/>
          <p:nvPr/>
        </p:nvSpPr>
        <p:spPr>
          <a:xfrm>
            <a:off x="218843" y="1136641"/>
            <a:ext cx="7188708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매칭 마스터부터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시작해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차례대로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자신이 적은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답 하나를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소리 내어 읽음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5.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읽은 답과 일치하는 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적은 사람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“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매칭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”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이라고 말하고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 답을 적은 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그 답에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그어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만약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아무도 적지 않았다면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그 답에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아무런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표시하지 않음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B9A81099-D40B-4F56-9557-5E3C441A6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211" y="3389789"/>
            <a:ext cx="4156827" cy="285707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EB4C2C27-7607-4FD6-B240-55E60361B6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212" y="542227"/>
            <a:ext cx="4156826" cy="28570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8A70644-BB65-4CE7-9E20-4E26473153F0}"/>
              </a:ext>
            </a:extLst>
          </p:cNvPr>
          <p:cNvSpPr txBox="1"/>
          <p:nvPr/>
        </p:nvSpPr>
        <p:spPr>
          <a:xfrm>
            <a:off x="9332119" y="2190751"/>
            <a:ext cx="771524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b="1" dirty="0" err="1">
                <a:latin typeface="나눔스퀘어" panose="020B0600000101010101" pitchFamily="50" charset="-127"/>
                <a:ea typeface="나눔스퀘어" panose="020B0600000101010101" pitchFamily="50" charset="-127"/>
              </a:rPr>
              <a:t>박소담</a:t>
            </a:r>
            <a:r>
              <a:rPr lang="en-US" altLang="ko-KR" sz="14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  <a:endParaRPr lang="ko-KR" altLang="en-US" sz="14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65408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방법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56AC6-63AC-4C05-972F-B6CF104C5B7E}"/>
              </a:ext>
            </a:extLst>
          </p:cNvPr>
          <p:cNvSpPr txBox="1"/>
          <p:nvPr/>
        </p:nvSpPr>
        <p:spPr>
          <a:xfrm>
            <a:off x="218843" y="1136641"/>
            <a:ext cx="7188708" cy="4584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7.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이후로 한 명씩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1)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 표시되지 않고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2)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읽지 않고 남아 있는 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말하면서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일치하는 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적은 다른 사람이 있는지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확인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모두가 자신의 답을 읽은 후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빗금 표시되지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않은 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혼자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만 적은 답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9AC7AF5A-B4B1-49E1-865B-0F592130CB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32"/>
          <a:stretch/>
        </p:blipFill>
        <p:spPr>
          <a:xfrm>
            <a:off x="7211825" y="1493005"/>
            <a:ext cx="4645213" cy="389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42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9D5331D-DB4A-4567-A096-D3352B235F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298E0D3-1319-422C-955D-D5600AB28C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라운드 종료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C0883-7940-4895-B5AE-56130F16A4C3}"/>
              </a:ext>
            </a:extLst>
          </p:cNvPr>
          <p:cNvSpPr txBox="1"/>
          <p:nvPr/>
        </p:nvSpPr>
        <p:spPr>
          <a:xfrm>
            <a:off x="218843" y="1136641"/>
            <a:ext cx="7345010" cy="4873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답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공개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되고 각자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자기 점수 계산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질문에 대한 답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개중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개만 빗금 표시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답 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개가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모두 빗금 표시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3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매칭 마스터의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왼쪽 사람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다음 매칭 마스터</a:t>
            </a: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매칭 마스터는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새 질문 카드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읽고 시작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4. 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사람이 한 번씩 매칭 마스터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맡으면</a:t>
            </a:r>
            <a:endParaRPr lang="en-US" altLang="ko-KR" sz="3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</a:t>
            </a:r>
            <a:r>
              <a:rPr lang="ko-KR" altLang="en-US" sz="30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30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 종료</a:t>
            </a:r>
            <a:endParaRPr lang="en-US" altLang="ko-KR" sz="30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A7535F2-33DF-4FE7-B8EF-1F65273B1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4383" y="1002521"/>
            <a:ext cx="4422656" cy="514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67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종료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65022D-D5AE-4886-A4ED-E5D8890C61F2}"/>
              </a:ext>
            </a:extLst>
          </p:cNvPr>
          <p:cNvSpPr txBox="1"/>
          <p:nvPr/>
        </p:nvSpPr>
        <p:spPr>
          <a:xfrm>
            <a:off x="596679" y="1383216"/>
            <a:ext cx="6735031" cy="389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34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게임하는 사람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4~5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4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6~7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3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8~10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2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명 이상</a:t>
            </a:r>
            <a:r>
              <a:rPr lang="en-US" altLang="ko-KR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</a:t>
            </a:r>
            <a:r>
              <a:rPr lang="ko-KR" altLang="en-US" sz="28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라운드</a:t>
            </a:r>
            <a:endParaRPr lang="en-US" altLang="ko-KR" sz="28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endParaRPr lang="en-US" altLang="ko-KR" sz="10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게임이 끝나고 </a:t>
            </a:r>
            <a:r>
              <a:rPr lang="ko-KR" altLang="en-US" sz="34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칸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의</a:t>
            </a:r>
            <a:r>
              <a:rPr lang="ko-KR" altLang="en-US" sz="34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점수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더해</a:t>
            </a:r>
            <a:endParaRPr lang="en-US" altLang="ko-KR" sz="34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just">
              <a:lnSpc>
                <a:spcPct val="150000"/>
              </a:lnSpc>
            </a:pPr>
            <a:r>
              <a:rPr lang="ko-KR" altLang="en-US" sz="34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가장 높은 점수</a:t>
            </a:r>
            <a:r>
              <a:rPr lang="ko-KR" altLang="en-US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를 기록한 사람이 </a:t>
            </a:r>
            <a:r>
              <a:rPr lang="ko-KR" altLang="en-US" sz="34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승리</a:t>
            </a:r>
            <a:r>
              <a:rPr lang="en-US" altLang="ko-KR" sz="3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6F5A270-26FF-492D-866D-1DD4EA15E8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6042" y="546710"/>
            <a:ext cx="3892133" cy="5635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9736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자주 묻는 질문</a:t>
            </a:r>
            <a:r>
              <a:rPr lang="en-US" altLang="ko-KR" dirty="0"/>
              <a:t>(FAQ)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B9FD70-5924-4C7A-91DB-82B8761CBA7B}"/>
              </a:ext>
            </a:extLst>
          </p:cNvPr>
          <p:cNvSpPr txBox="1"/>
          <p:nvPr/>
        </p:nvSpPr>
        <p:spPr>
          <a:xfrm>
            <a:off x="218843" y="1123941"/>
            <a:ext cx="7188708" cy="1929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적은 답이 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것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가리킨다면 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서로 일치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것으로 판단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700CCE7-9A2F-4AFE-B520-300E58955C8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15795" y="407836"/>
            <a:ext cx="3241243" cy="303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26AAA0D3-CFFD-467C-96B2-DC147BBA8EB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6833" y="3053444"/>
            <a:ext cx="3241243" cy="303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EE7C05B-B66E-4D1F-A431-B3430ADC181B}"/>
              </a:ext>
            </a:extLst>
          </p:cNvPr>
          <p:cNvSpPr txBox="1"/>
          <p:nvPr/>
        </p:nvSpPr>
        <p:spPr>
          <a:xfrm rot="21101965">
            <a:off x="8836072" y="1359317"/>
            <a:ext cx="1691481" cy="94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달걀</a:t>
            </a:r>
            <a:endParaRPr lang="en-US" altLang="ko-KR" sz="2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두부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13F9E43-A92D-4031-8995-E6C8DDC4EAD1}"/>
              </a:ext>
            </a:extLst>
          </p:cNvPr>
          <p:cNvSpPr txBox="1"/>
          <p:nvPr/>
        </p:nvSpPr>
        <p:spPr>
          <a:xfrm rot="21101965">
            <a:off x="7082510" y="4037679"/>
            <a:ext cx="1691481" cy="94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우유</a:t>
            </a:r>
            <a:endParaRPr lang="en-US" altLang="ko-KR" sz="2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계란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08357687-E36E-4171-BEF0-3E513EEBBE89}"/>
              </a:ext>
            </a:extLst>
          </p:cNvPr>
          <p:cNvCxnSpPr>
            <a:cxnSpLocks/>
          </p:cNvCxnSpPr>
          <p:nvPr/>
        </p:nvCxnSpPr>
        <p:spPr>
          <a:xfrm flipV="1">
            <a:off x="7513118" y="4639283"/>
            <a:ext cx="830782" cy="1765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3CC49532-2D6A-4E00-82A2-2F3B200A7818}"/>
              </a:ext>
            </a:extLst>
          </p:cNvPr>
          <p:cNvCxnSpPr>
            <a:cxnSpLocks/>
          </p:cNvCxnSpPr>
          <p:nvPr/>
        </p:nvCxnSpPr>
        <p:spPr>
          <a:xfrm flipV="1">
            <a:off x="9223909" y="1548858"/>
            <a:ext cx="830782" cy="1765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2840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자주 묻는 질문</a:t>
            </a:r>
            <a:r>
              <a:rPr lang="en-US" altLang="ko-KR" dirty="0"/>
              <a:t>(FAQ)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B9FD70-5924-4C7A-91DB-82B8761CBA7B}"/>
              </a:ext>
            </a:extLst>
          </p:cNvPr>
          <p:cNvSpPr txBox="1"/>
          <p:nvPr/>
        </p:nvSpPr>
        <p:spPr>
          <a:xfrm>
            <a:off x="218843" y="1123941"/>
            <a:ext cx="7188708" cy="291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적은 답이 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것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가리킨다면 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서로 일치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것으로 판단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다만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상위 개념의 답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일치 않음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07E8726-C51F-4E7D-AE62-1028154A409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15795" y="407836"/>
            <a:ext cx="3241243" cy="303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ABF2F51-03DE-4175-9B26-9944D514A2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6833" y="3053444"/>
            <a:ext cx="3241243" cy="303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BAE98C0-19DB-4F91-8991-CD10938A2622}"/>
              </a:ext>
            </a:extLst>
          </p:cNvPr>
          <p:cNvSpPr txBox="1"/>
          <p:nvPr/>
        </p:nvSpPr>
        <p:spPr>
          <a:xfrm rot="21101965">
            <a:off x="8836072" y="1359317"/>
            <a:ext cx="1691481" cy="94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사전</a:t>
            </a:r>
            <a:endParaRPr lang="en-US" altLang="ko-KR" sz="2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노트북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DA5C27-05F9-4218-AA5B-74F3968B7777}"/>
              </a:ext>
            </a:extLst>
          </p:cNvPr>
          <p:cNvSpPr txBox="1"/>
          <p:nvPr/>
        </p:nvSpPr>
        <p:spPr>
          <a:xfrm rot="21101965">
            <a:off x="7082510" y="4037679"/>
            <a:ext cx="1691481" cy="940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펜</a:t>
            </a:r>
            <a:endParaRPr lang="en-US" altLang="ko-KR" sz="22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책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42A9839F-EEDF-4CA0-9C2B-26A5A83816D9}"/>
              </a:ext>
            </a:extLst>
          </p:cNvPr>
          <p:cNvCxnSpPr>
            <a:cxnSpLocks/>
          </p:cNvCxnSpPr>
          <p:nvPr/>
        </p:nvCxnSpPr>
        <p:spPr>
          <a:xfrm flipV="1">
            <a:off x="7513118" y="4639283"/>
            <a:ext cx="830782" cy="1765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5FDAED7C-579C-4FC3-AC09-239463798860}"/>
              </a:ext>
            </a:extLst>
          </p:cNvPr>
          <p:cNvCxnSpPr>
            <a:cxnSpLocks/>
          </p:cNvCxnSpPr>
          <p:nvPr/>
        </p:nvCxnSpPr>
        <p:spPr>
          <a:xfrm flipV="1">
            <a:off x="9223909" y="1548858"/>
            <a:ext cx="830782" cy="17657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곱하기 기호 11">
            <a:extLst>
              <a:ext uri="{FF2B5EF4-FFF2-40B4-BE49-F238E27FC236}">
                <a16:creationId xmlns:a16="http://schemas.microsoft.com/office/drawing/2014/main" id="{B99CA1E4-C624-4EC2-8C45-4942C5194692}"/>
              </a:ext>
            </a:extLst>
          </p:cNvPr>
          <p:cNvSpPr/>
          <p:nvPr/>
        </p:nvSpPr>
        <p:spPr>
          <a:xfrm>
            <a:off x="9012555" y="786417"/>
            <a:ext cx="1329690" cy="1701455"/>
          </a:xfrm>
          <a:prstGeom prst="mathMultiply">
            <a:avLst>
              <a:gd name="adj1" fmla="val 2261"/>
            </a:avLst>
          </a:prstGeom>
          <a:solidFill>
            <a:srgbClr val="F8221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곱하기 기호 15">
            <a:extLst>
              <a:ext uri="{FF2B5EF4-FFF2-40B4-BE49-F238E27FC236}">
                <a16:creationId xmlns:a16="http://schemas.microsoft.com/office/drawing/2014/main" id="{E6EF549B-5338-436D-A423-699697FF3BDB}"/>
              </a:ext>
            </a:extLst>
          </p:cNvPr>
          <p:cNvSpPr/>
          <p:nvPr/>
        </p:nvSpPr>
        <p:spPr>
          <a:xfrm>
            <a:off x="7346828" y="3897313"/>
            <a:ext cx="1329690" cy="1701455"/>
          </a:xfrm>
          <a:prstGeom prst="mathMultiply">
            <a:avLst>
              <a:gd name="adj1" fmla="val 2261"/>
            </a:avLst>
          </a:prstGeom>
          <a:solidFill>
            <a:srgbClr val="F8221F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605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BD005E0-4A12-460A-93A5-DDB6B8FAD98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428FF6C-9832-4009-B1B8-396E35A4D5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자주 묻는 질문</a:t>
            </a:r>
            <a:r>
              <a:rPr lang="en-US" altLang="ko-KR" dirty="0"/>
              <a:t>(FAQ)</a:t>
            </a:r>
            <a:endParaRPr lang="ko-KR" alt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B9FD70-5924-4C7A-91DB-82B8761CBA7B}"/>
              </a:ext>
            </a:extLst>
          </p:cNvPr>
          <p:cNvSpPr txBox="1"/>
          <p:nvPr/>
        </p:nvSpPr>
        <p:spPr>
          <a:xfrm>
            <a:off x="218843" y="1123941"/>
            <a:ext cx="7188708" cy="4884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적은 답이 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‘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같은 것</a:t>
            </a: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’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을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가리킨다면 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    서로 일치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하는 것으로 판단</a:t>
            </a:r>
            <a:endParaRPr lang="en-US" altLang="ko-KR" sz="3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2. 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다만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상위 개념의 답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은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서로 일치 않음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3.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일치한 답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이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사실과 다르거나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   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말이 되지 않더라도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점수</a:t>
            </a:r>
            <a:r>
              <a:rPr lang="ko-KR" altLang="en-US" sz="3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로 </a:t>
            </a:r>
            <a:r>
              <a:rPr lang="ko-KR" altLang="en-US" sz="3200" b="1" spc="-150" dirty="0">
                <a:solidFill>
                  <a:srgbClr val="EA510E"/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인정</a:t>
            </a:r>
            <a:endParaRPr lang="en-US" altLang="ko-KR" sz="3200" b="1" spc="-150" dirty="0">
              <a:solidFill>
                <a:srgbClr val="EA510E"/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7CB41A32-F4C0-4C56-A4D1-E7BAC7C8D06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15795" y="407836"/>
            <a:ext cx="3241243" cy="303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3C83227-DC7A-483B-A650-3023420C9E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6833" y="3053444"/>
            <a:ext cx="3241243" cy="3035875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EB35B6-882F-4404-9B6B-A934AC49AFA3}"/>
              </a:ext>
            </a:extLst>
          </p:cNvPr>
          <p:cNvSpPr txBox="1"/>
          <p:nvPr/>
        </p:nvSpPr>
        <p:spPr>
          <a:xfrm rot="21101965">
            <a:off x="8836072" y="1397853"/>
            <a:ext cx="1691481" cy="86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인도네시아</a:t>
            </a:r>
            <a:endParaRPr lang="en-US" altLang="ko-KR" sz="2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멕시코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A3113-EB5C-4E30-A449-792741F84A7C}"/>
              </a:ext>
            </a:extLst>
          </p:cNvPr>
          <p:cNvSpPr txBox="1"/>
          <p:nvPr/>
        </p:nvSpPr>
        <p:spPr>
          <a:xfrm rot="21101965">
            <a:off x="7082510" y="4076215"/>
            <a:ext cx="1691481" cy="863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칠레</a:t>
            </a:r>
            <a:endParaRPr lang="en-US" altLang="ko-KR" sz="2000" b="1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000" b="1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인도네시아</a:t>
            </a: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3BA13ED5-C0EE-479E-BCD1-BA28E48854F9}"/>
              </a:ext>
            </a:extLst>
          </p:cNvPr>
          <p:cNvCxnSpPr>
            <a:cxnSpLocks/>
          </p:cNvCxnSpPr>
          <p:nvPr/>
        </p:nvCxnSpPr>
        <p:spPr>
          <a:xfrm flipV="1">
            <a:off x="7407551" y="4650658"/>
            <a:ext cx="1049903" cy="18486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id="{33FA57DA-E02A-4782-9031-ED1987359691}"/>
              </a:ext>
            </a:extLst>
          </p:cNvPr>
          <p:cNvCxnSpPr>
            <a:cxnSpLocks/>
          </p:cNvCxnSpPr>
          <p:nvPr/>
        </p:nvCxnSpPr>
        <p:spPr>
          <a:xfrm flipV="1">
            <a:off x="9076425" y="1538548"/>
            <a:ext cx="1159991" cy="2119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그림 11">
            <a:extLst>
              <a:ext uri="{FF2B5EF4-FFF2-40B4-BE49-F238E27FC236}">
                <a16:creationId xmlns:a16="http://schemas.microsoft.com/office/drawing/2014/main" id="{41804C91-8ACF-474F-B140-AFD0FA9AD3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0568" y="356849"/>
            <a:ext cx="1765099" cy="2569832"/>
          </a:xfrm>
          <a:prstGeom prst="roundRect">
            <a:avLst>
              <a:gd name="adj" fmla="val 9060"/>
            </a:avLst>
          </a:prstGeom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00C755A-2E1F-472E-AFD1-2409188145FD}"/>
              </a:ext>
            </a:extLst>
          </p:cNvPr>
          <p:cNvSpPr txBox="1"/>
          <p:nvPr/>
        </p:nvSpPr>
        <p:spPr>
          <a:xfrm>
            <a:off x="7070357" y="832611"/>
            <a:ext cx="885520" cy="582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1250" spc="-15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남아메리카</a:t>
            </a:r>
            <a:endParaRPr lang="en-US" altLang="ko-KR" sz="1250" spc="-150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1250" spc="-150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국가</a:t>
            </a:r>
          </a:p>
        </p:txBody>
      </p:sp>
    </p:spTree>
    <p:extLst>
      <p:ext uri="{BB962C8B-B14F-4D97-AF65-F5344CB8AC3E}">
        <p14:creationId xmlns:p14="http://schemas.microsoft.com/office/powerpoint/2010/main" val="410340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B985974-D731-4CA3-BF61-E62467D9467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3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C652EA4E-1BA9-4E31-82FC-48EDE2608E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게임 요약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BF79B9C-108B-4947-A676-6325F40151A6}"/>
              </a:ext>
            </a:extLst>
          </p:cNvPr>
          <p:cNvSpPr/>
          <p:nvPr/>
        </p:nvSpPr>
        <p:spPr>
          <a:xfrm>
            <a:off x="998584" y="1576748"/>
            <a:ext cx="10194832" cy="638758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준비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질문카드 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400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답안지 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모래시계 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필기구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(</a:t>
            </a:r>
            <a:r>
              <a:rPr lang="ko-KR" altLang="en-US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별도</a:t>
            </a:r>
            <a:r>
              <a:rPr lang="en-US" altLang="ko-KR" sz="22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)</a:t>
            </a:r>
            <a:endParaRPr lang="ko-KR" altLang="en-US" sz="2200" spc="-15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EC545B42-B020-4958-A086-B438F950DEFE}"/>
              </a:ext>
            </a:extLst>
          </p:cNvPr>
          <p:cNvSpPr/>
          <p:nvPr/>
        </p:nvSpPr>
        <p:spPr>
          <a:xfrm>
            <a:off x="998583" y="5105762"/>
            <a:ext cx="10194833" cy="638758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게임 승리 </a:t>
            </a:r>
            <a:r>
              <a:rPr lang="en-US" altLang="ko-KR" sz="2400" b="1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</a:t>
            </a:r>
            <a:r>
              <a:rPr lang="en-US" altLang="ko-KR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r>
              <a:rPr lang="ko-KR" altLang="en-US" sz="24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칸의 점수 총합이 가장 높은 사람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B40B6CA9-2DEF-4BD6-8740-4C58AD09BBD8}"/>
              </a:ext>
            </a:extLst>
          </p:cNvPr>
          <p:cNvSpPr/>
          <p:nvPr/>
        </p:nvSpPr>
        <p:spPr>
          <a:xfrm>
            <a:off x="998583" y="2273485"/>
            <a:ext cx="10194833" cy="638759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매칭 마스터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질문 카드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장 읽기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18B891E-E8BC-4404-B2B8-0DA571AE905D}"/>
              </a:ext>
            </a:extLst>
          </p:cNvPr>
          <p:cNvSpPr/>
          <p:nvPr/>
        </p:nvSpPr>
        <p:spPr>
          <a:xfrm>
            <a:off x="998583" y="4409620"/>
            <a:ext cx="10194833" cy="638759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점수 계산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0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 일치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0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1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 일치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1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, 2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 일치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3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점</a:t>
            </a: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962CEC4-ED1F-4CB9-826B-B6A56B8D8314}"/>
              </a:ext>
            </a:extLst>
          </p:cNvPr>
          <p:cNvSpPr/>
          <p:nvPr/>
        </p:nvSpPr>
        <p:spPr>
          <a:xfrm>
            <a:off x="998583" y="2970223"/>
            <a:ext cx="10194833" cy="662018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모든 플레이어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답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2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 적기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876C944-B88B-4553-B4B3-000A286686D3}"/>
              </a:ext>
            </a:extLst>
          </p:cNvPr>
          <p:cNvSpPr/>
          <p:nvPr/>
        </p:nvSpPr>
        <p:spPr>
          <a:xfrm>
            <a:off x="998583" y="3690219"/>
            <a:ext cx="3494759" cy="662018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차례대로 답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1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개씩 읽기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3A1860A-F096-461F-A075-92166A8B37D2}"/>
              </a:ext>
            </a:extLst>
          </p:cNvPr>
          <p:cNvSpPr/>
          <p:nvPr/>
        </p:nvSpPr>
        <p:spPr>
          <a:xfrm>
            <a:off x="6140451" y="3690219"/>
            <a:ext cx="5052966" cy="662018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일치하는 답 작성 시 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“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매칭</a:t>
            </a:r>
            <a:r>
              <a:rPr lang="en-US" altLang="ko-KR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!”: </a:t>
            </a:r>
            <a:r>
              <a:rPr lang="ko-KR" altLang="en-US" sz="240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빗금 표시</a:t>
            </a:r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E5E6611B-8714-4760-8FDC-D75DF5F6E9F1}"/>
              </a:ext>
            </a:extLst>
          </p:cNvPr>
          <p:cNvSpPr/>
          <p:nvPr/>
        </p:nvSpPr>
        <p:spPr>
          <a:xfrm>
            <a:off x="4884541" y="3737521"/>
            <a:ext cx="953729" cy="566819"/>
          </a:xfrm>
          <a:prstGeom prst="rightArrow">
            <a:avLst>
              <a:gd name="adj1" fmla="val 41531"/>
              <a:gd name="adj2" fmla="val 80000"/>
            </a:avLst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 dirty="0"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40869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83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>
            <a:extLst>
              <a:ext uri="{FF2B5EF4-FFF2-40B4-BE49-F238E27FC236}">
                <a16:creationId xmlns:a16="http://schemas.microsoft.com/office/drawing/2014/main" id="{4EDAA047-340A-48AB-9092-93867C76A00C}"/>
              </a:ext>
            </a:extLst>
          </p:cNvPr>
          <p:cNvSpPr/>
          <p:nvPr/>
        </p:nvSpPr>
        <p:spPr>
          <a:xfrm>
            <a:off x="695326" y="4725904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spc="-150" dirty="0" err="1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딕싯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유니버스로 묶인 새로운 의사소통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그림을 해석하고 단서에서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연상되는 카드를 선택하여 불꽃을 만듦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7EF1E5E-4105-42A2-88AE-AE610A011FF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ko-KR" dirty="0"/>
              <a:t>4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78565AE-1267-4E48-8863-B813FB1DF9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ko-KR" altLang="en-US" dirty="0"/>
              <a:t>추천 게임 </a:t>
            </a:r>
            <a:r>
              <a:rPr lang="en-US" altLang="ko-KR" dirty="0"/>
              <a:t>– </a:t>
            </a:r>
            <a:r>
              <a:rPr lang="ko-KR" altLang="en-US" dirty="0"/>
              <a:t>비슷한 룰의 다른 게임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D28533C-9E6E-46AD-BF3D-BDB4AA295852}"/>
              </a:ext>
            </a:extLst>
          </p:cNvPr>
          <p:cNvSpPr/>
          <p:nvPr/>
        </p:nvSpPr>
        <p:spPr>
          <a:xfrm>
            <a:off x="695326" y="1273634"/>
            <a:ext cx="4686300" cy="642832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별빛을 모아 세계를 밝히세요</a:t>
            </a: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55AC493-2332-4559-995B-E857DD5FB3FC}"/>
              </a:ext>
            </a:extLst>
          </p:cNvPr>
          <p:cNvSpPr/>
          <p:nvPr/>
        </p:nvSpPr>
        <p:spPr>
          <a:xfrm>
            <a:off x="6810376" y="1273634"/>
            <a:ext cx="4686300" cy="642832"/>
          </a:xfrm>
          <a:prstGeom prst="rect">
            <a:avLst/>
          </a:prstGeom>
          <a:solidFill>
            <a:srgbClr val="A63A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2600" spc="-150" dirty="0">
                <a:latin typeface="나눔스퀘어" panose="020B0600000101010101" pitchFamily="50" charset="-127"/>
                <a:ea typeface="나눔스퀘어" panose="020B0600000101010101" pitchFamily="50" charset="-127"/>
              </a:rPr>
              <a:t>꿈속 목소리를 듣고 단어 맞추기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F209FC6D-37ED-4032-9013-0EA337120725}"/>
              </a:ext>
            </a:extLst>
          </p:cNvPr>
          <p:cNvSpPr/>
          <p:nvPr/>
        </p:nvSpPr>
        <p:spPr>
          <a:xfrm>
            <a:off x="6810374" y="4733925"/>
            <a:ext cx="4686300" cy="1490816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한 사람은 눈을 가려서 잠에 들고</a:t>
            </a:r>
            <a:r>
              <a:rPr lang="en-US" altLang="ko-KR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,</a:t>
            </a: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 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나머지 사람들은 정령이 되어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  <a:p>
            <a:pPr algn="ctr">
              <a:lnSpc>
                <a:spcPct val="130000"/>
              </a:lnSpc>
            </a:pPr>
            <a:r>
              <a:rPr lang="ko-KR" altLang="en-US" sz="2200" spc="-150" dirty="0">
                <a:solidFill>
                  <a:schemeClr val="bg2">
                    <a:lumMod val="25000"/>
                  </a:schemeClr>
                </a:solidFill>
                <a:latin typeface="나눔스퀘어" panose="020B0600000101010101" pitchFamily="50" charset="-127"/>
                <a:ea typeface="나눔스퀘어" panose="020B0600000101010101" pitchFamily="50" charset="-127"/>
              </a:rPr>
              <a:t>힌트를 주는 게임</a:t>
            </a:r>
            <a:endParaRPr lang="en-US" altLang="ko-KR" sz="2200" spc="-150" dirty="0">
              <a:solidFill>
                <a:schemeClr val="bg2">
                  <a:lumMod val="25000"/>
                </a:schemeClr>
              </a:solidFill>
              <a:latin typeface="나눔스퀘어" panose="020B0600000101010101" pitchFamily="50" charset="-127"/>
              <a:ea typeface="나눔스퀘어" panose="020B0600000101010101" pitchFamily="50" charset="-127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A387FB3A-70F9-495B-A2D0-87971C932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995" y="2006788"/>
            <a:ext cx="2646169" cy="2646169"/>
          </a:xfrm>
          <a:prstGeom prst="rect">
            <a:avLst/>
          </a:prstGeom>
        </p:spPr>
      </p:pic>
      <p:pic>
        <p:nvPicPr>
          <p:cNvPr id="17" name="Picture 2">
            <a:extLst>
              <a:ext uri="{FF2B5EF4-FFF2-40B4-BE49-F238E27FC236}">
                <a16:creationId xmlns:a16="http://schemas.microsoft.com/office/drawing/2014/main" id="{73D4918D-6C99-4D5B-80D4-E8517CB9CA9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3" t="11202" r="11142" b="10963"/>
          <a:stretch/>
        </p:blipFill>
        <p:spPr bwMode="auto">
          <a:xfrm>
            <a:off x="7823837" y="2007637"/>
            <a:ext cx="2646169" cy="2646169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4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08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"/>
</p:tagLst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A63A0A"/>
        </a:solidFill>
        <a:ln>
          <a:noFill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2400" dirty="0" smtClean="0">
            <a:latin typeface="나눔스퀘어" panose="020B0600000101010101" pitchFamily="50" charset="-127"/>
            <a:ea typeface="나눔스퀘어" panose="020B0600000101010101" pitchFamily="50" charset="-12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76200">
          <a:solidFill>
            <a:srgbClr val="8870B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3330</TotalTime>
  <Words>731</Words>
  <Application>Microsoft Office PowerPoint</Application>
  <PresentationFormat>와이드스크린</PresentationFormat>
  <Paragraphs>126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4" baseType="lpstr">
      <vt:lpstr>휴먼둥근헤드라인</vt:lpstr>
      <vt:lpstr>나눔스퀘어</vt:lpstr>
      <vt:lpstr>Arial</vt:lpstr>
      <vt:lpstr>나눔스퀘어 Bold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Park Chanyong</dc:creator>
  <cp:lastModifiedBy>Park Chanyong</cp:lastModifiedBy>
  <cp:revision>133</cp:revision>
  <dcterms:created xsi:type="dcterms:W3CDTF">2021-02-23T06:25:54Z</dcterms:created>
  <dcterms:modified xsi:type="dcterms:W3CDTF">2021-12-23T08:20:05Z</dcterms:modified>
</cp:coreProperties>
</file>