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257" r:id="rId2"/>
    <p:sldId id="260" r:id="rId3"/>
    <p:sldId id="258" r:id="rId4"/>
    <p:sldId id="495" r:id="rId5"/>
    <p:sldId id="723" r:id="rId6"/>
    <p:sldId id="677" r:id="rId7"/>
    <p:sldId id="725" r:id="rId8"/>
    <p:sldId id="726" r:id="rId9"/>
    <p:sldId id="724" r:id="rId10"/>
    <p:sldId id="727" r:id="rId11"/>
    <p:sldId id="728" r:id="rId12"/>
    <p:sldId id="551" r:id="rId13"/>
    <p:sldId id="552" r:id="rId14"/>
    <p:sldId id="553" r:id="rId15"/>
    <p:sldId id="729" r:id="rId16"/>
    <p:sldId id="730" r:id="rId17"/>
    <p:sldId id="731" r:id="rId18"/>
    <p:sldId id="732" r:id="rId19"/>
    <p:sldId id="733" r:id="rId20"/>
    <p:sldId id="734" r:id="rId21"/>
    <p:sldId id="735" r:id="rId22"/>
    <p:sldId id="736" r:id="rId23"/>
    <p:sldId id="737" r:id="rId24"/>
    <p:sldId id="738" r:id="rId25"/>
    <p:sldId id="739" r:id="rId26"/>
    <p:sldId id="740" r:id="rId27"/>
    <p:sldId id="741" r:id="rId28"/>
    <p:sldId id="742" r:id="rId29"/>
    <p:sldId id="743" r:id="rId30"/>
    <p:sldId id="744" r:id="rId31"/>
    <p:sldId id="745" r:id="rId32"/>
    <p:sldId id="746" r:id="rId33"/>
    <p:sldId id="747" r:id="rId34"/>
    <p:sldId id="748" r:id="rId35"/>
    <p:sldId id="749" r:id="rId36"/>
    <p:sldId id="750" r:id="rId37"/>
    <p:sldId id="751" r:id="rId38"/>
    <p:sldId id="752" r:id="rId39"/>
    <p:sldId id="753" r:id="rId40"/>
    <p:sldId id="754" r:id="rId41"/>
    <p:sldId id="755" r:id="rId42"/>
    <p:sldId id="756" r:id="rId43"/>
    <p:sldId id="757" r:id="rId44"/>
    <p:sldId id="626" r:id="rId45"/>
    <p:sldId id="460" r:id="rId46"/>
    <p:sldId id="259" r:id="rId47"/>
    <p:sldId id="264" r:id="rId48"/>
    <p:sldId id="263" r:id="rId49"/>
  </p:sldIdLst>
  <p:sldSz cx="12192000" cy="6858000"/>
  <p:notesSz cx="6858000" cy="9144000"/>
  <p:embeddedFontLst>
    <p:embeddedFont>
      <p:font typeface="나눔스퀘어" panose="020B0600000101010101" pitchFamily="50" charset="-127"/>
      <p:regular r:id="rId51"/>
    </p:embeddedFont>
    <p:embeddedFont>
      <p:font typeface="나눔스퀘어 Bold" panose="020B0600000101010101" pitchFamily="50" charset="-127"/>
      <p:bold r:id="rId52"/>
    </p:embeddedFont>
    <p:embeddedFont>
      <p:font typeface="맑은 고딕" panose="020B0503020000020004" pitchFamily="50" charset="-127"/>
      <p:regular r:id="rId53"/>
      <p:bold r:id="rId5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BC"/>
    <a:srgbClr val="025989"/>
    <a:srgbClr val="C11A20"/>
    <a:srgbClr val="033552"/>
    <a:srgbClr val="FFFFFF"/>
    <a:srgbClr val="F8221F"/>
    <a:srgbClr val="D2232B"/>
    <a:srgbClr val="02575E"/>
    <a:srgbClr val="0E87A6"/>
    <a:srgbClr val="002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2" y="156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2022-04-15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134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157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26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159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88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307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19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083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8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42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64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00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16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29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51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51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2022-04-15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8CB44A2-02F7-44A3-9E70-3A8ADC3D3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6" y="593123"/>
            <a:ext cx="6884025" cy="57156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1A42751-18B3-47AC-839D-3A5CD159F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394" y="593123"/>
            <a:ext cx="4030662" cy="23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988978-FCCC-40BA-9022-A5B64C1B2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72"/>
          <a:stretch/>
        </p:blipFill>
        <p:spPr>
          <a:xfrm>
            <a:off x="6816725" y="911160"/>
            <a:ext cx="4937125" cy="254504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DDD3CE-B80A-420B-8BD4-7A43C439B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72"/>
          <a:stretch/>
        </p:blipFill>
        <p:spPr>
          <a:xfrm>
            <a:off x="8018752" y="3567366"/>
            <a:ext cx="3165455" cy="2545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62E34-820F-4F4F-923E-D480B9DC44A8}"/>
              </a:ext>
            </a:extLst>
          </p:cNvPr>
          <p:cNvSpPr txBox="1"/>
          <p:nvPr/>
        </p:nvSpPr>
        <p:spPr>
          <a:xfrm>
            <a:off x="268067" y="1119868"/>
            <a:ext cx="7512354" cy="314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고른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면으로 놓고 다이얼을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끼운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 바늘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위치시킴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9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68067" y="1119868"/>
            <a:ext cx="7512354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고른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면으로 놓고 다이얼을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끼운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 바늘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위치시킴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F4DB91-FB72-43DB-AB80-15A2D4F2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48" y="1315527"/>
            <a:ext cx="5122789" cy="39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222180"/>
            <a:ext cx="7966575" cy="395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트랙 </a:t>
            </a:r>
            <a:r>
              <a:rPr lang="en-US" altLang="ko-KR" sz="3800" b="1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800" b="1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바퀴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돌아서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출발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칸에 </a:t>
            </a:r>
            <a:r>
              <a:rPr lang="ko-KR" altLang="en-US" sz="3800" b="1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</a:t>
            </a:r>
            <a:r>
              <a:rPr lang="en-US" altLang="ko-KR" sz="3800" b="1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들어온 플레이어가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</a:t>
            </a:r>
            <a:r>
              <a:rPr lang="ko-KR" altLang="en-US" sz="3800" b="1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3" name="그림 2" descr="실내이(가) 표시된 사진&#10;&#10;자동 생성된 설명">
            <a:extLst>
              <a:ext uri="{FF2B5EF4-FFF2-40B4-BE49-F238E27FC236}">
                <a16:creationId xmlns:a16="http://schemas.microsoft.com/office/drawing/2014/main" id="{85E4DBC0-BAEB-4380-97A4-C41CA551D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28537" r="11244"/>
          <a:stretch/>
        </p:blipFill>
        <p:spPr>
          <a:xfrm>
            <a:off x="5387972" y="1493005"/>
            <a:ext cx="6469066" cy="37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24A740C-670C-468B-8F5E-21A529F8D736}"/>
              </a:ext>
            </a:extLst>
          </p:cNvPr>
          <p:cNvGrpSpPr/>
          <p:nvPr/>
        </p:nvGrpSpPr>
        <p:grpSpPr>
          <a:xfrm>
            <a:off x="2366662" y="2656564"/>
            <a:ext cx="7475151" cy="2705494"/>
            <a:chOff x="1092200" y="1334348"/>
            <a:chExt cx="10007600" cy="3090203"/>
          </a:xfrm>
          <a:solidFill>
            <a:srgbClr val="006EBC"/>
          </a:solidFill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A0FD8A2-DBFA-45D6-8251-853597B5A5FC}"/>
                </a:ext>
              </a:extLst>
            </p:cNvPr>
            <p:cNvSpPr/>
            <p:nvPr/>
          </p:nvSpPr>
          <p:spPr>
            <a:xfrm>
              <a:off x="1092200" y="1334348"/>
              <a:ext cx="10007600" cy="707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기어 올리기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79822FCE-5801-447D-A84A-AD261CB25CEF}"/>
                </a:ext>
              </a:extLst>
            </p:cNvPr>
            <p:cNvSpPr/>
            <p:nvPr/>
          </p:nvSpPr>
          <p:spPr>
            <a:xfrm>
              <a:off x="1092200" y="3716666"/>
              <a:ext cx="10007600" cy="707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효과 적용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BE761F8-BAC6-4375-8FD6-DF1695CA9534}"/>
                </a:ext>
              </a:extLst>
            </p:cNvPr>
            <p:cNvSpPr/>
            <p:nvPr/>
          </p:nvSpPr>
          <p:spPr>
            <a:xfrm>
              <a:off x="1092200" y="2111270"/>
              <a:ext cx="10007600" cy="7336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주사위 굴리기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D335831-D9AF-448C-87E5-B7EC7114BF32}"/>
                </a:ext>
              </a:extLst>
            </p:cNvPr>
            <p:cNvSpPr/>
            <p:nvPr/>
          </p:nvSpPr>
          <p:spPr>
            <a:xfrm>
              <a:off x="1092200" y="2913968"/>
              <a:ext cx="10007600" cy="7336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기본 이동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101864"/>
            <a:ext cx="10905510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나이가 어린 사람이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en-US" altLang="ko-KR" sz="2800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차례는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시계방향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때 아래 순서에 따라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행동</a:t>
            </a:r>
            <a:endParaRPr lang="en-US" altLang="ko-KR" sz="28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D4380-BA7D-4F35-93B2-CBB107B9D547}"/>
              </a:ext>
            </a:extLst>
          </p:cNvPr>
          <p:cNvSpPr txBox="1"/>
          <p:nvPr/>
        </p:nvSpPr>
        <p:spPr>
          <a:xfrm>
            <a:off x="643245" y="5395784"/>
            <a:ext cx="10905510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차례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 차례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에도 </a:t>
            </a:r>
            <a:r>
              <a:rPr lang="ko-KR" altLang="en-US" sz="28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 원하는 만큼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 가능</a:t>
            </a:r>
            <a:endParaRPr lang="en-US" altLang="ko-KR" sz="28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올리기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기어판에는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기어 단계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표시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단계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높을수록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 개수가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늘어나고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단계가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낮을수록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개수가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줄어듦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시작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기어 단계를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올림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75204D1-9EC0-46B8-8D7D-9BAE43D7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1216459"/>
            <a:ext cx="4693737" cy="43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시작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모든 플레이어는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 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1~6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6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위로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다이얼을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돌릴 수 없음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80EAFF7-EB19-4080-AC15-ED7C7C8B5E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9005" y="1267684"/>
            <a:ext cx="5108033" cy="3426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9C7FDF-CF79-4237-BFD1-60818CA8A48E}"/>
              </a:ext>
            </a:extLst>
          </p:cNvPr>
          <p:cNvSpPr txBox="1"/>
          <p:nvPr/>
        </p:nvSpPr>
        <p:spPr>
          <a:xfrm>
            <a:off x="8081319" y="4580238"/>
            <a:ext cx="3467436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베이직 기어판은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단계까지 가능</a:t>
            </a:r>
            <a:endParaRPr lang="en-US" altLang="ko-KR" sz="28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0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2505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6921645" cy="181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이용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지불해서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업그레이드 시 다이얼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바늘의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81E608-363A-45CA-B77D-28FC9A1755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46" y="1277373"/>
            <a:ext cx="5059895" cy="16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2505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6921645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이용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지불해서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업그레이드 시 다이얼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바늘의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 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 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1~10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10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위로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다이얼을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돌릴 수 없음 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F715287-E007-4119-B914-7D6E751513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0947" y="3116303"/>
            <a:ext cx="3740401" cy="308117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ED45DEB-222B-455E-A39B-9BA8B58280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46" y="1277373"/>
            <a:ext cx="5059895" cy="16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863421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3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기어 단계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위에 표시된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사용 개수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주사위를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4F89C-0933-48FB-BE1C-E666A4E9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9596" y="557496"/>
            <a:ext cx="5441844" cy="5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187918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나온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숫자의 합만큼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앞으로 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이동할 때는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항상 트랙의 진행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따름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굴려 이동하는 것은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도착한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이동하는 것은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 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6C0ECB-527F-4606-8B1B-471427A1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924" y="956019"/>
            <a:ext cx="4863114" cy="49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보드게임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즐기는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카트라이더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레이싱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굴려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스피드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겨루는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다오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디지니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배찌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마리드의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입체 피규어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생생한 경기를 경험할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2~4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8EE2317-56AD-49D2-B3AA-FCA027A93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64" y="2398528"/>
            <a:ext cx="4993136" cy="34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187918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적용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242921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효과의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들이 존재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게임말이 어떤 칸에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도착하거나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칸을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지나게 되면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해당 칸의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적용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칸의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내 차례가 아니더라도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처리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자석 아이템 카드로 뒤로 이동 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9FEA17B-41F2-4302-BF63-2D880487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40" y="1097169"/>
            <a:ext cx="4937898" cy="33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게임말의 출발지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기능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1096A5-BB8A-4002-80D9-2B46671E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313" y="972586"/>
            <a:ext cx="2447619" cy="1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게임말의 출발지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기능</a:t>
            </a:r>
            <a:endParaRPr lang="en-US" altLang="ko-KR" sz="3000" b="1" u="sng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칸에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도착하거나 지나가면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이용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 구매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상점 카드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구매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 교체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카드들을 교체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업그레이드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업그레이드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1096A5-BB8A-4002-80D9-2B46671E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313" y="972586"/>
            <a:ext cx="2447619" cy="18952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335C978-5D78-45BB-8883-1D03320C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312" y="3071689"/>
            <a:ext cx="2447619" cy="2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드리프트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성공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게임말을 즉시 화살표를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따라서 이동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도착한 칸의 효과 처리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932041-AE63-4BF0-BF1B-3289503A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49" y="1832648"/>
            <a:ext cx="988056" cy="98805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C7D8F1-484E-4E7A-88CC-6E11DF44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571" y="328126"/>
            <a:ext cx="3268362" cy="2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드리프트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성공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게임말을 즉시 화살표를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따라서 이동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도착한 칸의 효과 처리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932041-AE63-4BF0-BF1B-3289503A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49" y="1832648"/>
            <a:ext cx="988056" cy="9880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713274E-CC8E-45A8-880E-EA97F31A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048" y="2934972"/>
            <a:ext cx="4269989" cy="98805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C7D8F1-484E-4E7A-88CC-6E11DF44E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571" y="328126"/>
            <a:ext cx="3268362" cy="2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드리프트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성공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게임말을 즉시 화살표를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따라서 이동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도착한 칸의 효과 처리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조절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932041-AE63-4BF0-BF1B-3289503A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49" y="1832648"/>
            <a:ext cx="988056" cy="9880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713274E-CC8E-45A8-880E-EA97F31A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048" y="2934972"/>
            <a:ext cx="4269989" cy="98805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C8CAB4-0160-4E7A-851A-1AA31089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049" y="4019309"/>
            <a:ext cx="4269989" cy="98805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C7D8F1-484E-4E7A-88CC-6E11DF44E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571" y="328126"/>
            <a:ext cx="3268362" cy="2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드리프트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성공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게임말을 즉시 화살표를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따라서 이동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도착한 칸의 효과 처리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조절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 시 해당 칸에 적힌 숫자만큼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 도착한 칸의 효과 처리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932041-AE63-4BF0-BF1B-3289503A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49" y="1832648"/>
            <a:ext cx="988056" cy="9880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713274E-CC8E-45A8-880E-EA97F31A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048" y="2934972"/>
            <a:ext cx="4269989" cy="98805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C8CAB4-0160-4E7A-851A-1AA31089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049" y="4019309"/>
            <a:ext cx="4269989" cy="98805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C7D8F1-484E-4E7A-88CC-6E11DF44E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571" y="328126"/>
            <a:ext cx="3268362" cy="251056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F224C5-58D3-49F6-A822-604E93577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377" y="5136735"/>
            <a:ext cx="4413659" cy="8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720717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갈림길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칸은 길이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갈래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나뉨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갈림길은 현재 차례를 진행하는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진행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갈림길에서 누가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인지 헷갈릴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경우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 칸으로부터 더 가까운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443C5DE-83B9-49AC-8C9B-A0E451FA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06" y="1094336"/>
            <a:ext cx="2992161" cy="26761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020BC4F-4B0D-4A46-8B80-45069BBE3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877" y="3371845"/>
            <a:ext cx="2992161" cy="267617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B95ACED-216A-4FE9-9223-A28AE29E69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812" y="4739442"/>
            <a:ext cx="1516290" cy="1493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E068ECE-37D9-43AD-8AF4-0537B6CBB6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99" y="1493005"/>
            <a:ext cx="1516290" cy="1493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7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5288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8083182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칸에 </a:t>
            </a:r>
            <a:r>
              <a:rPr lang="ko-KR" altLang="en-US" sz="3000" b="1" u="sng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도착하거나 지나가면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맨 위에 있는 카드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손에 이미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가지고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있다면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사용하거나 버린 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아이템 카드를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6FA854-BB29-4F0F-ADB0-4CADB00B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972" y="758986"/>
            <a:ext cx="1895238" cy="18952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70B4F77-439F-4962-9BE6-456B94D3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253" y="3010818"/>
            <a:ext cx="1476676" cy="2161391"/>
          </a:xfrm>
          <a:prstGeom prst="roundRect">
            <a:avLst>
              <a:gd name="adj" fmla="val 884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88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20559" y="1928929"/>
            <a:ext cx="7242921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함정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타입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2428E3A-BA69-4D58-9A17-CEAF45DB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47" y="529944"/>
            <a:ext cx="6074386" cy="20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7" y="1272761"/>
            <a:ext cx="6047492" cy="454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카트라이더</a:t>
            </a:r>
            <a:r>
              <a:rPr lang="en-US" altLang="ko-KR" sz="36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ko-KR" altLang="en-US" sz="36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레이싱 게임</a:t>
            </a:r>
            <a:endParaRPr lang="en-US" altLang="ko-KR" sz="500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부릉부릉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~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출발선에 위치한 카트들의 엔진 소리가 온 마을에 울려 퍼집니다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마을의 베스트 드라이버를 뽑기 위해 열린 카트라이더 그랑프리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숨막히는 긴장감과 엄청난 환호 속에서 선수들의 출발을 알리는 신호음이 들립니다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3, 2, 1!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엑셀을 힘차게 밟아볼까요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트랙을 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바퀴 돈 플레이어만이 베스트 드라이버가 되어 게임에서 승리합니다</a:t>
            </a:r>
            <a:r>
              <a:rPr lang="en-US" altLang="ko-KR" sz="22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C7C246-7AB2-499B-9DAC-2156DF4B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331811"/>
            <a:ext cx="4858120" cy="33695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A1DAD51-6DE1-4F56-8206-D70185D6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08" y="953958"/>
            <a:ext cx="4863011" cy="13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20559" y="1928929"/>
            <a:ext cx="7242921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함정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타입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아니라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원할 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 가능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중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효과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적용 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 효과 사용 없이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버릴 수 있음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2428E3A-BA69-4D58-9A17-CEAF45DB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47" y="529944"/>
            <a:ext cx="6074386" cy="2041450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2DA389B1-63C7-4972-9852-11809CCF8945}"/>
              </a:ext>
            </a:extLst>
          </p:cNvPr>
          <p:cNvGrpSpPr/>
          <p:nvPr/>
        </p:nvGrpSpPr>
        <p:grpSpPr>
          <a:xfrm>
            <a:off x="7477896" y="2474753"/>
            <a:ext cx="2462228" cy="3623708"/>
            <a:chOff x="8675330" y="2481777"/>
            <a:chExt cx="2462228" cy="3623708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44A1568-7540-45ED-BFFD-6966B8B5D9F9}"/>
                </a:ext>
              </a:extLst>
            </p:cNvPr>
            <p:cNvGrpSpPr/>
            <p:nvPr/>
          </p:nvGrpSpPr>
          <p:grpSpPr>
            <a:xfrm>
              <a:off x="8675330" y="2481777"/>
              <a:ext cx="2462228" cy="3623708"/>
              <a:chOff x="4019550" y="1090407"/>
              <a:chExt cx="2600325" cy="3826948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5AFB53C0-E1BA-4D48-A1D7-74B3DD99A6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14" t="3834" r="5838" b="4004"/>
              <a:stretch/>
            </p:blipFill>
            <p:spPr>
              <a:xfrm>
                <a:off x="4019550" y="1090407"/>
                <a:ext cx="2600325" cy="3826948"/>
              </a:xfrm>
              <a:prstGeom prst="roundRect">
                <a:avLst>
                  <a:gd name="adj" fmla="val 5433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956EB6A4-E301-4174-B674-03A0BD8FD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935" b="28660"/>
              <a:stretch/>
            </p:blipFill>
            <p:spPr>
              <a:xfrm>
                <a:off x="4546600" y="1244601"/>
                <a:ext cx="1923411" cy="219710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DD9A4B-D8F9-4A7B-B357-3CCE535A393C}"/>
                </a:ext>
              </a:extLst>
            </p:cNvPr>
            <p:cNvSpPr txBox="1"/>
            <p:nvPr/>
          </p:nvSpPr>
          <p:spPr>
            <a:xfrm>
              <a:off x="8925594" y="4731635"/>
              <a:ext cx="2072640" cy="76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다음 내 차례가 돌아올 때까지 모든</a:t>
              </a:r>
              <a:endPara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공격과 함정 효과를 방어한다</a:t>
              </a:r>
              <a:r>
                <a:rPr lang="en-US" altLang="ko-KR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공격을 받거나 함정을 밟았을 때도</a:t>
              </a:r>
              <a:endPara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사용할 수 있다</a:t>
              </a:r>
              <a:r>
                <a:rPr lang="en-US" altLang="ko-KR" sz="9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6C18DEF1-5688-405D-A377-B5AF4CCF0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78" y="4109773"/>
            <a:ext cx="825493" cy="812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20559" y="1928929"/>
            <a:ext cx="724292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곳에 모아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더미가 떨어지면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버린 카드를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잘 섞어 새로운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만들어 사용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특별한 지시가 없다면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대상은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카드에 해당하는 대상이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명이면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명만 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해서 효과 적용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6BD5D56-513D-4079-BB2F-A5E98048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2"/>
          <a:stretch/>
        </p:blipFill>
        <p:spPr>
          <a:xfrm>
            <a:off x="7534275" y="1240713"/>
            <a:ext cx="4322763" cy="45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20559" y="1928929"/>
            <a:ext cx="7242921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설명 중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 플레이어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트랙에서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앞서는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소유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칸에 도착 시 가진 카드를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획득 가능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111930D-E557-4EF7-95FC-EA74DA90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681" y="1277373"/>
            <a:ext cx="4679357" cy="31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1474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세부 설명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미사일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게임말보다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앞선 플레이어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내리기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물파리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게임말보다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바로 앞 순위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플레이어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내리기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슈퍼미사일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내리기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벼락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게임말보다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앞선 모든 플레이어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내리기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물폭탄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게임말에서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4~5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칸 앞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있는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</a:t>
            </a:r>
            <a:r>
              <a:rPr lang="en-US" altLang="ko-KR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내리기</a:t>
            </a:r>
            <a:endParaRPr lang="en-US" altLang="ko-KR" sz="30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부스터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기어를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올리기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E9BA7E8-F618-41E9-AD64-626B4A15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2190988"/>
            <a:ext cx="520225" cy="5256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32DC437-592E-486A-8F26-7A8B798C7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16" y="2852807"/>
            <a:ext cx="481459" cy="52564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BEACF64-3459-4543-A288-04012B725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98" y="3543992"/>
            <a:ext cx="513129" cy="52564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3D2D309-1050-4FC1-B24F-FACEB0DA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97" y="4261771"/>
            <a:ext cx="513130" cy="4578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EBECD39-E922-47E2-8D7B-BDD0C444D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49" y="4947962"/>
            <a:ext cx="411791" cy="48900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6C9B4D8-9686-4E5E-BD08-1686A2C9E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54" y="5610743"/>
            <a:ext cx="474892" cy="5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1474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세부 설명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슈퍼부스터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굴리고 나온 숫자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게임말을 앞으로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자석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게임말보다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앞선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정해 주사위를 굴리고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숫자만큼 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게임말은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게임말은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이동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실드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공격을 받거나 함정을 밟았을 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사용하여 효과를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 방어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천사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사용하면 내 앞에 앞면으로 두고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내 차례가 돌아올 때까지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공격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함정 방어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후 차례 시작 시 이 카드를 버림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42828D8-F1F9-48CC-8A00-6AC7BA97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5" y="2893625"/>
            <a:ext cx="516218" cy="45783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419EB1-027F-4B6D-B662-9423C7509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50" y="4291929"/>
            <a:ext cx="436783" cy="4220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86981F3-C2D8-493E-861A-2969F93A4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01" y="4899547"/>
            <a:ext cx="471141" cy="50692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8359334-D872-49D1-9977-EFAD426EF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36" y="2206179"/>
            <a:ext cx="474892" cy="4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1474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세부 설명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우주선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우주선 토큰을 가져오며 다음 기본 이동 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우주선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버리면서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적게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굴림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우주선 중복 사용은 가능하지만 주사위를 아예 못 굴리게는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대마왕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모든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대마왕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토큰을 가져오며 다음 기본 이동 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대마왕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버리면서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7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</a:t>
            </a:r>
            <a:r>
              <a:rPr lang="ko-KR" altLang="en-US" sz="3000" spc="-17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38806A0-AE04-4FDB-B2C3-D9CC3D399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0" y="2199065"/>
            <a:ext cx="474391" cy="40957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86D59BC-547F-4F8D-8226-ACDFA3A06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9" y="4149501"/>
            <a:ext cx="465446" cy="5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1474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세부 설명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구름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플레이어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정하면 그 플레이어는 구름 토큰을 가져오며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기본 이동 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구름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버리면서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굴린 주사위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바꿔서 이동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지뢰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게임말이 있는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칸에 지뢰 토큰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놓고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칸에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해당 칸의 효과는 적용하지 않고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 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발동된 지뢰 토큰을 게임판에서 치움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CAE5ED-5F4C-48FC-A574-2B9F9B99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47" y="2225599"/>
            <a:ext cx="482021" cy="37541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0D96B1C-ACFF-46FB-BFF7-A3A08E88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2" y="4321450"/>
            <a:ext cx="498194" cy="34961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0F7CA2C-0EF3-4ECF-8B14-7D19AAE2E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7" y="4851468"/>
            <a:ext cx="1143278" cy="11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1474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세부 설명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바나나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게임말이 있는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바나나 토큰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놓고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칸에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해당 칸의 효과는 적용하지 않고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발동 된 바나나 토큰을 게임판에서 치움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4391D9-9116-4862-923D-00F317DA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47" y="2225599"/>
            <a:ext cx="482022" cy="4804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4888310-5768-4DFF-9FEA-8D6B9A67D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861503"/>
            <a:ext cx="1143278" cy="11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30084" y="1928929"/>
            <a:ext cx="7242921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플레이어에게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이로운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제공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7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카드가 버려지지 않은 한 </a:t>
            </a:r>
            <a:r>
              <a:rPr lang="ko-KR" altLang="en-US" sz="3000" b="1" spc="-17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끝까지 지속</a:t>
            </a:r>
            <a:endParaRPr lang="en-US" altLang="ko-KR" sz="3000" spc="-17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구매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앞면으로 놓인 카드 중 원하는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루찌를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카드를 가져와서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장 구매 가능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7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BF2F5E1-69BC-4376-B1C4-053AF8783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298" y="1277373"/>
            <a:ext cx="4419740" cy="39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30084" y="1928929"/>
            <a:ext cx="7242921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누구라도 상점 카드를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 구매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했다면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마칠 때 나머지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곳에 모아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버리고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 앞면으로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더미에 카드가 떨어지면 잘 섞어 새 더미 만듦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85FE466-7726-41A9-944D-02ECBD63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13" y="1277373"/>
            <a:ext cx="4619625" cy="32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561929"/>
            <a:ext cx="5746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588413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614897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641380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A3A84FF-3AA6-4178-96AF-2A0A74CC6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61" y="560601"/>
            <a:ext cx="4294926" cy="3335953"/>
          </a:xfrm>
          <a:prstGeom prst="rect">
            <a:avLst/>
          </a:prstGeom>
        </p:spPr>
      </p:pic>
      <p:pic>
        <p:nvPicPr>
          <p:cNvPr id="9" name="그림 8" descr="장난감, 클립아트이(가) 표시된 사진&#10;&#10;자동 생성된 설명">
            <a:extLst>
              <a:ext uri="{FF2B5EF4-FFF2-40B4-BE49-F238E27FC236}">
                <a16:creationId xmlns:a16="http://schemas.microsoft.com/office/drawing/2014/main" id="{D2A45845-5407-4DE5-9480-9DD139A59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5313" l="728" r="97817">
                        <a14:foregroundMark x1="15138" y1="27604" x2="10626" y2="36979"/>
                        <a14:foregroundMark x1="11645" y1="18229" x2="17613" y2="28646"/>
                        <a14:foregroundMark x1="5677" y1="35938" x2="9461" y2="40104"/>
                        <a14:foregroundMark x1="11936" y1="78125" x2="8006" y2="72917"/>
                        <a14:foregroundMark x1="2475" y1="69271" x2="3493" y2="76563"/>
                        <a14:foregroundMark x1="2911" y1="67708" x2="5677" y2="69792"/>
                        <a14:foregroundMark x1="22853" y1="64583" x2="21397" y2="69271"/>
                        <a14:foregroundMark x1="23144" y1="72917" x2="23144" y2="65104"/>
                        <a14:foregroundMark x1="34643" y1="28125" x2="39738" y2="61458"/>
                        <a14:foregroundMark x1="40611" y1="20313" x2="42358" y2="39583"/>
                        <a14:foregroundMark x1="42940" y1="74479" x2="48326" y2="72396"/>
                        <a14:foregroundMark x1="49491" y1="69271" x2="49491" y2="63542"/>
                        <a14:foregroundMark x1="27948" y1="66667" x2="29694" y2="69271"/>
                        <a14:foregroundMark x1="60262" y1="91667" x2="60844" y2="91146"/>
                        <a14:foregroundMark x1="63028" y1="23958" x2="62154" y2="39583"/>
                        <a14:foregroundMark x1="66812" y1="37500" x2="67394" y2="44271"/>
                        <a14:foregroundMark x1="58952" y1="13542" x2="65939" y2="15104"/>
                        <a14:foregroundMark x1="81223" y1="27083" x2="88792" y2="40625"/>
                        <a14:foregroundMark x1="90393" y1="25000" x2="94469" y2="53125"/>
                        <a14:foregroundMark x1="91703" y1="80208" x2="93741" y2="77083"/>
                        <a14:foregroundMark x1="97962" y1="77604" x2="96798" y2="67188"/>
                        <a14:foregroundMark x1="61426" y1="81771" x2="59825" y2="64583"/>
                        <a14:foregroundMark x1="68268" y1="23958" x2="68413" y2="41146"/>
                        <a14:foregroundMark x1="58079" y1="10417" x2="58806" y2="13542"/>
                        <a14:foregroundMark x1="68705" y1="14063" x2="69869" y2="20833"/>
                        <a14:foregroundMark x1="43959" y1="7292" x2="43814" y2="11458"/>
                        <a14:foregroundMark x1="33042" y1="70833" x2="33042" y2="84375"/>
                        <a14:foregroundMark x1="32460" y1="32813" x2="34643" y2="40625"/>
                        <a14:foregroundMark x1="13828" y1="83854" x2="11936" y2="85938"/>
                        <a14:foregroundMark x1="1601" y1="68750" x2="2183" y2="76042"/>
                        <a14:foregroundMark x1="16303" y1="80208" x2="20670" y2="75000"/>
                        <a14:foregroundMark x1="24745" y1="66667" x2="23290" y2="64583"/>
                        <a14:foregroundMark x1="24017" y1="78125" x2="23581" y2="75000"/>
                        <a14:foregroundMark x1="27220" y1="65625" x2="28530" y2="68750"/>
                        <a14:foregroundMark x1="873" y1="78646" x2="2475" y2="78646"/>
                        <a14:foregroundMark x1="37263" y1="94271" x2="37263" y2="94271"/>
                        <a14:foregroundMark x1="77875" y1="73438" x2="79913" y2="77604"/>
                        <a14:foregroundMark x1="34643" y1="5208" x2="34643" y2="7813"/>
                        <a14:foregroundMark x1="81951" y1="95313" x2="82242" y2="93229"/>
                        <a14:foregroundMark x1="57642" y1="84896" x2="60262" y2="82292"/>
                        <a14:foregroundMark x1="62154" y1="82813" x2="66667" y2="79688"/>
                        <a14:foregroundMark x1="68122" y1="59896" x2="70597" y2="71354"/>
                        <a14:foregroundMark x1="52547" y1="80208" x2="56769" y2="75000"/>
                        <a14:foregroundMark x1="87045" y1="4167" x2="87409" y2="4427"/>
                        <a14:foregroundMark x1="76856" y1="70313" x2="77147" y2="70833"/>
                        <a14:foregroundMark x1="76274" y1="71354" x2="77584" y2="69271"/>
                        <a14:backgroundMark x1="78748" y1="15104" x2="80640" y2="10938"/>
                        <a14:backgroundMark x1="96507" y1="21354" x2="95779" y2="18750"/>
                        <a14:backgroundMark x1="94323" y1="12500" x2="93304" y2="10417"/>
                        <a14:backgroundMark x1="78603" y1="65625" x2="78730" y2="64559"/>
                        <a14:backgroundMark x1="87918" y1="1563" x2="89811" y2="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16" y="4279810"/>
            <a:ext cx="5032871" cy="14065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2B50568-FF9F-438E-A174-0812763620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9747" y="445042"/>
            <a:ext cx="2947434" cy="109279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8DE7DF7-953D-4B21-A9D5-214CDD5F09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9747" y="1582675"/>
            <a:ext cx="2947434" cy="239791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56E88B8-0317-4291-972A-2BD158A0471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9747" y="3922673"/>
            <a:ext cx="2947434" cy="23979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A41F0A0-3172-44D6-A41E-1E011F2F5E17}"/>
              </a:ext>
            </a:extLst>
          </p:cNvPr>
          <p:cNvSpPr txBox="1"/>
          <p:nvPr/>
        </p:nvSpPr>
        <p:spPr>
          <a:xfrm>
            <a:off x="3558341" y="5667863"/>
            <a:ext cx="5090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다오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배찌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디지니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247899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ED02-E46B-430C-A010-D66A81F6C796}"/>
              </a:ext>
            </a:extLst>
          </p:cNvPr>
          <p:cNvSpPr txBox="1"/>
          <p:nvPr/>
        </p:nvSpPr>
        <p:spPr>
          <a:xfrm>
            <a:off x="230084" y="1928929"/>
            <a:ext cx="7571148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소유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가졌다면 기존 상점 카드 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하나를 버리고 구매 가능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이름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상점 카드는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장씩만 소유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지불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공개된 상점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버리고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 펼침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번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반복 가능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9C9C79F-DC7A-4558-9410-C9222679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737" y="1277373"/>
            <a:ext cx="4263326" cy="32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7" y="1277373"/>
            <a:ext cx="33576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세부 설명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흑기사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 시 굴린 주사위 숫자의 합에서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 더 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쉐퍼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차례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올리기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단계에서 항상 기어를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단이 아닌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올림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백기사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 시 주사위를 굴린 후</a:t>
            </a:r>
            <a:r>
              <a:rPr lang="en-US" altLang="ko-KR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주사위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20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렉키</a:t>
            </a:r>
            <a:r>
              <a:rPr lang="ko-KR" altLang="en-US" sz="3000" b="1" spc="-20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 시 원한다면 주사위 숫자의 합에서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 적게 이동 가능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몬스터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뒤로 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시키거나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내리는 칸 효과 무시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함정 토큰 제외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아이스코튼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상황에도 기어가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밑으로 내려가지 않음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A7992EC0-F1C7-4A0C-936E-665EE16978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25" y="2240417"/>
            <a:ext cx="606158" cy="38629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8DDE2BD-1774-45D3-A424-B490198D8E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938" y="2916213"/>
            <a:ext cx="667647" cy="38629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0FE62F9-8578-4A1C-BAAF-A70EA7385E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938" y="3565549"/>
            <a:ext cx="636902" cy="4166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01AE56C-0319-42E5-9832-28B5A820CF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756" y="4241617"/>
            <a:ext cx="598690" cy="47489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DF6B933-60B1-421B-BD93-032DCD3001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756" y="5009015"/>
            <a:ext cx="636902" cy="33464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478D5C7-5269-4E14-9D81-C0682FF32F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938" y="5688738"/>
            <a:ext cx="636902" cy="3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7" y="1277373"/>
            <a:ext cx="33576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세부 설명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세이버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헬파이어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미사일 사용 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명까지 공격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명에게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 공격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공격 성공 횟수만큼 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게임말을 앞으로 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브루터스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미사일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슈퍼 미사일 공격을 받았을 때 기어가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덜 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저스티스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물폭탄</a:t>
            </a:r>
            <a:r>
              <a:rPr lang="en-US" altLang="ko-KR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물파리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공격을 받았을 때</a:t>
            </a:r>
            <a:r>
              <a:rPr lang="en-US" altLang="ko-KR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감속 후</a:t>
            </a:r>
            <a:r>
              <a:rPr lang="en-US" altLang="ko-KR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앞으로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 이동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20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캘럭시</a:t>
            </a:r>
            <a:r>
              <a:rPr lang="ko-KR" altLang="en-US" sz="3000" b="1" spc="-20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루나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플레이어가 미사일 공격 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상대의 기어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더 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이걸루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플레이어가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물폭탄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물파리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공격 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상대의 기어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 더 내림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3D37414-FA80-4117-96E2-0E8B4D9E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624" y="2221795"/>
            <a:ext cx="660779" cy="38302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9BF6A7D-1E6E-4424-A1A0-A31C1543C6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242" y="3585772"/>
            <a:ext cx="581829" cy="33726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73FA60B-CBAC-4147-96AF-0EF1B723DA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755" y="4286872"/>
            <a:ext cx="570925" cy="38513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46F7D79-B4C4-4630-9CC1-07B8842EB9C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09" y="4954405"/>
            <a:ext cx="657749" cy="42140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2C09C7F-D23C-4D55-8715-8D45FFF0A3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016" y="5570977"/>
            <a:ext cx="564746" cy="5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7" y="1277373"/>
            <a:ext cx="3357690" cy="642832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 세부 설명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61548-A503-4FEC-B281-CD94682C72D2}"/>
              </a:ext>
            </a:extLst>
          </p:cNvPr>
          <p:cNvSpPr txBox="1"/>
          <p:nvPr/>
        </p:nvSpPr>
        <p:spPr>
          <a:xfrm>
            <a:off x="701454" y="1986109"/>
            <a:ext cx="11157171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세티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부스터 아이템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슈퍼 부스터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사용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그랜드 피아노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자석 공격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성공하면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나를 제외한 모두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대마왕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공격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레드마트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카트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더</a:t>
            </a:r>
            <a:r>
              <a:rPr lang="ko-KR" altLang="en-US" sz="30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가지고 있을 수 있음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53D67B5-A18A-4415-BC83-642F3911B9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77" y="2174513"/>
            <a:ext cx="619608" cy="4305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FFA05ED-10CF-42CD-9B08-53058AF8D2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863" y="2855734"/>
            <a:ext cx="632222" cy="51435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7CCFDBA-F4F4-4175-8CF1-6A9F53084B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271" y="3533359"/>
            <a:ext cx="669405" cy="4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96679" y="1493005"/>
            <a:ext cx="6735031" cy="394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누구든 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트랙을 </a:t>
            </a:r>
            <a:r>
              <a:rPr lang="en-US" altLang="ko-KR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4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바퀴째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돌아서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들어오면 </a:t>
            </a:r>
            <a:r>
              <a:rPr lang="en-US" altLang="ko-KR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나머지는 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 차례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가진 후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순서대로 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순위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매김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바퀴 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완주 못한 경우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모두 </a:t>
            </a:r>
            <a:r>
              <a:rPr lang="ko-KR" altLang="en-US" sz="34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꼴찌</a:t>
            </a:r>
            <a:endParaRPr lang="en-US" altLang="ko-KR" sz="34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ED6DC1F-4D11-485B-BA84-43BF84E4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865" y="1658501"/>
            <a:ext cx="4994571" cy="29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F79B9C-108B-4947-A676-6325F40151A6}"/>
              </a:ext>
            </a:extLst>
          </p:cNvPr>
          <p:cNvSpPr/>
          <p:nvPr/>
        </p:nvSpPr>
        <p:spPr>
          <a:xfrm>
            <a:off x="645897" y="1281780"/>
            <a:ext cx="10903550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표시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함정 토큰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45B42-B020-4958-A086-B438F950DEFE}"/>
              </a:ext>
            </a:extLst>
          </p:cNvPr>
          <p:cNvSpPr/>
          <p:nvPr/>
        </p:nvSpPr>
        <p:spPr>
          <a:xfrm>
            <a:off x="3657599" y="4770795"/>
            <a:ext cx="7891847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 적용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도착한 칸의 효과를 적용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E45C4E8-9576-4AFA-9693-35038EDA594D}"/>
              </a:ext>
            </a:extLst>
          </p:cNvPr>
          <p:cNvSpPr/>
          <p:nvPr/>
        </p:nvSpPr>
        <p:spPr>
          <a:xfrm>
            <a:off x="645896" y="5467531"/>
            <a:ext cx="10903551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승리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 먼저 트랙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바퀴째를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돌아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출발칸에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들어오면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등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 차례 진행 후 나머지 순위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0C324FE-44CC-4249-95C8-0AA06041A3EF}"/>
              </a:ext>
            </a:extLst>
          </p:cNvPr>
          <p:cNvSpPr/>
          <p:nvPr/>
        </p:nvSpPr>
        <p:spPr>
          <a:xfrm>
            <a:off x="3657599" y="4074059"/>
            <a:ext cx="7891847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기본 이동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주사위에 나온 숫자 합만큼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앞으로 이동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5CC3BEA-CFAF-4222-87D7-E8F764927679}"/>
              </a:ext>
            </a:extLst>
          </p:cNvPr>
          <p:cNvSpPr/>
          <p:nvPr/>
        </p:nvSpPr>
        <p:spPr>
          <a:xfrm>
            <a:off x="642554" y="1989578"/>
            <a:ext cx="2949143" cy="3419975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차례와 다른 사람</a:t>
            </a:r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 중 원할 때 사용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20BA2B-714B-47D6-BC0D-AE99B729220C}"/>
              </a:ext>
            </a:extLst>
          </p:cNvPr>
          <p:cNvSpPr/>
          <p:nvPr/>
        </p:nvSpPr>
        <p:spPr>
          <a:xfrm>
            <a:off x="3657599" y="3383050"/>
            <a:ext cx="7891847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기어 단계 위 표시된 주사위만큼 굴림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88B772C-47A8-41A0-B1B1-6A35EF011148}"/>
              </a:ext>
            </a:extLst>
          </p:cNvPr>
          <p:cNvSpPr/>
          <p:nvPr/>
        </p:nvSpPr>
        <p:spPr>
          <a:xfrm>
            <a:off x="3657599" y="2686314"/>
            <a:ext cx="7891847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기어 올리기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기어를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 올림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F774127-855D-4C51-AEF6-6A0BBDB82627}"/>
              </a:ext>
            </a:extLst>
          </p:cNvPr>
          <p:cNvSpPr/>
          <p:nvPr/>
        </p:nvSpPr>
        <p:spPr>
          <a:xfrm>
            <a:off x="3657599" y="1989578"/>
            <a:ext cx="7891847" cy="638758"/>
          </a:xfrm>
          <a:prstGeom prst="rect">
            <a:avLst/>
          </a:prstGeom>
          <a:solidFill>
            <a:srgbClr val="006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나이 어린 사람부터 시계방향으로 차례 진행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사다리와 폭포가 쉴 새 없이 움직이는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지나서 황금 코코넛이 있는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 정산에 오르는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코코넛을 노린 레이스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유령의 함정을 피해 탈출하라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나갈 수 있는 사람은 단 한 명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함정을 피해 가장 먼저 탈출하세요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b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 통로와 지름길로 가장 먼저 도망치세요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83C5E9F-51E9-466A-8F2B-D20F06F30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1050" r="11575" b="10989"/>
          <a:stretch/>
        </p:blipFill>
        <p:spPr bwMode="auto">
          <a:xfrm>
            <a:off x="1708783" y="2006787"/>
            <a:ext cx="2659380" cy="26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79F63B5-EE74-4E8D-A701-99298565C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20964" r="11081" b="20996"/>
          <a:stretch/>
        </p:blipFill>
        <p:spPr bwMode="auto">
          <a:xfrm>
            <a:off x="7356029" y="2006787"/>
            <a:ext cx="3594990" cy="26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5" y="1561929"/>
            <a:ext cx="62454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588413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38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5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614897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표시 토큰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641380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함정 토큰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0A09D1E-A3FD-4C6B-A7D9-35CDA61B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240" y="657578"/>
            <a:ext cx="1476676" cy="2161391"/>
          </a:xfrm>
          <a:prstGeom prst="roundRect">
            <a:avLst>
              <a:gd name="adj" fmla="val 884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FC1DB86-FD96-433D-A2BA-F570BE645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5" b="1017"/>
          <a:stretch/>
        </p:blipFill>
        <p:spPr>
          <a:xfrm>
            <a:off x="10144620" y="657578"/>
            <a:ext cx="1476112" cy="2170170"/>
          </a:xfrm>
          <a:prstGeom prst="roundRect">
            <a:avLst>
              <a:gd name="adj" fmla="val 884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19636F48-3877-4081-A824-8B2A8FBA50CF}"/>
              </a:ext>
            </a:extLst>
          </p:cNvPr>
          <p:cNvGrpSpPr/>
          <p:nvPr/>
        </p:nvGrpSpPr>
        <p:grpSpPr>
          <a:xfrm>
            <a:off x="4810702" y="2580627"/>
            <a:ext cx="2377877" cy="2499547"/>
            <a:chOff x="4810702" y="2337471"/>
            <a:chExt cx="2377877" cy="2499547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2F1FD0A-D6E1-4A72-8586-A4FEC09E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0702" y="2337471"/>
              <a:ext cx="2377877" cy="122835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ECF7249-0050-470D-8703-76C3A9FE7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0702" y="3608664"/>
              <a:ext cx="2377877" cy="1228354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25879E6F-1AB0-4D1F-A2E4-F8FA61E0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5428" y="3141692"/>
            <a:ext cx="4461610" cy="118574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7E6798D-5589-4DB3-9A9F-7387AD6EFB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5396" y="4641380"/>
            <a:ext cx="3024008" cy="1244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99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5BBE584F-F9B2-4B45-8149-283C94241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718"/>
          <a:stretch/>
        </p:blipFill>
        <p:spPr>
          <a:xfrm>
            <a:off x="6485297" y="2114551"/>
            <a:ext cx="5460544" cy="2238374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9" y="1119864"/>
            <a:ext cx="7512354" cy="181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펼치고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섞은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        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쌓음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ECA705-008B-48B8-B3A7-47AC6FE5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97" y="2280307"/>
            <a:ext cx="475283" cy="65551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0D28BD6-6509-408B-BEDA-256F2F0F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111" y="3429000"/>
            <a:ext cx="1476676" cy="2161391"/>
          </a:xfrm>
          <a:prstGeom prst="roundRect">
            <a:avLst>
              <a:gd name="adj" fmla="val 884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58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ECF78537-4F34-4289-ABA1-F2745153F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718"/>
          <a:stretch/>
        </p:blipFill>
        <p:spPr>
          <a:xfrm>
            <a:off x="6485297" y="2114551"/>
            <a:ext cx="5460544" cy="2238374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9" y="1119864"/>
            <a:ext cx="7512354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펼치고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섞은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        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섞은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쌓고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뽑아서 앞으로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ECA705-008B-48B8-B3A7-47AC6FE5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97" y="2280307"/>
            <a:ext cx="475283" cy="65551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400526B-0D5E-423E-89B2-9D0422AE9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192" y="3205703"/>
            <a:ext cx="482438" cy="64370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DC942B3-E477-40D6-A654-1849A7C74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55" b="1017"/>
          <a:stretch/>
        </p:blipFill>
        <p:spPr>
          <a:xfrm>
            <a:off x="7566066" y="3620419"/>
            <a:ext cx="1476112" cy="2170170"/>
          </a:xfrm>
          <a:prstGeom prst="roundRect">
            <a:avLst>
              <a:gd name="adj" fmla="val 884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27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9" y="1119864"/>
            <a:ext cx="7512354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펼치고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아이템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섞은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        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섞은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에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쌓고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뽑아서 앞으로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 err="1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모아둠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ECA705-008B-48B8-B3A7-47AC6FE5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897" y="2280307"/>
            <a:ext cx="475283" cy="65551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400526B-0D5E-423E-89B2-9D0422AE9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92" y="3205703"/>
            <a:ext cx="482438" cy="64370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2D361C8-C80E-4765-A07E-0BF16BD45D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297" y="2114551"/>
            <a:ext cx="5460544" cy="30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1E9B64D-9B4E-487B-8924-257401EC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693" y="1119868"/>
            <a:ext cx="5065345" cy="494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65218-111D-4B38-83C8-2CC92BF3349F}"/>
              </a:ext>
            </a:extLst>
          </p:cNvPr>
          <p:cNvSpPr txBox="1"/>
          <p:nvPr/>
        </p:nvSpPr>
        <p:spPr>
          <a:xfrm>
            <a:off x="268067" y="1119868"/>
            <a:ext cx="7512354" cy="157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고른 후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다이얼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006EB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기어판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77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7086</TotalTime>
  <Words>2089</Words>
  <Application>Microsoft Office PowerPoint</Application>
  <PresentationFormat>와이드스크린</PresentationFormat>
  <Paragraphs>351</Paragraphs>
  <Slides>48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3" baseType="lpstr">
      <vt:lpstr>Arial</vt:lpstr>
      <vt:lpstr>맑은 고딕</vt:lpstr>
      <vt:lpstr>나눔스퀘어 Bold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146</cp:revision>
  <dcterms:created xsi:type="dcterms:W3CDTF">2021-02-23T06:25:54Z</dcterms:created>
  <dcterms:modified xsi:type="dcterms:W3CDTF">2022-04-15T01:12:57Z</dcterms:modified>
</cp:coreProperties>
</file>