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0" r:id="rId3"/>
    <p:sldId id="258" r:id="rId4"/>
    <p:sldId id="495" r:id="rId5"/>
    <p:sldId id="676" r:id="rId6"/>
    <p:sldId id="551" r:id="rId7"/>
    <p:sldId id="677" r:id="rId8"/>
    <p:sldId id="552" r:id="rId9"/>
    <p:sldId id="553" r:id="rId10"/>
    <p:sldId id="678" r:id="rId11"/>
    <p:sldId id="679" r:id="rId12"/>
    <p:sldId id="680" r:id="rId13"/>
    <p:sldId id="681" r:id="rId14"/>
    <p:sldId id="682" r:id="rId15"/>
    <p:sldId id="684" r:id="rId16"/>
    <p:sldId id="685" r:id="rId17"/>
    <p:sldId id="686" r:id="rId18"/>
    <p:sldId id="683" r:id="rId19"/>
    <p:sldId id="688" r:id="rId20"/>
    <p:sldId id="689" r:id="rId21"/>
    <p:sldId id="690" r:id="rId22"/>
    <p:sldId id="691" r:id="rId23"/>
    <p:sldId id="692" r:id="rId24"/>
    <p:sldId id="693" r:id="rId25"/>
    <p:sldId id="695" r:id="rId26"/>
    <p:sldId id="697" r:id="rId27"/>
    <p:sldId id="696" r:id="rId28"/>
    <p:sldId id="699" r:id="rId29"/>
    <p:sldId id="700" r:id="rId30"/>
    <p:sldId id="259" r:id="rId31"/>
    <p:sldId id="264" r:id="rId32"/>
    <p:sldId id="263" r:id="rId33"/>
  </p:sldIdLst>
  <p:sldSz cx="12192000" cy="6858000"/>
  <p:notesSz cx="6858000" cy="9144000"/>
  <p:embeddedFontLst>
    <p:embeddedFont>
      <p:font typeface="나눔스퀘어" panose="020B0600000101010101" pitchFamily="50" charset="-127"/>
      <p:regular r:id="rId34"/>
    </p:embeddedFont>
    <p:embeddedFont>
      <p:font typeface="나눔스퀘어 Bold" panose="020B0600000101010101" pitchFamily="50" charset="-127"/>
      <p:bold r:id="rId35"/>
    </p:embeddedFont>
    <p:embeddedFont>
      <p:font typeface="맑은 고딕" panose="020B0503020000020004" pitchFamily="50" charset="-127"/>
      <p:regular r:id="rId36"/>
      <p:bold r:id="rId3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pos="7469" userDrawn="1">
          <p15:clr>
            <a:srgbClr val="A4A3A4"/>
          </p15:clr>
        </p15:guide>
        <p15:guide id="6" orient="horz" pos="232" userDrawn="1">
          <p15:clr>
            <a:srgbClr val="A4A3A4"/>
          </p15:clr>
        </p15:guide>
        <p15:guide id="7" orient="horz" pos="3974" userDrawn="1">
          <p15:clr>
            <a:srgbClr val="A4A3A4"/>
          </p15:clr>
        </p15:guide>
        <p15:guide id="8" pos="42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E31"/>
    <a:srgbClr val="BF5711"/>
    <a:srgbClr val="F31D25"/>
    <a:srgbClr val="F27032"/>
    <a:srgbClr val="FFF201"/>
    <a:srgbClr val="FFFFFF"/>
    <a:srgbClr val="785889"/>
    <a:srgbClr val="EB6E1F"/>
    <a:srgbClr val="02575E"/>
    <a:srgbClr val="0E87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96" y="240"/>
      </p:cViewPr>
      <p:guideLst>
        <p:guide orient="horz" pos="2160"/>
        <p:guide pos="3840"/>
        <p:guide pos="211"/>
        <p:guide pos="438"/>
        <p:guide pos="7469"/>
        <p:guide orient="horz" pos="232"/>
        <p:guide orient="horz" pos="3974"/>
        <p:guide pos="42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타이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D915092-9B20-43EE-8BFA-DCF0E7467DE7}"/>
              </a:ext>
            </a:extLst>
          </p:cNvPr>
          <p:cNvSpPr/>
          <p:nvPr userDrawn="1"/>
        </p:nvSpPr>
        <p:spPr>
          <a:xfrm>
            <a:off x="319087" y="333375"/>
            <a:ext cx="11553825" cy="6191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B1BFAEF-D301-4F70-AAF8-200B281928A1}"/>
              </a:ext>
            </a:extLst>
          </p:cNvPr>
          <p:cNvSpPr/>
          <p:nvPr userDrawn="1"/>
        </p:nvSpPr>
        <p:spPr>
          <a:xfrm>
            <a:off x="552450" y="581025"/>
            <a:ext cx="10953750" cy="5695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직각 삼각형 17">
            <a:extLst>
              <a:ext uri="{FF2B5EF4-FFF2-40B4-BE49-F238E27FC236}">
                <a16:creationId xmlns:a16="http://schemas.microsoft.com/office/drawing/2014/main" id="{BDA86165-C92A-4ED7-B3D1-CB562E364F1C}"/>
              </a:ext>
            </a:extLst>
          </p:cNvPr>
          <p:cNvSpPr/>
          <p:nvPr userDrawn="1"/>
        </p:nvSpPr>
        <p:spPr>
          <a:xfrm rot="16200000">
            <a:off x="8222891" y="2874600"/>
            <a:ext cx="3644034" cy="3656013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이등변 삼각형 8">
            <a:extLst>
              <a:ext uri="{FF2B5EF4-FFF2-40B4-BE49-F238E27FC236}">
                <a16:creationId xmlns:a16="http://schemas.microsoft.com/office/drawing/2014/main" id="{B5A44C7A-6E59-40D4-95C6-90F5DEA9003A}"/>
              </a:ext>
            </a:extLst>
          </p:cNvPr>
          <p:cNvSpPr>
            <a:spLocks noChangeAspect="1"/>
          </p:cNvSpPr>
          <p:nvPr userDrawn="1"/>
        </p:nvSpPr>
        <p:spPr>
          <a:xfrm>
            <a:off x="8670125" y="3330584"/>
            <a:ext cx="3240000" cy="3240000"/>
          </a:xfrm>
          <a:prstGeom prst="triangle">
            <a:avLst>
              <a:gd name="adj" fmla="val 100000"/>
            </a:avLst>
          </a:prstGeom>
          <a:solidFill>
            <a:srgbClr val="87C43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이등변 삼각형 14">
            <a:extLst>
              <a:ext uri="{FF2B5EF4-FFF2-40B4-BE49-F238E27FC236}">
                <a16:creationId xmlns:a16="http://schemas.microsoft.com/office/drawing/2014/main" id="{C7648D17-2A62-44DC-B32D-59EA52CC1BB4}"/>
              </a:ext>
            </a:extLst>
          </p:cNvPr>
          <p:cNvSpPr>
            <a:spLocks noChangeAspect="1"/>
          </p:cNvSpPr>
          <p:nvPr userDrawn="1"/>
        </p:nvSpPr>
        <p:spPr>
          <a:xfrm>
            <a:off x="9458326" y="4229100"/>
            <a:ext cx="2047874" cy="2047874"/>
          </a:xfrm>
          <a:prstGeom prst="triangle">
            <a:avLst>
              <a:gd name="adj" fmla="val 99219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5FF2BF-3911-45FD-8511-64642DAB03F1}"/>
              </a:ext>
            </a:extLst>
          </p:cNvPr>
          <p:cNvGrpSpPr/>
          <p:nvPr userDrawn="1"/>
        </p:nvGrpSpPr>
        <p:grpSpPr>
          <a:xfrm>
            <a:off x="9959002" y="5324085"/>
            <a:ext cx="1485900" cy="833619"/>
            <a:chOff x="9865936" y="5257168"/>
            <a:chExt cx="1571625" cy="881713"/>
          </a:xfrm>
        </p:grpSpPr>
        <p:pic>
          <p:nvPicPr>
            <p:cNvPr id="13" name="그림 12" descr="아콩다콩로고_150325_web.gif">
              <a:extLst>
                <a:ext uri="{FF2B5EF4-FFF2-40B4-BE49-F238E27FC236}">
                  <a16:creationId xmlns:a16="http://schemas.microsoft.com/office/drawing/2014/main" id="{741FA202-5B80-4A94-83DC-5F6ABC8D7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63875" y="5257168"/>
              <a:ext cx="1073686" cy="480333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2E8CE8E8-8E40-4C14-ADB9-40AFA58AA6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5936" y="5741943"/>
              <a:ext cx="1571625" cy="396938"/>
            </a:xfrm>
            <a:prstGeom prst="rect">
              <a:avLst/>
            </a:prstGeom>
          </p:spPr>
        </p:pic>
      </p:grpSp>
      <p:sp>
        <p:nvSpPr>
          <p:cNvPr id="5" name="막힌 원호 4">
            <a:extLst>
              <a:ext uri="{FF2B5EF4-FFF2-40B4-BE49-F238E27FC236}">
                <a16:creationId xmlns:a16="http://schemas.microsoft.com/office/drawing/2014/main" id="{B0794916-0090-4ADE-8A5F-AFC85D7B442B}"/>
              </a:ext>
            </a:extLst>
          </p:cNvPr>
          <p:cNvSpPr/>
          <p:nvPr userDrawn="1"/>
        </p:nvSpPr>
        <p:spPr>
          <a:xfrm>
            <a:off x="10791025" y="-26787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막힌 원호 15">
            <a:extLst>
              <a:ext uri="{FF2B5EF4-FFF2-40B4-BE49-F238E27FC236}">
                <a16:creationId xmlns:a16="http://schemas.microsoft.com/office/drawing/2014/main" id="{8D6294D2-14F9-45C3-9BE6-B841B949427E}"/>
              </a:ext>
            </a:extLst>
          </p:cNvPr>
          <p:cNvSpPr/>
          <p:nvPr userDrawn="1"/>
        </p:nvSpPr>
        <p:spPr>
          <a:xfrm flipH="1">
            <a:off x="-40479" y="-20930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막힌 원호 19">
            <a:extLst>
              <a:ext uri="{FF2B5EF4-FFF2-40B4-BE49-F238E27FC236}">
                <a16:creationId xmlns:a16="http://schemas.microsoft.com/office/drawing/2014/main" id="{F1DDB0DB-BE97-4482-B31A-BA1C8F61F47F}"/>
              </a:ext>
            </a:extLst>
          </p:cNvPr>
          <p:cNvSpPr/>
          <p:nvPr userDrawn="1"/>
        </p:nvSpPr>
        <p:spPr>
          <a:xfrm flipV="1">
            <a:off x="10791818" y="5451026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막힌 원호 20">
            <a:extLst>
              <a:ext uri="{FF2B5EF4-FFF2-40B4-BE49-F238E27FC236}">
                <a16:creationId xmlns:a16="http://schemas.microsoft.com/office/drawing/2014/main" id="{CF5285DE-4942-41F5-9036-002D676014D3}"/>
              </a:ext>
            </a:extLst>
          </p:cNvPr>
          <p:cNvSpPr/>
          <p:nvPr userDrawn="1"/>
        </p:nvSpPr>
        <p:spPr>
          <a:xfrm flipH="1" flipV="1">
            <a:off x="-42067" y="5448645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18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0A7D3DEB-20CF-457B-AD00-635F216891AD}"/>
              </a:ext>
            </a:extLst>
          </p:cNvPr>
          <p:cNvSpPr/>
          <p:nvPr userDrawn="1"/>
        </p:nvSpPr>
        <p:spPr>
          <a:xfrm>
            <a:off x="112253" y="95534"/>
            <a:ext cx="11982733" cy="627336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59D3693-F902-4415-9B55-C3087261A9A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60774" y="6444997"/>
            <a:ext cx="2197428" cy="360000"/>
            <a:chOff x="3905251" y="6225204"/>
            <a:chExt cx="3094613" cy="506984"/>
          </a:xfrm>
        </p:grpSpPr>
        <p:pic>
          <p:nvPicPr>
            <p:cNvPr id="20" name="그림 19" descr="아콩다콩로고_150325_web.gif">
              <a:extLst>
                <a:ext uri="{FF2B5EF4-FFF2-40B4-BE49-F238E27FC236}">
                  <a16:creationId xmlns:a16="http://schemas.microsoft.com/office/drawing/2014/main" id="{74DF40A5-574A-489D-B2BD-BD7B57577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93686018-CB2C-41C5-B088-31692CE741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  <p:sp>
        <p:nvSpPr>
          <p:cNvPr id="26" name="직각 삼각형 25">
            <a:extLst>
              <a:ext uri="{FF2B5EF4-FFF2-40B4-BE49-F238E27FC236}">
                <a16:creationId xmlns:a16="http://schemas.microsoft.com/office/drawing/2014/main" id="{7A8F2C49-F3EA-418D-85BF-32DA70DD56C2}"/>
              </a:ext>
            </a:extLst>
          </p:cNvPr>
          <p:cNvSpPr/>
          <p:nvPr/>
        </p:nvSpPr>
        <p:spPr>
          <a:xfrm rot="16200000">
            <a:off x="352709" y="454377"/>
            <a:ext cx="656536" cy="656536"/>
          </a:xfrm>
          <a:prstGeom prst="rtTriangle">
            <a:avLst/>
          </a:prstGeom>
          <a:solidFill>
            <a:srgbClr val="87C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직각 삼각형 26">
            <a:extLst>
              <a:ext uri="{FF2B5EF4-FFF2-40B4-BE49-F238E27FC236}">
                <a16:creationId xmlns:a16="http://schemas.microsoft.com/office/drawing/2014/main" id="{D4572C53-AF5B-4874-905D-262F99506DBC}"/>
              </a:ext>
            </a:extLst>
          </p:cNvPr>
          <p:cNvSpPr/>
          <p:nvPr/>
        </p:nvSpPr>
        <p:spPr>
          <a:xfrm rot="16200000">
            <a:off x="277997" y="386191"/>
            <a:ext cx="630995" cy="630994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58D6EDF8-31AB-424A-BD51-F747BDCBCF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067" y="190784"/>
            <a:ext cx="657225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6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1" name="텍스트 개체 틀 4">
            <a:extLst>
              <a:ext uri="{FF2B5EF4-FFF2-40B4-BE49-F238E27FC236}">
                <a16:creationId xmlns:a16="http://schemas.microsoft.com/office/drawing/2014/main" id="{137D1E76-952B-4CAA-84E8-C1B102A26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4068" y="402392"/>
            <a:ext cx="8553332" cy="1090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ko-KR" altLang="en-US" sz="4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4000" kern="12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ko-KR" altLang="en-US" dirty="0"/>
              <a:t>게임 소개</a:t>
            </a:r>
          </a:p>
        </p:txBody>
      </p:sp>
    </p:spTree>
    <p:extLst>
      <p:ext uri="{BB962C8B-B14F-4D97-AF65-F5344CB8AC3E}">
        <p14:creationId xmlns:p14="http://schemas.microsoft.com/office/powerpoint/2010/main" val="38848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게임 시작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-12702"/>
            <a:ext cx="12192000" cy="6891147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  <a:solidFill>
            <a:srgbClr val="87C437"/>
          </a:solidFill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1698AE6-463E-4085-B54D-116ACFE752B6}"/>
              </a:ext>
            </a:extLst>
          </p:cNvPr>
          <p:cNvGrpSpPr/>
          <p:nvPr userDrawn="1"/>
        </p:nvGrpSpPr>
        <p:grpSpPr>
          <a:xfrm>
            <a:off x="773949" y="4050538"/>
            <a:ext cx="3094613" cy="506984"/>
            <a:chOff x="3905251" y="6225204"/>
            <a:chExt cx="3094613" cy="506984"/>
          </a:xfrm>
        </p:grpSpPr>
        <p:pic>
          <p:nvPicPr>
            <p:cNvPr id="16" name="그림 15" descr="아콩다콩로고_150325_web.gif">
              <a:extLst>
                <a:ext uri="{FF2B5EF4-FFF2-40B4-BE49-F238E27FC236}">
                  <a16:creationId xmlns:a16="http://schemas.microsoft.com/office/drawing/2014/main" id="{804F904F-CEB9-4E9A-9480-D09A57481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F620E483-A59F-4FEF-A32E-776DDC889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99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감사합니다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90694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343E0B3-D502-44DA-ACDD-F730636E4480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25" name="그림 24" descr="아콩다콩로고_150325_web.gif">
              <a:extLst>
                <a:ext uri="{FF2B5EF4-FFF2-40B4-BE49-F238E27FC236}">
                  <a16:creationId xmlns:a16="http://schemas.microsoft.com/office/drawing/2014/main" id="{AFC7B4B4-C72E-4335-89F3-D091A183B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0F50C551-0643-4E48-B337-8B4CB909A8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140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62E1193-0276-4D85-A0F6-0F3DD3D3F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C0CEF289-BBD3-4B78-AD87-46AEC9B941C9}" type="datetimeFigureOut">
              <a:rPr lang="ko-KR" altLang="en-US" smtClean="0"/>
              <a:pPr/>
              <a:t>2021-11-17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C72972-5B25-4846-AECE-569761243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BE8AC52-1096-4925-9C1A-04455F61A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66024BC6-15BB-44EA-80E0-37237723EBA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203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표지판, 노란색이(가) 표시된 사진&#10;&#10;자동 생성된 설명">
            <a:extLst>
              <a:ext uri="{FF2B5EF4-FFF2-40B4-BE49-F238E27FC236}">
                <a16:creationId xmlns:a16="http://schemas.microsoft.com/office/drawing/2014/main" id="{661F9B2E-F3CE-41BF-8BD3-3EEEF9C71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490" y="571500"/>
            <a:ext cx="5715000" cy="5715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9215EFC-40FC-40E1-A9BD-1A8803AE4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829" y="571500"/>
            <a:ext cx="5195716" cy="3222458"/>
          </a:xfrm>
          <a:prstGeom prst="foldedCorner">
            <a:avLst>
              <a:gd name="adj" fmla="val 17912"/>
            </a:avLst>
          </a:prstGeom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95475" cy="642832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 </a:t>
            </a:r>
            <a:r>
              <a: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탑 쌓기</a:t>
            </a:r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657704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카드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장씩 뒷면으로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나눠 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카드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앞면으로 카드 더미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만듦</a:t>
            </a:r>
            <a:endParaRPr lang="en-US" altLang="ko-KR" sz="3000" spc="-18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“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하나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둘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셋</a:t>
            </a:r>
            <a:r>
              <a:rPr lang="en-US" altLang="ko-KR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”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외친 후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동시에 카드 공개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중앙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맨 위 카드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와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 카드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보고 </a:t>
            </a:r>
            <a:endParaRPr lang="en-US" altLang="ko-KR" sz="3000" spc="-18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동물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쌍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찾아 가장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먼저 외치면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 카드 위 앞면으로 카드를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가져옴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B27893C-407F-4C7C-B739-98AB98D52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3" t="7809" r="30259" b="47476"/>
          <a:stretch/>
        </p:blipFill>
        <p:spPr>
          <a:xfrm>
            <a:off x="6933758" y="1598789"/>
            <a:ext cx="2370393" cy="209972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0A9E645-3E19-4D57-9F4D-3DCE93D7CA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4" t="2771" r="3000" b="2199"/>
          <a:stretch/>
        </p:blipFill>
        <p:spPr>
          <a:xfrm>
            <a:off x="7442576" y="1277373"/>
            <a:ext cx="4208214" cy="4462492"/>
          </a:xfrm>
          <a:prstGeom prst="rect">
            <a:avLst/>
          </a:prstGeom>
        </p:spPr>
      </p:pic>
      <p:sp>
        <p:nvSpPr>
          <p:cNvPr id="12" name="말풍선: 모서리가 둥근 사각형 11">
            <a:extLst>
              <a:ext uri="{FF2B5EF4-FFF2-40B4-BE49-F238E27FC236}">
                <a16:creationId xmlns:a16="http://schemas.microsoft.com/office/drawing/2014/main" id="{87ED532E-875D-4A47-9689-B22C18865E19}"/>
              </a:ext>
            </a:extLst>
          </p:cNvPr>
          <p:cNvSpPr/>
          <p:nvPr/>
        </p:nvSpPr>
        <p:spPr>
          <a:xfrm>
            <a:off x="8910137" y="5220665"/>
            <a:ext cx="1574229" cy="875709"/>
          </a:xfrm>
          <a:prstGeom prst="wedgeRoundRectCallout">
            <a:avLst>
              <a:gd name="adj1" fmla="val -75746"/>
              <a:gd name="adj2" fmla="val -131108"/>
              <a:gd name="adj3" fmla="val 16667"/>
            </a:avLst>
          </a:prstGeom>
          <a:solidFill>
            <a:schemeClr val="bg1"/>
          </a:solidFill>
          <a:ln w="38100">
            <a:solidFill>
              <a:srgbClr val="F3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4000" b="1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돼지</a:t>
            </a:r>
            <a:r>
              <a:rPr lang="en-US" altLang="ko-KR" sz="4000" b="1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4000" b="1" spc="-15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3526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95475" cy="642832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 </a:t>
            </a:r>
            <a:r>
              <a: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탑 쌓기</a:t>
            </a:r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657704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카드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장씩 뒷면으로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나눠 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카드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앞면으로 카드 더미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만듦</a:t>
            </a:r>
            <a:endParaRPr lang="en-US" altLang="ko-KR" sz="3000" spc="-18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“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하나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둘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셋</a:t>
            </a:r>
            <a:r>
              <a:rPr lang="en-US" altLang="ko-KR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”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외친 후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동시에 카드 공개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중앙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맨 위 카드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와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 카드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보고 </a:t>
            </a:r>
            <a:endParaRPr lang="en-US" altLang="ko-KR" sz="3000" spc="-18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동물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쌍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찾아 가장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먼저 외치면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 카드 위 앞면으로 카드를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가져옴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B27893C-407F-4C7C-B739-98AB98D52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3" t="7809" r="30259" b="47476"/>
          <a:stretch/>
        </p:blipFill>
        <p:spPr>
          <a:xfrm>
            <a:off x="6933758" y="1598789"/>
            <a:ext cx="2370393" cy="209972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95B6597-2847-4165-A65A-DF932A65E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78234">
            <a:off x="9894511" y="1482252"/>
            <a:ext cx="1639950" cy="1639950"/>
          </a:xfrm>
          <a:prstGeom prst="ellipse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E3C8D55-A352-4CA5-A8B4-283909B40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956391">
            <a:off x="9603645" y="3477214"/>
            <a:ext cx="1639950" cy="1639950"/>
          </a:xfrm>
          <a:prstGeom prst="ellipse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8F3B31C-BEF5-4612-8DBE-EE37FC1FC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590" y="1671999"/>
            <a:ext cx="1639950" cy="1639950"/>
          </a:xfrm>
          <a:prstGeom prst="ellipse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45DF72E7-2D2F-4560-9ABB-850F700C7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3265" y="3928918"/>
            <a:ext cx="1723750" cy="1723750"/>
          </a:xfrm>
          <a:prstGeom prst="ellipse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22C605E-DB03-49EC-9688-C30500A86C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7470" y="3203282"/>
            <a:ext cx="1723750" cy="17237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994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E793B4E5-E9E8-4C5B-9DFA-6468185C2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718" y="3925774"/>
            <a:ext cx="1723750" cy="1723750"/>
          </a:xfrm>
          <a:prstGeom prst="ellipse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95475" cy="642832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 </a:t>
            </a:r>
            <a:r>
              <a: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탑 쌓기</a:t>
            </a:r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2092364"/>
            <a:ext cx="6657704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중앙 카드 더미에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새로운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나타나고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더미가 떨어질 때까지 쉴 새 없이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게임을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계속 진행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en-US" altLang="ko-KR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중앙 카드 더미가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떨어지면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게임이 끝나고</a:t>
            </a:r>
            <a:endParaRPr lang="en-US" altLang="ko-KR" sz="3000" spc="-18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카드가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많은 사람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B27893C-407F-4C7C-B739-98AB98D525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3" t="7809" r="30259" b="47476"/>
          <a:stretch/>
        </p:blipFill>
        <p:spPr>
          <a:xfrm>
            <a:off x="6933758" y="1598789"/>
            <a:ext cx="2370393" cy="209972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95B6597-2847-4165-A65A-DF932A65E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78234">
            <a:off x="9894511" y="1482252"/>
            <a:ext cx="1639950" cy="1639950"/>
          </a:xfrm>
          <a:prstGeom prst="ellipse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E3C8D55-A352-4CA5-A8B4-283909B40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956391">
            <a:off x="9603645" y="3477214"/>
            <a:ext cx="1639950" cy="1639950"/>
          </a:xfrm>
          <a:prstGeom prst="ellipse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8F3B31C-BEF5-4612-8DBE-EE37FC1FC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3590" y="1671999"/>
            <a:ext cx="1639950" cy="1639950"/>
          </a:xfrm>
          <a:prstGeom prst="ellipse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B0936CF-C660-4CC5-96DB-98E08C6C8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992" y="3804301"/>
            <a:ext cx="1723750" cy="1723750"/>
          </a:xfrm>
          <a:prstGeom prst="ellipse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DD92BFD-7FAD-4FEB-9C42-5AE51B82049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94000">
            <a:off x="7759464" y="1083972"/>
            <a:ext cx="519707" cy="79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5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428875" cy="642832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 </a:t>
            </a:r>
            <a:r>
              <a: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우물 파기</a:t>
            </a:r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657704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장을 앞면으로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펼치고 남은 카드를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똑같은 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각 사람이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나눠 가짐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카드가 남으면 중앙 카드 더미에 쌓음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endParaRPr lang="en-US" altLang="ko-KR" sz="3000" spc="-18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08741C6-95D8-4B1D-9C85-1BDBB0195C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4" t="2747" r="2344" b="1163"/>
          <a:stretch/>
        </p:blipFill>
        <p:spPr>
          <a:xfrm>
            <a:off x="7200395" y="1038662"/>
            <a:ext cx="4543425" cy="46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2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2BCF5C63-0B6A-4E11-AF68-4759B5F5A8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3" t="7809" r="30259" b="47476"/>
          <a:stretch/>
        </p:blipFill>
        <p:spPr>
          <a:xfrm rot="20180827" flipH="1">
            <a:off x="9478987" y="3447711"/>
            <a:ext cx="2370393" cy="209972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57657F7E-9A6C-4454-AEC2-1362EEA1D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127" y="3504681"/>
            <a:ext cx="1676325" cy="1676325"/>
          </a:xfrm>
          <a:prstGeom prst="ellipse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33A4E73-3B0B-4BD5-AEEE-95F4586EC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3" t="7809" r="30259" b="47476"/>
          <a:stretch/>
        </p:blipFill>
        <p:spPr>
          <a:xfrm rot="11977734" flipV="1">
            <a:off x="9655963" y="1270496"/>
            <a:ext cx="2370393" cy="209972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2CE69878-EBE8-4BD9-8624-E39F0901EE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3" t="7809" r="30259" b="47476"/>
          <a:stretch/>
        </p:blipFill>
        <p:spPr>
          <a:xfrm rot="21219940">
            <a:off x="6893170" y="3629036"/>
            <a:ext cx="2370393" cy="2099728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428875" cy="642832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 </a:t>
            </a:r>
            <a:r>
              <a: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우물 파기</a:t>
            </a:r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657704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장을 앞면으로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펼치고 남은 카드를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똑같은 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각 사람이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나눠 가짐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카드가 남으면 중앙 카드 더미에 쌓음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“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하나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둘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셋</a:t>
            </a:r>
            <a:r>
              <a:rPr lang="en-US" altLang="ko-KR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”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외치고 각자 앞에 놓인</a:t>
            </a:r>
            <a:endParaRPr lang="en-US" altLang="ko-KR" sz="3000" spc="-18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더미 전체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앞면이 보이도록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뒤집음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EEC69FF-55EF-49B0-88CE-D09512B2A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78234">
            <a:off x="9894511" y="1482252"/>
            <a:ext cx="1639950" cy="1639950"/>
          </a:xfrm>
          <a:prstGeom prst="ellipse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CC70F65-D057-4219-9A29-BFC149733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956391">
            <a:off x="9603645" y="3477214"/>
            <a:ext cx="1639950" cy="1639950"/>
          </a:xfrm>
          <a:prstGeom prst="ellipse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EE84AA51-2061-4515-84BA-E08BAAAD33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440" y="1423965"/>
            <a:ext cx="1723750" cy="1723750"/>
          </a:xfrm>
          <a:prstGeom prst="ellipse">
            <a:avLst/>
          </a:prstGeom>
        </p:spPr>
      </p:pic>
      <p:pic>
        <p:nvPicPr>
          <p:cNvPr id="15" name="그림 14" descr="자기이(가) 표시된 사진&#10;&#10;자동 생성된 설명">
            <a:extLst>
              <a:ext uri="{FF2B5EF4-FFF2-40B4-BE49-F238E27FC236}">
                <a16:creationId xmlns:a16="http://schemas.microsoft.com/office/drawing/2014/main" id="{FA448147-8DE7-4BDF-A8D4-26A119FC7A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167" y="3710285"/>
            <a:ext cx="1706907" cy="1706907"/>
          </a:xfrm>
          <a:prstGeom prst="ellipse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6743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933A4E73-3B0B-4BD5-AEEE-95F4586EC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3" t="7809" r="30259" b="47476"/>
          <a:stretch/>
        </p:blipFill>
        <p:spPr>
          <a:xfrm rot="11977734" flipV="1">
            <a:off x="9655963" y="1270496"/>
            <a:ext cx="2370393" cy="209972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2CE69878-EBE8-4BD9-8624-E39F0901EE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3" t="7809" r="30259" b="47476"/>
          <a:stretch/>
        </p:blipFill>
        <p:spPr>
          <a:xfrm rot="21219940">
            <a:off x="6893170" y="3629036"/>
            <a:ext cx="2370393" cy="2099728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428875" cy="642832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 </a:t>
            </a:r>
            <a:r>
              <a: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우물 파기</a:t>
            </a:r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EEC69FF-55EF-49B0-88CE-D09512B2A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78234">
            <a:off x="9894511" y="1482252"/>
            <a:ext cx="1639950" cy="1639950"/>
          </a:xfrm>
          <a:prstGeom prst="ellipse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EE84AA51-2061-4515-84BA-E08BAAAD3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440" y="1423965"/>
            <a:ext cx="1723750" cy="1723750"/>
          </a:xfrm>
          <a:prstGeom prst="ellipse">
            <a:avLst/>
          </a:prstGeom>
        </p:spPr>
      </p:pic>
      <p:pic>
        <p:nvPicPr>
          <p:cNvPr id="15" name="그림 14" descr="자기이(가) 표시된 사진&#10;&#10;자동 생성된 설명">
            <a:extLst>
              <a:ext uri="{FF2B5EF4-FFF2-40B4-BE49-F238E27FC236}">
                <a16:creationId xmlns:a16="http://schemas.microsoft.com/office/drawing/2014/main" id="{FA448147-8DE7-4BDF-A8D4-26A119FC7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167" y="3710285"/>
            <a:ext cx="1706907" cy="1706907"/>
          </a:xfrm>
          <a:prstGeom prst="ellipse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D84FEA2F-0ED4-423E-BF0E-52E1B3AE46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3" t="7809" r="30259" b="47476"/>
          <a:stretch/>
        </p:blipFill>
        <p:spPr>
          <a:xfrm rot="20180827" flipH="1">
            <a:off x="9478987" y="3447711"/>
            <a:ext cx="2370393" cy="209972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0978160-3E39-47F1-8669-9303CE2A6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5127" y="3504681"/>
            <a:ext cx="1676325" cy="1676325"/>
          </a:xfrm>
          <a:prstGeom prst="ellipse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3B832DBE-B095-43B1-8E1F-BC1C76BAA4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956391">
            <a:off x="9603645" y="3477214"/>
            <a:ext cx="1639950" cy="1639950"/>
          </a:xfrm>
          <a:prstGeom prst="ellipse">
            <a:avLst/>
          </a:prstGeom>
        </p:spPr>
      </p:pic>
      <p:sp>
        <p:nvSpPr>
          <p:cNvPr id="21" name="말풍선: 모서리가 둥근 사각형 20">
            <a:extLst>
              <a:ext uri="{FF2B5EF4-FFF2-40B4-BE49-F238E27FC236}">
                <a16:creationId xmlns:a16="http://schemas.microsoft.com/office/drawing/2014/main" id="{A9A65191-61C7-4166-A637-9955BD5CBCF6}"/>
              </a:ext>
            </a:extLst>
          </p:cNvPr>
          <p:cNvSpPr/>
          <p:nvPr/>
        </p:nvSpPr>
        <p:spPr>
          <a:xfrm>
            <a:off x="10266956" y="5385662"/>
            <a:ext cx="1574229" cy="875709"/>
          </a:xfrm>
          <a:prstGeom prst="wedgeRoundRectCallout">
            <a:avLst>
              <a:gd name="adj1" fmla="val -35954"/>
              <a:gd name="adj2" fmla="val -125641"/>
              <a:gd name="adj3" fmla="val 16667"/>
            </a:avLst>
          </a:prstGeom>
          <a:solidFill>
            <a:schemeClr val="bg1"/>
          </a:solidFill>
          <a:ln w="38100">
            <a:solidFill>
              <a:srgbClr val="F3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4000" b="1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낙타</a:t>
            </a:r>
            <a:r>
              <a:rPr lang="en-US" altLang="ko-KR" sz="4000" b="1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4000" b="1" spc="-15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E7F5FB-04B0-4FDF-BC3B-F0D2EE035A57}"/>
              </a:ext>
            </a:extLst>
          </p:cNvPr>
          <p:cNvSpPr txBox="1"/>
          <p:nvPr/>
        </p:nvSpPr>
        <p:spPr>
          <a:xfrm>
            <a:off x="220560" y="2068629"/>
            <a:ext cx="6657704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각자의 더미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맨 위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와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중앙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보고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동물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쌍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찾아 가장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먼저 외치면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 카드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중앙 카드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맨 위로 덮어 버림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998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16354 -0.282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-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933A4E73-3B0B-4BD5-AEEE-95F4586EC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3" t="7809" r="30259" b="47476"/>
          <a:stretch/>
        </p:blipFill>
        <p:spPr>
          <a:xfrm rot="11977734" flipV="1">
            <a:off x="9655963" y="1270496"/>
            <a:ext cx="2370393" cy="209972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2CE69878-EBE8-4BD9-8624-E39F0901EE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3" t="7809" r="30259" b="47476"/>
          <a:stretch/>
        </p:blipFill>
        <p:spPr>
          <a:xfrm rot="21219940">
            <a:off x="6893170" y="3629036"/>
            <a:ext cx="2370393" cy="2099728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428875" cy="642832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 </a:t>
            </a:r>
            <a:r>
              <a: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우물 파기</a:t>
            </a:r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2062485"/>
            <a:ext cx="6657704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각자의 더미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맨 위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와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중앙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보고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동물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쌍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찾아 가장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먼저 외치면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 카드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중앙 카드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맨 위로 덮어 버림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중앙 카드의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그림이 바뀌어도 이어서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계속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게임을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진행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EEC69FF-55EF-49B0-88CE-D09512B2A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78234">
            <a:off x="9894511" y="1482252"/>
            <a:ext cx="1639950" cy="1639950"/>
          </a:xfrm>
          <a:prstGeom prst="ellipse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EE84AA51-2061-4515-84BA-E08BAAAD3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440" y="1423965"/>
            <a:ext cx="1723750" cy="1723750"/>
          </a:xfrm>
          <a:prstGeom prst="ellipse">
            <a:avLst/>
          </a:prstGeom>
        </p:spPr>
      </p:pic>
      <p:pic>
        <p:nvPicPr>
          <p:cNvPr id="15" name="그림 14" descr="자기이(가) 표시된 사진&#10;&#10;자동 생성된 설명">
            <a:extLst>
              <a:ext uri="{FF2B5EF4-FFF2-40B4-BE49-F238E27FC236}">
                <a16:creationId xmlns:a16="http://schemas.microsoft.com/office/drawing/2014/main" id="{FA448147-8DE7-4BDF-A8D4-26A119FC7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167" y="3710285"/>
            <a:ext cx="1706907" cy="1706907"/>
          </a:xfrm>
          <a:prstGeom prst="ellipse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D84FEA2F-0ED4-423E-BF0E-52E1B3AE46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3" t="7809" r="30259" b="47476"/>
          <a:stretch/>
        </p:blipFill>
        <p:spPr>
          <a:xfrm rot="20180827" flipH="1">
            <a:off x="9478987" y="3447711"/>
            <a:ext cx="2370393" cy="209972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0978160-3E39-47F1-8669-9303CE2A6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5127" y="3504681"/>
            <a:ext cx="1676325" cy="1676325"/>
          </a:xfrm>
          <a:prstGeom prst="ellipse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3B832DBE-B095-43B1-8E1F-BC1C76BAA4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956391">
            <a:off x="7622353" y="1539554"/>
            <a:ext cx="1639950" cy="1639950"/>
          </a:xfrm>
          <a:prstGeom prst="ellipse">
            <a:avLst/>
          </a:prstGeom>
        </p:spPr>
      </p:pic>
      <p:sp>
        <p:nvSpPr>
          <p:cNvPr id="18" name="말풍선: 모서리가 둥근 사각형 17">
            <a:extLst>
              <a:ext uri="{FF2B5EF4-FFF2-40B4-BE49-F238E27FC236}">
                <a16:creationId xmlns:a16="http://schemas.microsoft.com/office/drawing/2014/main" id="{3535B03D-CA17-44A8-8D10-9B37E9B86577}"/>
              </a:ext>
            </a:extLst>
          </p:cNvPr>
          <p:cNvSpPr/>
          <p:nvPr/>
        </p:nvSpPr>
        <p:spPr>
          <a:xfrm>
            <a:off x="8625819" y="382593"/>
            <a:ext cx="1574229" cy="875709"/>
          </a:xfrm>
          <a:prstGeom prst="wedgeRoundRectCallout">
            <a:avLst>
              <a:gd name="adj1" fmla="val 43992"/>
              <a:gd name="adj2" fmla="val 141580"/>
              <a:gd name="adj3" fmla="val 16667"/>
            </a:avLst>
          </a:prstGeom>
          <a:solidFill>
            <a:schemeClr val="bg1"/>
          </a:solidFill>
          <a:ln w="38100">
            <a:solidFill>
              <a:srgbClr val="F3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4000" b="1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닭</a:t>
            </a:r>
            <a:r>
              <a:rPr lang="en-US" altLang="ko-KR" sz="4000" b="1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4000" b="1" spc="-15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0ED93911-1377-4556-AAA5-B951736825CB}"/>
              </a:ext>
            </a:extLst>
          </p:cNvPr>
          <p:cNvSpPr/>
          <p:nvPr/>
        </p:nvSpPr>
        <p:spPr>
          <a:xfrm>
            <a:off x="9945530" y="1843186"/>
            <a:ext cx="982523" cy="982523"/>
          </a:xfrm>
          <a:prstGeom prst="ellipse">
            <a:avLst/>
          </a:prstGeom>
          <a:noFill/>
          <a:ln w="38100">
            <a:solidFill>
              <a:srgbClr val="F3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4000" b="1" spc="-15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6A3EF0E5-6D23-43BC-B877-81E478D57A94}"/>
              </a:ext>
            </a:extLst>
          </p:cNvPr>
          <p:cNvSpPr/>
          <p:nvPr/>
        </p:nvSpPr>
        <p:spPr>
          <a:xfrm>
            <a:off x="7678770" y="1571223"/>
            <a:ext cx="982523" cy="982523"/>
          </a:xfrm>
          <a:prstGeom prst="ellipse">
            <a:avLst/>
          </a:prstGeom>
          <a:noFill/>
          <a:ln w="38100">
            <a:solidFill>
              <a:srgbClr val="F3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4000" b="1" spc="-15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544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933A4E73-3B0B-4BD5-AEEE-95F4586EC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3" t="7809" r="30259" b="47476"/>
          <a:stretch/>
        </p:blipFill>
        <p:spPr>
          <a:xfrm rot="11977734" flipV="1">
            <a:off x="7257132" y="1247305"/>
            <a:ext cx="2370393" cy="2099728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428875" cy="642832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 </a:t>
            </a:r>
            <a:r>
              <a: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우물 파기</a:t>
            </a:r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2096081"/>
            <a:ext cx="6657704" cy="2738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누군가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더미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전부 떨어지면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끝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먼저 자기 카드를 모두 버린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사람이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EE84AA51-2061-4515-84BA-E08BAAAD3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440" y="1423965"/>
            <a:ext cx="1723750" cy="1723750"/>
          </a:xfrm>
          <a:prstGeom prst="ellipse">
            <a:avLst/>
          </a:prstGeom>
        </p:spPr>
      </p:pic>
      <p:pic>
        <p:nvPicPr>
          <p:cNvPr id="15" name="그림 14" descr="자기이(가) 표시된 사진&#10;&#10;자동 생성된 설명">
            <a:extLst>
              <a:ext uri="{FF2B5EF4-FFF2-40B4-BE49-F238E27FC236}">
                <a16:creationId xmlns:a16="http://schemas.microsoft.com/office/drawing/2014/main" id="{FA448147-8DE7-4BDF-A8D4-26A119FC7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167" y="3710285"/>
            <a:ext cx="1706907" cy="1706907"/>
          </a:xfrm>
          <a:prstGeom prst="ellipse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0978160-3E39-47F1-8669-9303CE2A6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7904" y="3673060"/>
            <a:ext cx="1676325" cy="1676325"/>
          </a:xfrm>
          <a:prstGeom prst="ellipse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3B832DBE-B095-43B1-8E1F-BC1C76BAA4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856459">
            <a:off x="7622353" y="1539554"/>
            <a:ext cx="1639950" cy="1639950"/>
          </a:xfrm>
          <a:prstGeom prst="ellipse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E4A93C1A-C9F7-4554-B6CD-CABF4CCB9277}"/>
              </a:ext>
            </a:extLst>
          </p:cNvPr>
          <p:cNvGrpSpPr/>
          <p:nvPr/>
        </p:nvGrpSpPr>
        <p:grpSpPr>
          <a:xfrm>
            <a:off x="9587480" y="1146093"/>
            <a:ext cx="2023293" cy="2247121"/>
            <a:chOff x="4681673" y="3650757"/>
            <a:chExt cx="2239827" cy="2487609"/>
          </a:xfrm>
        </p:grpSpPr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0794CAAE-F5DF-4A16-A4A9-11E996343C2B}"/>
                </a:ext>
              </a:extLst>
            </p:cNvPr>
            <p:cNvGrpSpPr/>
            <p:nvPr/>
          </p:nvGrpSpPr>
          <p:grpSpPr>
            <a:xfrm rot="1228239">
              <a:off x="5968512" y="3650757"/>
              <a:ext cx="876056" cy="398217"/>
              <a:chOff x="3531189" y="2603868"/>
              <a:chExt cx="701133" cy="246353"/>
            </a:xfrm>
          </p:grpSpPr>
          <p:cxnSp>
            <p:nvCxnSpPr>
              <p:cNvPr id="22" name="직선 연결선 21">
                <a:extLst>
                  <a:ext uri="{FF2B5EF4-FFF2-40B4-BE49-F238E27FC236}">
                    <a16:creationId xmlns:a16="http://schemas.microsoft.com/office/drawing/2014/main" id="{3528AA53-7A65-4328-9BB2-688A58963C44}"/>
                  </a:ext>
                </a:extLst>
              </p:cNvPr>
              <p:cNvCxnSpPr/>
              <p:nvPr/>
            </p:nvCxnSpPr>
            <p:spPr>
              <a:xfrm flipV="1">
                <a:off x="3860007" y="2603868"/>
                <a:ext cx="55041" cy="188086"/>
              </a:xfrm>
              <a:prstGeom prst="line">
                <a:avLst/>
              </a:prstGeom>
              <a:ln w="88900">
                <a:solidFill>
                  <a:srgbClr val="FF0000"/>
                </a:solidFill>
              </a:ln>
              <a:effectLst>
                <a:glow rad="63500">
                  <a:schemeClr val="bg1"/>
                </a:glow>
              </a:effectLst>
              <a:scene3d>
                <a:camera prst="orthographicFront">
                  <a:rot lat="0" lon="0" rev="6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직선 연결선 22">
                <a:extLst>
                  <a:ext uri="{FF2B5EF4-FFF2-40B4-BE49-F238E27FC236}">
                    <a16:creationId xmlns:a16="http://schemas.microsoft.com/office/drawing/2014/main" id="{DACF2109-DEAC-4556-9747-E8D48ADA3F08}"/>
                  </a:ext>
                </a:extLst>
              </p:cNvPr>
              <p:cNvCxnSpPr/>
              <p:nvPr/>
            </p:nvCxnSpPr>
            <p:spPr>
              <a:xfrm flipV="1">
                <a:off x="4103990" y="2716445"/>
                <a:ext cx="128332" cy="133776"/>
              </a:xfrm>
              <a:prstGeom prst="line">
                <a:avLst/>
              </a:prstGeom>
              <a:ln w="88900">
                <a:solidFill>
                  <a:srgbClr val="FF0000"/>
                </a:solidFill>
              </a:ln>
              <a:effectLst>
                <a:glow rad="63500">
                  <a:schemeClr val="bg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직선 연결선 23">
                <a:extLst>
                  <a:ext uri="{FF2B5EF4-FFF2-40B4-BE49-F238E27FC236}">
                    <a16:creationId xmlns:a16="http://schemas.microsoft.com/office/drawing/2014/main" id="{CBDCEEA6-03E4-450C-9A84-EF38A2684C3A}"/>
                  </a:ext>
                </a:extLst>
              </p:cNvPr>
              <p:cNvCxnSpPr/>
              <p:nvPr/>
            </p:nvCxnSpPr>
            <p:spPr>
              <a:xfrm rot="1138726" flipH="1" flipV="1">
                <a:off x="3531189" y="2667975"/>
                <a:ext cx="170170" cy="113184"/>
              </a:xfrm>
              <a:prstGeom prst="line">
                <a:avLst/>
              </a:prstGeom>
              <a:ln w="88900">
                <a:solidFill>
                  <a:srgbClr val="FF0000"/>
                </a:solidFill>
              </a:ln>
              <a:effectLst>
                <a:glow rad="63500">
                  <a:schemeClr val="bg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E9869CE0-8ECF-4034-AAF5-B400D0B20AEA}"/>
                </a:ext>
              </a:extLst>
            </p:cNvPr>
            <p:cNvSpPr/>
            <p:nvPr/>
          </p:nvSpPr>
          <p:spPr>
            <a:xfrm>
              <a:off x="4681673" y="3898539"/>
              <a:ext cx="2239827" cy="223982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pic>
        <p:nvPicPr>
          <p:cNvPr id="26" name="그림 25" descr="자기이(가) 표시된 사진&#10;&#10;자동 생성된 설명">
            <a:extLst>
              <a:ext uri="{FF2B5EF4-FFF2-40B4-BE49-F238E27FC236}">
                <a16:creationId xmlns:a16="http://schemas.microsoft.com/office/drawing/2014/main" id="{A2E5B333-EB95-4358-AF1F-F276B278E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166" y="3799051"/>
            <a:ext cx="1706907" cy="1706907"/>
          </a:xfrm>
          <a:prstGeom prst="ellipse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pic>
        <p:nvPicPr>
          <p:cNvPr id="27" name="그림 26" descr="자기이(가) 표시된 사진&#10;&#10;자동 생성된 설명">
            <a:extLst>
              <a:ext uri="{FF2B5EF4-FFF2-40B4-BE49-F238E27FC236}">
                <a16:creationId xmlns:a16="http://schemas.microsoft.com/office/drawing/2014/main" id="{C51F11CC-E733-4811-9CE0-25B1B14823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34812">
            <a:off x="7272841" y="3808883"/>
            <a:ext cx="1706907" cy="1706907"/>
          </a:xfrm>
          <a:prstGeom prst="ellipse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01A905F3-F6F2-4903-B0F3-8A8544C89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15498">
            <a:off x="9587904" y="3740867"/>
            <a:ext cx="1676325" cy="1676325"/>
          </a:xfrm>
          <a:prstGeom prst="ellipse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E3A3FFE-3D51-496C-97EF-2A7D8ADD7C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552621" y="1500994"/>
            <a:ext cx="1639950" cy="1639950"/>
          </a:xfrm>
          <a:prstGeom prst="ellipse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89B071AB-8E0B-4116-B801-677D5D441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412736">
            <a:off x="7272625" y="3897096"/>
            <a:ext cx="1723750" cy="17237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2765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952443" cy="642832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 </a:t>
            </a:r>
            <a:r>
              <a: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뜨거운 감자</a:t>
            </a:r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657704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게임을 시작하기 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몇 라운드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진행할지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결정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함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추천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뒷면으로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나눠주어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손에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쥐고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카드는 치워 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 descr="텍스트, 여왕이(가) 표시된 사진&#10;&#10;자동 생성된 설명">
            <a:extLst>
              <a:ext uri="{FF2B5EF4-FFF2-40B4-BE49-F238E27FC236}">
                <a16:creationId xmlns:a16="http://schemas.microsoft.com/office/drawing/2014/main" id="{BF472608-BC90-4A64-8BDF-D06F4D383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6035" r="33669" b="2087"/>
          <a:stretch/>
        </p:blipFill>
        <p:spPr>
          <a:xfrm>
            <a:off x="7189311" y="1361523"/>
            <a:ext cx="4667727" cy="413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2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켜진, 식물이(가) 표시된 사진&#10;&#10;자동 생성된 설명">
            <a:extLst>
              <a:ext uri="{FF2B5EF4-FFF2-40B4-BE49-F238E27FC236}">
                <a16:creationId xmlns:a16="http://schemas.microsoft.com/office/drawing/2014/main" id="{7ECB3FC8-C3E2-4AFB-96B5-437C6BE657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0" t="4264" r="494"/>
          <a:stretch/>
        </p:blipFill>
        <p:spPr>
          <a:xfrm>
            <a:off x="7237846" y="1389708"/>
            <a:ext cx="4375752" cy="4264934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952443" cy="642832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 </a:t>
            </a:r>
            <a:r>
              <a: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뜨거운 감자</a:t>
            </a:r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657704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게임을 시작하기 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몇 라운드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진행할지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결정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함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추천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뒷면으로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나눠주어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손에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쥐고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카드는 치워 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“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하나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둘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셋</a:t>
            </a:r>
            <a:r>
              <a:rPr lang="en-US" altLang="ko-KR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”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외친 후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동시에 카드 공개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66576A16-1429-4423-BB2E-395F21E50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068">
            <a:off x="9474044" y="3374526"/>
            <a:ext cx="1639950" cy="16399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0077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F7DA449-23B1-4C0A-99B2-D946C9050A13}"/>
              </a:ext>
            </a:extLst>
          </p:cNvPr>
          <p:cNvSpPr txBox="1"/>
          <p:nvPr/>
        </p:nvSpPr>
        <p:spPr>
          <a:xfrm>
            <a:off x="220438" y="1286394"/>
            <a:ext cx="8010230" cy="458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귀여운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들과 함께 즐기는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도블</a:t>
            </a:r>
            <a:endParaRPr lang="en-US" altLang="ko-KR" sz="3000" b="1" spc="-150" dirty="0">
              <a:solidFill>
                <a:srgbClr val="02575E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년간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전 세계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천만 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판매한 게임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카드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장을 펼쳐도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똑같은 그림은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딱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찾을수록 재미있는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도블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하나로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미니 게임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즐길 수 있는 장점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5AEA8-281F-4C28-A61E-E457EC336870}"/>
              </a:ext>
            </a:extLst>
          </p:cNvPr>
          <p:cNvSpPr txBox="1"/>
          <p:nvPr/>
        </p:nvSpPr>
        <p:spPr>
          <a:xfrm>
            <a:off x="8059698" y="1289566"/>
            <a:ext cx="16569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r>
              <a:rPr lang="ko-KR" altLang="en-US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F88F0-7CAA-4679-9171-F10449F7EDC2}"/>
              </a:ext>
            </a:extLst>
          </p:cNvPr>
          <p:cNvSpPr txBox="1"/>
          <p:nvPr/>
        </p:nvSpPr>
        <p:spPr>
          <a:xfrm>
            <a:off x="9640171" y="1296434"/>
            <a:ext cx="1059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1~4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61A02-8566-4616-B30B-CB8A333A6ECB}"/>
              </a:ext>
            </a:extLst>
          </p:cNvPr>
          <p:cNvSpPr txBox="1"/>
          <p:nvPr/>
        </p:nvSpPr>
        <p:spPr>
          <a:xfrm>
            <a:off x="10903459" y="1286392"/>
            <a:ext cx="108121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30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53A3A5F-02FC-4302-8E81-98004A023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CCC8522-46EA-45EB-BEF7-4CCC931DA9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소개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954D6F4E-7568-4611-A4E0-4C078BC18C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1837" l="2538" r="22843">
                        <a14:foregroundMark x1="3553" y1="19728" x2="19120" y2="51020"/>
                        <a14:foregroundMark x1="6599" y1="27211" x2="19966" y2="80952"/>
                        <a14:foregroundMark x1="4230" y1="27211" x2="4738" y2="64626"/>
                        <a14:foregroundMark x1="6091" y1="29932" x2="18782" y2="25850"/>
                        <a14:foregroundMark x1="6937" y1="22449" x2="17766" y2="18367"/>
                        <a14:foregroundMark x1="4738" y1="18367" x2="20643" y2="18367"/>
                        <a14:foregroundMark x1="20474" y1="19048" x2="21658" y2="72109"/>
                        <a14:foregroundMark x1="3723" y1="61905" x2="4061" y2="82993"/>
                        <a14:foregroundMark x1="6599" y1="83673" x2="17766" y2="80952"/>
                        <a14:foregroundMark x1="9814" y1="87755" x2="14721" y2="85034"/>
                        <a14:foregroundMark x1="13536" y1="89116" x2="13536" y2="89116"/>
                        <a14:foregroundMark x1="15567" y1="91837" x2="15567" y2="91837"/>
                        <a14:foregroundMark x1="3553" y1="91156" x2="3553" y2="91156"/>
                      </a14:backgroundRemoval>
                    </a14:imgEffect>
                  </a14:imgLayer>
                </a14:imgProps>
              </a:ext>
            </a:extLst>
          </a:blip>
          <a:srcRect r="74486"/>
          <a:stretch/>
        </p:blipFill>
        <p:spPr>
          <a:xfrm>
            <a:off x="8385442" y="306188"/>
            <a:ext cx="1005448" cy="980204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1B2911E9-1E49-495D-A0C2-17CBD9EE51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384" r="59796">
                        <a14:foregroundMark x1="41624" y1="21088" x2="57530" y2="76871"/>
                        <a14:foregroundMark x1="54822" y1="19048" x2="48054" y2="72109"/>
                        <a14:foregroundMark x1="57699" y1="28571" x2="58037" y2="71429"/>
                        <a14:foregroundMark x1="44332" y1="57823" x2="44332" y2="57823"/>
                        <a14:foregroundMark x1="41963" y1="77551" x2="56176" y2="83673"/>
                        <a14:foregroundMark x1="43993" y1="42857" x2="42809" y2="65306"/>
                        <a14:foregroundMark x1="54822" y1="43537" x2="56007" y2="63265"/>
                        <a14:foregroundMark x1="58883" y1="42857" x2="59560" y2="69388"/>
                      </a14:backgroundRemoval>
                    </a14:imgEffect>
                  </a14:imgLayer>
                </a14:imgProps>
              </a:ext>
            </a:extLst>
          </a:blip>
          <a:srcRect l="36833" r="37653"/>
          <a:stretch/>
        </p:blipFill>
        <p:spPr>
          <a:xfrm>
            <a:off x="9652448" y="306189"/>
            <a:ext cx="1005448" cy="98020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A834E83-50A2-43AE-85BD-341B4275BA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6967" r="97378">
                        <a14:foregroundMark x1="78849" y1="21769" x2="80203" y2="61905"/>
                        <a14:foregroundMark x1="80034" y1="77551" x2="93739" y2="79592"/>
                      </a14:backgroundRemoval>
                    </a14:imgEffect>
                  </a14:imgLayer>
                </a14:imgProps>
              </a:ext>
            </a:extLst>
          </a:blip>
          <a:srcRect l="74416" r="70"/>
          <a:stretch/>
        </p:blipFill>
        <p:spPr>
          <a:xfrm>
            <a:off x="10941341" y="306190"/>
            <a:ext cx="1005448" cy="98020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4AD1FE4-D26D-4F74-BF20-B93EE11F01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07" b="95433" l="8739" r="94286">
                        <a14:foregroundMark x1="43529" y1="8654" x2="46891" y2="22596"/>
                        <a14:foregroundMark x1="46891" y1="22596" x2="66218" y2="24639"/>
                        <a14:foregroundMark x1="66218" y1="24639" x2="58655" y2="13942"/>
                        <a14:foregroundMark x1="58655" y1="13942" x2="53277" y2="10337"/>
                        <a14:foregroundMark x1="51597" y1="4207" x2="59496" y2="5769"/>
                        <a14:foregroundMark x1="86723" y1="25240" x2="88908" y2="29567"/>
                        <a14:foregroundMark x1="90756" y1="28966" x2="86723" y2="23438"/>
                        <a14:foregroundMark x1="88403" y1="23077" x2="92941" y2="27404"/>
                        <a14:foregroundMark x1="93109" y1="30168" x2="92773" y2="34495"/>
                        <a14:foregroundMark x1="89916" y1="36178" x2="83193" y2="40024"/>
                        <a14:foregroundMark x1="65714" y1="42308" x2="57983" y2="37139"/>
                        <a14:foregroundMark x1="55294" y1="29207" x2="55294" y2="32212"/>
                        <a14:foregroundMark x1="66891" y1="41827" x2="72773" y2="41827"/>
                        <a14:foregroundMark x1="75630" y1="40625" x2="81176" y2="40144"/>
                        <a14:foregroundMark x1="60000" y1="75962" x2="61849" y2="85337"/>
                        <a14:foregroundMark x1="69580" y1="72716" x2="71597" y2="91587"/>
                        <a14:foregroundMark x1="58319" y1="85216" x2="42521" y2="90385"/>
                        <a14:foregroundMark x1="31597" y1="77163" x2="39160" y2="89904"/>
                        <a14:foregroundMark x1="27731" y1="74399" x2="25378" y2="77284"/>
                        <a14:foregroundMark x1="47563" y1="95433" x2="54454" y2="94952"/>
                        <a14:foregroundMark x1="57983" y1="93870" x2="65546" y2="93029"/>
                        <a14:foregroundMark x1="70588" y1="73317" x2="70420" y2="79567"/>
                        <a14:foregroundMark x1="68908" y1="67548" x2="62017" y2="77163"/>
                        <a14:foregroundMark x1="73782" y1="72356" x2="75630" y2="73558"/>
                        <a14:foregroundMark x1="81176" y1="29688" x2="79664" y2="25601"/>
                        <a14:foregroundMark x1="56807" y1="4688" x2="49748" y2="13101"/>
                        <a14:foregroundMark x1="75126" y1="42308" x2="78655" y2="41587"/>
                        <a14:foregroundMark x1="82521" y1="41346" x2="85210" y2="40144"/>
                        <a14:foregroundMark x1="88067" y1="39904" x2="91429" y2="34856"/>
                        <a14:foregroundMark x1="93950" y1="26923" x2="93950" y2="30889"/>
                        <a14:foregroundMark x1="91092" y1="24159" x2="92941" y2="26803"/>
                        <a14:foregroundMark x1="94286" y1="30889" x2="94286" y2="33654"/>
                        <a14:foregroundMark x1="81681" y1="21274" x2="88403" y2="21875"/>
                        <a14:foregroundMark x1="71092" y1="66346" x2="68739" y2="65264"/>
                        <a14:foregroundMark x1="42689" y1="94712" x2="37143" y2="93750"/>
                        <a14:foregroundMark x1="28908" y1="87019" x2="27731" y2="83774"/>
                        <a14:foregroundMark x1="77311" y1="42067" x2="80000" y2="41346"/>
                        <a14:foregroundMark x1="81008" y1="41587" x2="79328" y2="42308"/>
                        <a14:foregroundMark x1="84202" y1="20192" x2="81849" y2="20192"/>
                        <a14:foregroundMark x1="9412" y1="53606" x2="10420" y2="53245"/>
                        <a14:foregroundMark x1="8739" y1="63101" x2="12101" y2="63101"/>
                        <a14:foregroundMark x1="68571" y1="63822" x2="69580" y2="64183"/>
                        <a14:foregroundMark x1="73950" y1="71635" x2="73109" y2="70553"/>
                        <a14:foregroundMark x1="74118" y1="71274" x2="73109" y2="69231"/>
                        <a14:foregroundMark x1="73782" y1="69952" x2="72269" y2="68389"/>
                        <a14:foregroundMark x1="77479" y1="77644" x2="75798" y2="75120"/>
                        <a14:foregroundMark x1="76975" y1="78966" x2="77815" y2="79207"/>
                        <a14:foregroundMark x1="78487" y1="81611" x2="78487" y2="80769"/>
                        <a14:foregroundMark x1="26555" y1="83053" x2="27395" y2="83413"/>
                        <a14:foregroundMark x1="30756" y1="90625" x2="30588" y2="89784"/>
                        <a14:foregroundMark x1="30420" y1="89183" x2="29916" y2="86298"/>
                        <a14:backgroundMark x1="44202" y1="27764" x2="46555" y2="27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6859" y="2019719"/>
            <a:ext cx="3067258" cy="428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952443" cy="642832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 </a:t>
            </a:r>
            <a:r>
              <a: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뜨거운 감자</a:t>
            </a:r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0908"/>
            <a:ext cx="6657704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사람의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와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잘 보고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동물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쌍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찾아 외치면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내 손에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있는 </a:t>
            </a:r>
            <a:r>
              <a:rPr lang="ko-KR" altLang="en-US" sz="3000" b="1" u="sng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전부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상대방 카드 위에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올려놓고 라운드에서 빠짐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C1AD4767-635F-4977-9BF7-D007F2CCA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060">
            <a:off x="7335522" y="3764757"/>
            <a:ext cx="1980757" cy="188707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82D95B26-88D7-4456-ADA8-3E1BD60E2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20965">
            <a:off x="9449700" y="3315399"/>
            <a:ext cx="2022321" cy="192667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3D886814-7149-4082-A9B4-7C074F507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4250">
            <a:off x="9554482" y="1391858"/>
            <a:ext cx="2032903" cy="193675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28563BA-F027-4B07-9AF7-80CD64CB0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04829">
            <a:off x="7198237" y="1642048"/>
            <a:ext cx="2012426" cy="1917243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63DEDEBC-DC7E-46D0-974F-483BA5085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743" y="1705250"/>
            <a:ext cx="1723750" cy="1723750"/>
          </a:xfrm>
          <a:prstGeom prst="ellipse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7C21C12-5C8F-4AFF-B425-9A50D122F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876">
            <a:off x="9479829" y="3430673"/>
            <a:ext cx="1639950" cy="1639950"/>
          </a:xfrm>
          <a:prstGeom prst="ellipse">
            <a:avLst/>
          </a:prstGeom>
        </p:spPr>
      </p:pic>
      <p:pic>
        <p:nvPicPr>
          <p:cNvPr id="28" name="그림 27" descr="자기이(가) 표시된 사진&#10;&#10;자동 생성된 설명">
            <a:extLst>
              <a:ext uri="{FF2B5EF4-FFF2-40B4-BE49-F238E27FC236}">
                <a16:creationId xmlns:a16="http://schemas.microsoft.com/office/drawing/2014/main" id="{807DA0AD-AE33-4190-994C-30B1B81B7C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401" y="3761386"/>
            <a:ext cx="1706907" cy="1706907"/>
          </a:xfrm>
          <a:prstGeom prst="ellipse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67C76EE1-FC55-4E5D-9B5D-C194FC9EF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45566">
            <a:off x="9772506" y="1612537"/>
            <a:ext cx="1639950" cy="1639950"/>
          </a:xfrm>
          <a:prstGeom prst="ellipse">
            <a:avLst/>
          </a:prstGeom>
        </p:spPr>
      </p:pic>
      <p:sp>
        <p:nvSpPr>
          <p:cNvPr id="29" name="말풍선: 모서리가 둥근 사각형 28">
            <a:extLst>
              <a:ext uri="{FF2B5EF4-FFF2-40B4-BE49-F238E27FC236}">
                <a16:creationId xmlns:a16="http://schemas.microsoft.com/office/drawing/2014/main" id="{9E83E5E2-3A02-4677-9977-52E6AFCEF09D}"/>
              </a:ext>
            </a:extLst>
          </p:cNvPr>
          <p:cNvSpPr/>
          <p:nvPr/>
        </p:nvSpPr>
        <p:spPr>
          <a:xfrm>
            <a:off x="10570933" y="706369"/>
            <a:ext cx="1574229" cy="875709"/>
          </a:xfrm>
          <a:prstGeom prst="wedgeRoundRectCallout">
            <a:avLst>
              <a:gd name="adj1" fmla="val -18170"/>
              <a:gd name="adj2" fmla="val 104942"/>
              <a:gd name="adj3" fmla="val 16667"/>
            </a:avLst>
          </a:prstGeom>
          <a:solidFill>
            <a:schemeClr val="bg1"/>
          </a:solidFill>
          <a:ln w="38100">
            <a:solidFill>
              <a:srgbClr val="F3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4000" b="1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닭</a:t>
            </a:r>
            <a:r>
              <a:rPr lang="en-US" altLang="ko-KR" sz="4000" b="1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4000" b="1" spc="-15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212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-0.02682 0.2523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952443" cy="642832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 </a:t>
            </a:r>
            <a:r>
              <a: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뜨거운 감자</a:t>
            </a:r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0908"/>
            <a:ext cx="6657704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사람의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와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잘 보고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동물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쌍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찾아 외치면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내 손에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있는 </a:t>
            </a:r>
            <a:r>
              <a:rPr lang="ko-KR" altLang="en-US" sz="3000" b="1" u="sng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전부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상대방 카드 위에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올려놓고 라운드에서 빠짐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C1AD4767-635F-4977-9BF7-D007F2CCA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060">
            <a:off x="7335522" y="3764757"/>
            <a:ext cx="1980757" cy="188707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82D95B26-88D7-4456-ADA8-3E1BD60E2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20965">
            <a:off x="9449700" y="3315399"/>
            <a:ext cx="2022321" cy="192667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3D886814-7149-4082-A9B4-7C074F507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4250">
            <a:off x="9554482" y="1391858"/>
            <a:ext cx="2032903" cy="193675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28563BA-F027-4B07-9AF7-80CD64CB0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04829">
            <a:off x="7198237" y="1642048"/>
            <a:ext cx="2012426" cy="1917243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63DEDEBC-DC7E-46D0-974F-483BA5085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743" y="1705250"/>
            <a:ext cx="1723750" cy="1723750"/>
          </a:xfrm>
          <a:prstGeom prst="ellipse">
            <a:avLst/>
          </a:prstGeom>
        </p:spPr>
      </p:pic>
      <p:pic>
        <p:nvPicPr>
          <p:cNvPr id="28" name="그림 27" descr="자기이(가) 표시된 사진&#10;&#10;자동 생성된 설명">
            <a:extLst>
              <a:ext uri="{FF2B5EF4-FFF2-40B4-BE49-F238E27FC236}">
                <a16:creationId xmlns:a16="http://schemas.microsoft.com/office/drawing/2014/main" id="{807DA0AD-AE33-4190-994C-30B1B81B7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401" y="3761386"/>
            <a:ext cx="1706907" cy="1706907"/>
          </a:xfrm>
          <a:prstGeom prst="ellipse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B8603451-CE0B-4AE4-A460-44211360517C}"/>
              </a:ext>
            </a:extLst>
          </p:cNvPr>
          <p:cNvGrpSpPr/>
          <p:nvPr/>
        </p:nvGrpSpPr>
        <p:grpSpPr>
          <a:xfrm>
            <a:off x="9421657" y="3322269"/>
            <a:ext cx="1698122" cy="1748354"/>
            <a:chOff x="9421657" y="3322269"/>
            <a:chExt cx="1698122" cy="1748354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F7C21C12-5C8F-4AFF-B425-9A50D122F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4876">
              <a:off x="9479829" y="3430673"/>
              <a:ext cx="1639950" cy="1639950"/>
            </a:xfrm>
            <a:prstGeom prst="ellipse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67C76EE1-FC55-4E5D-9B5D-C194FC9EF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745566">
              <a:off x="9421657" y="3322269"/>
              <a:ext cx="1639950" cy="1639950"/>
            </a:xfrm>
            <a:prstGeom prst="ellipse">
              <a:avLst/>
            </a:prstGeom>
          </p:spPr>
        </p:pic>
      </p:grpSp>
      <p:sp>
        <p:nvSpPr>
          <p:cNvPr id="29" name="말풍선: 모서리가 둥근 사각형 28">
            <a:extLst>
              <a:ext uri="{FF2B5EF4-FFF2-40B4-BE49-F238E27FC236}">
                <a16:creationId xmlns:a16="http://schemas.microsoft.com/office/drawing/2014/main" id="{9E83E5E2-3A02-4677-9977-52E6AFCEF09D}"/>
              </a:ext>
            </a:extLst>
          </p:cNvPr>
          <p:cNvSpPr/>
          <p:nvPr/>
        </p:nvSpPr>
        <p:spPr>
          <a:xfrm>
            <a:off x="9650959" y="5466739"/>
            <a:ext cx="1574229" cy="875709"/>
          </a:xfrm>
          <a:prstGeom prst="wedgeRoundRectCallout">
            <a:avLst>
              <a:gd name="adj1" fmla="val -36907"/>
              <a:gd name="adj2" fmla="val -127473"/>
              <a:gd name="adj3" fmla="val 16667"/>
            </a:avLst>
          </a:prstGeom>
          <a:solidFill>
            <a:schemeClr val="bg1"/>
          </a:solidFill>
          <a:ln w="38100">
            <a:solidFill>
              <a:srgbClr val="F3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4000" b="1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펭귄</a:t>
            </a:r>
            <a:r>
              <a:rPr lang="en-US" altLang="ko-KR" sz="4000" b="1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4000" b="1" spc="-15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7817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14557 0.0578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7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952443" cy="642832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 </a:t>
            </a:r>
            <a:r>
              <a: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뜨거운 감자</a:t>
            </a:r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0908"/>
            <a:ext cx="6657704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사람의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와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잘 보고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동물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쌍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찾아 외치면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내 손에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있는 </a:t>
            </a:r>
            <a:r>
              <a:rPr lang="ko-KR" altLang="en-US" sz="3000" b="1" u="sng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전부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상대방 카드 위에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올려놓고 라운드에서 빠짐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C1AD4767-635F-4977-9BF7-D007F2CCA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060">
            <a:off x="7335522" y="3764757"/>
            <a:ext cx="1980757" cy="188707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82D95B26-88D7-4456-ADA8-3E1BD60E2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20965">
            <a:off x="9449700" y="3315399"/>
            <a:ext cx="2022321" cy="192667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3D886814-7149-4082-A9B4-7C074F507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4250">
            <a:off x="9554482" y="1391858"/>
            <a:ext cx="2032903" cy="193675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28563BA-F027-4B07-9AF7-80CD64CB0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04829">
            <a:off x="7198237" y="1642048"/>
            <a:ext cx="2012426" cy="1917243"/>
          </a:xfrm>
          <a:prstGeom prst="rect">
            <a:avLst/>
          </a:prstGeom>
        </p:spPr>
      </p:pic>
      <p:pic>
        <p:nvPicPr>
          <p:cNvPr id="28" name="그림 27" descr="자기이(가) 표시된 사진&#10;&#10;자동 생성된 설명">
            <a:extLst>
              <a:ext uri="{FF2B5EF4-FFF2-40B4-BE49-F238E27FC236}">
                <a16:creationId xmlns:a16="http://schemas.microsoft.com/office/drawing/2014/main" id="{807DA0AD-AE33-4190-994C-30B1B81B7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401" y="3761386"/>
            <a:ext cx="1706907" cy="1706907"/>
          </a:xfrm>
          <a:prstGeom prst="ellipse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B8603451-CE0B-4AE4-A460-44211360517C}"/>
              </a:ext>
            </a:extLst>
          </p:cNvPr>
          <p:cNvGrpSpPr/>
          <p:nvPr/>
        </p:nvGrpSpPr>
        <p:grpSpPr>
          <a:xfrm>
            <a:off x="7626057" y="3719939"/>
            <a:ext cx="1698122" cy="1748354"/>
            <a:chOff x="9421657" y="3322269"/>
            <a:chExt cx="1698122" cy="1748354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F7C21C12-5C8F-4AFF-B425-9A50D122F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4876">
              <a:off x="9479829" y="3430673"/>
              <a:ext cx="1639950" cy="1639950"/>
            </a:xfrm>
            <a:prstGeom prst="ellipse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67C76EE1-FC55-4E5D-9B5D-C194FC9EF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745566">
              <a:off x="9421657" y="3322269"/>
              <a:ext cx="1639950" cy="1639950"/>
            </a:xfrm>
            <a:prstGeom prst="ellipse">
              <a:avLst/>
            </a:prstGeom>
          </p:spPr>
        </p:pic>
      </p:grpSp>
      <p:pic>
        <p:nvPicPr>
          <p:cNvPr id="23" name="그림 22">
            <a:extLst>
              <a:ext uri="{FF2B5EF4-FFF2-40B4-BE49-F238E27FC236}">
                <a16:creationId xmlns:a16="http://schemas.microsoft.com/office/drawing/2014/main" id="{63DEDEBC-DC7E-46D0-974F-483BA5085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6743" y="1705250"/>
            <a:ext cx="1723750" cy="1723750"/>
          </a:xfrm>
          <a:prstGeom prst="ellipse">
            <a:avLst/>
          </a:prstGeom>
        </p:spPr>
      </p:pic>
      <p:sp>
        <p:nvSpPr>
          <p:cNvPr id="29" name="말풍선: 모서리가 둥근 사각형 28">
            <a:extLst>
              <a:ext uri="{FF2B5EF4-FFF2-40B4-BE49-F238E27FC236}">
                <a16:creationId xmlns:a16="http://schemas.microsoft.com/office/drawing/2014/main" id="{9E83E5E2-3A02-4677-9977-52E6AFCEF09D}"/>
              </a:ext>
            </a:extLst>
          </p:cNvPr>
          <p:cNvSpPr/>
          <p:nvPr/>
        </p:nvSpPr>
        <p:spPr>
          <a:xfrm>
            <a:off x="7035760" y="493541"/>
            <a:ext cx="1574229" cy="875709"/>
          </a:xfrm>
          <a:prstGeom prst="wedgeRoundRectCallout">
            <a:avLst>
              <a:gd name="adj1" fmla="val 6813"/>
              <a:gd name="adj2" fmla="val 109433"/>
              <a:gd name="adj3" fmla="val 16667"/>
            </a:avLst>
          </a:prstGeom>
          <a:solidFill>
            <a:schemeClr val="bg1"/>
          </a:solidFill>
          <a:ln w="38100">
            <a:solidFill>
              <a:srgbClr val="F3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4000" b="1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곰</a:t>
            </a:r>
            <a:r>
              <a:rPr lang="en-US" altLang="ko-KR" sz="4000" b="1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4000" b="1" spc="-15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7180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01055 0.3122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952443" cy="642832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 </a:t>
            </a:r>
            <a:r>
              <a: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뜨거운 감자</a:t>
            </a:r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2017254"/>
            <a:ext cx="6657704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가진 사람이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</a:t>
            </a:r>
            <a:r>
              <a:rPr lang="ko-KR" altLang="en-US" sz="3000" b="1" spc="-150" dirty="0" err="1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뿐이면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종료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가져온 카드를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앞에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놓고 새로운 라운드 시작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정해진 라운드가 모두 끝나면 게임 종료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앞에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적은 사람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승리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C1AD4767-635F-4977-9BF7-D007F2CCA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060">
            <a:off x="7335522" y="3764757"/>
            <a:ext cx="1980757" cy="188707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82D95B26-88D7-4456-ADA8-3E1BD60E2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20965">
            <a:off x="9449700" y="3315399"/>
            <a:ext cx="2022321" cy="192667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3D886814-7149-4082-A9B4-7C074F507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4250">
            <a:off x="9554482" y="1391858"/>
            <a:ext cx="2032903" cy="193675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28563BA-F027-4B07-9AF7-80CD64CB0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04829">
            <a:off x="7198237" y="1642048"/>
            <a:ext cx="2012426" cy="1917243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807DBEE9-AC5E-4301-9F88-38F6D1E0E2A9}"/>
              </a:ext>
            </a:extLst>
          </p:cNvPr>
          <p:cNvGrpSpPr/>
          <p:nvPr/>
        </p:nvGrpSpPr>
        <p:grpSpPr>
          <a:xfrm>
            <a:off x="7512401" y="3719939"/>
            <a:ext cx="1811778" cy="1855362"/>
            <a:chOff x="7512401" y="3719939"/>
            <a:chExt cx="1811778" cy="1855362"/>
          </a:xfrm>
        </p:grpSpPr>
        <p:pic>
          <p:nvPicPr>
            <p:cNvPr id="28" name="그림 27" descr="자기이(가) 표시된 사진&#10;&#10;자동 생성된 설명">
              <a:extLst>
                <a:ext uri="{FF2B5EF4-FFF2-40B4-BE49-F238E27FC236}">
                  <a16:creationId xmlns:a16="http://schemas.microsoft.com/office/drawing/2014/main" id="{807DA0AD-AE33-4190-994C-30B1B81B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2401" y="3761386"/>
              <a:ext cx="1706907" cy="1706907"/>
            </a:xfrm>
            <a:prstGeom prst="ellips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</p:pic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B8603451-CE0B-4AE4-A460-44211360517C}"/>
                </a:ext>
              </a:extLst>
            </p:cNvPr>
            <p:cNvGrpSpPr/>
            <p:nvPr/>
          </p:nvGrpSpPr>
          <p:grpSpPr>
            <a:xfrm>
              <a:off x="7626057" y="3719939"/>
              <a:ext cx="1698122" cy="1748354"/>
              <a:chOff x="9421657" y="3322269"/>
              <a:chExt cx="1698122" cy="1748354"/>
            </a:xfrm>
          </p:grpSpPr>
          <p:pic>
            <p:nvPicPr>
              <p:cNvPr id="27" name="그림 26">
                <a:extLst>
                  <a:ext uri="{FF2B5EF4-FFF2-40B4-BE49-F238E27FC236}">
                    <a16:creationId xmlns:a16="http://schemas.microsoft.com/office/drawing/2014/main" id="{F7C21C12-5C8F-4AFF-B425-9A50D122F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94876">
                <a:off x="9479829" y="3430673"/>
                <a:ext cx="1639950" cy="1639950"/>
              </a:xfrm>
              <a:prstGeom prst="ellipse">
                <a:avLst/>
              </a:prstGeom>
            </p:spPr>
          </p:pic>
          <p:pic>
            <p:nvPicPr>
              <p:cNvPr id="24" name="그림 23">
                <a:extLst>
                  <a:ext uri="{FF2B5EF4-FFF2-40B4-BE49-F238E27FC236}">
                    <a16:creationId xmlns:a16="http://schemas.microsoft.com/office/drawing/2014/main" id="{67C76EE1-FC55-4E5D-9B5D-C194FC9EF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745566">
                <a:off x="9421657" y="3322269"/>
                <a:ext cx="1639950" cy="1639950"/>
              </a:xfrm>
              <a:prstGeom prst="ellipse">
                <a:avLst/>
              </a:prstGeom>
            </p:spPr>
          </p:pic>
        </p:grpSp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63DEDEBC-DC7E-46D0-974F-483BA5085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38751" y="3851551"/>
              <a:ext cx="1723750" cy="172375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04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952443" cy="642832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#4 </a:t>
            </a:r>
            <a:r>
              <a: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독이 든 선물</a:t>
            </a:r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657704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카드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장씩 뒷면으로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나눠 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카드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앞면으로 카드 더미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만듦</a:t>
            </a:r>
            <a:endParaRPr lang="en-US" altLang="ko-KR" sz="3000" spc="-18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33A3C4A-DBB9-4298-BAD5-85065CC73E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" t="2557" r="37584" b="4558"/>
          <a:stretch/>
        </p:blipFill>
        <p:spPr>
          <a:xfrm>
            <a:off x="7366001" y="1295622"/>
            <a:ext cx="4311234" cy="408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5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952443" cy="642832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#4 </a:t>
            </a:r>
            <a:r>
              <a: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독이 든 선물</a:t>
            </a:r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28929"/>
            <a:ext cx="7182873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카드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장씩 뒷면으로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나눠 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카드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앞면으로 카드 더미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만듦</a:t>
            </a:r>
            <a:endParaRPr lang="en-US" altLang="ko-KR" sz="3000" spc="-18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“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하나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둘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셋</a:t>
            </a:r>
            <a:r>
              <a:rPr lang="en-US" altLang="ko-KR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”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외친 후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동시에 카드 공개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070007E-E4AC-457B-9833-23BA64FE40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0" t="2156" r="1810" b="2087"/>
          <a:stretch/>
        </p:blipFill>
        <p:spPr>
          <a:xfrm>
            <a:off x="7211287" y="1143180"/>
            <a:ext cx="4415409" cy="457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3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952443" cy="642832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#4 </a:t>
            </a:r>
            <a:r>
              <a: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독이 든 선물</a:t>
            </a:r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28929"/>
            <a:ext cx="7182873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카드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장씩 뒷면으로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나눠 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카드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앞면으로 카드 더미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만듦</a:t>
            </a:r>
            <a:endParaRPr lang="en-US" altLang="ko-KR" sz="3000" spc="-18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“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하나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둘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셋</a:t>
            </a:r>
            <a:r>
              <a:rPr lang="en-US" altLang="ko-KR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”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외친 후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동시에 카드 공개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중앙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맨 위 카드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와 </a:t>
            </a:r>
            <a:r>
              <a:rPr lang="ko-KR" altLang="en-US" sz="3000" b="1" u="sng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사람 카드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보고 </a:t>
            </a:r>
            <a:endParaRPr lang="en-US" altLang="ko-KR" sz="3000" spc="-18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동물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쌍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찾아 가장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먼저 외치면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중앙 카드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가져와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카드 위에 덮음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070007E-E4AC-457B-9833-23BA64FE40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0" t="2156" r="1810" b="2087"/>
          <a:stretch/>
        </p:blipFill>
        <p:spPr>
          <a:xfrm>
            <a:off x="7211287" y="1143180"/>
            <a:ext cx="4415409" cy="457164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60D2D71-2C9A-4DE4-8668-9D9E8496A9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3" t="7809" r="30259" b="47476"/>
          <a:stretch/>
        </p:blipFill>
        <p:spPr>
          <a:xfrm rot="21219940">
            <a:off x="8121927" y="2465893"/>
            <a:ext cx="2403919" cy="212942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E1E2B5D-FA76-4E96-AEB0-B27E23DCF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089" y="2609025"/>
            <a:ext cx="1639950" cy="1639950"/>
          </a:xfrm>
          <a:prstGeom prst="ellipse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5CBB21B-3E80-4D7D-BA6F-F5D2A5F8E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3189" y="2339780"/>
            <a:ext cx="1723750" cy="1723750"/>
          </a:xfrm>
          <a:prstGeom prst="ellipse">
            <a:avLst/>
          </a:prstGeom>
        </p:spPr>
      </p:pic>
      <p:sp>
        <p:nvSpPr>
          <p:cNvPr id="14" name="말풍선: 모서리가 둥근 사각형 13">
            <a:extLst>
              <a:ext uri="{FF2B5EF4-FFF2-40B4-BE49-F238E27FC236}">
                <a16:creationId xmlns:a16="http://schemas.microsoft.com/office/drawing/2014/main" id="{AFF3BE1C-315F-489B-B72B-6476DB314175}"/>
              </a:ext>
            </a:extLst>
          </p:cNvPr>
          <p:cNvSpPr/>
          <p:nvPr/>
        </p:nvSpPr>
        <p:spPr>
          <a:xfrm>
            <a:off x="6029610" y="402392"/>
            <a:ext cx="1574229" cy="875709"/>
          </a:xfrm>
          <a:prstGeom prst="wedgeRoundRectCallout">
            <a:avLst>
              <a:gd name="adj1" fmla="val 3673"/>
              <a:gd name="adj2" fmla="val 104587"/>
              <a:gd name="adj3" fmla="val 16667"/>
            </a:avLst>
          </a:prstGeom>
          <a:solidFill>
            <a:schemeClr val="bg1"/>
          </a:solidFill>
          <a:ln w="38100">
            <a:solidFill>
              <a:srgbClr val="F3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4000" b="1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곰</a:t>
            </a:r>
            <a:r>
              <a:rPr lang="en-US" altLang="ko-KR" sz="4000" b="1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4000" b="1" spc="-15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83CD935D-C31E-4208-862D-95F88178AEA4}"/>
              </a:ext>
            </a:extLst>
          </p:cNvPr>
          <p:cNvSpPr/>
          <p:nvPr/>
        </p:nvSpPr>
        <p:spPr>
          <a:xfrm>
            <a:off x="10200887" y="1076992"/>
            <a:ext cx="867045" cy="867045"/>
          </a:xfrm>
          <a:prstGeom prst="ellipse">
            <a:avLst/>
          </a:prstGeom>
          <a:noFill/>
          <a:ln w="38100">
            <a:solidFill>
              <a:srgbClr val="F3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4000" b="1" spc="-15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6767EEE9-1FF8-4A8E-B124-8FD97943BF8F}"/>
              </a:ext>
            </a:extLst>
          </p:cNvPr>
          <p:cNvSpPr/>
          <p:nvPr/>
        </p:nvSpPr>
        <p:spPr>
          <a:xfrm>
            <a:off x="9134686" y="2339780"/>
            <a:ext cx="867045" cy="867045"/>
          </a:xfrm>
          <a:prstGeom prst="ellipse">
            <a:avLst/>
          </a:prstGeom>
          <a:noFill/>
          <a:ln w="38100">
            <a:solidFill>
              <a:srgbClr val="F3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4000" b="1" spc="-15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024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0.10182 -0.1590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796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" grpId="0" animBg="1"/>
      <p:bldP spid="2" grpId="1" animBg="1"/>
      <p:bldP spid="15" grpId="0" animBg="1"/>
      <p:bldP spid="1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952443" cy="642832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#4 </a:t>
            </a:r>
            <a:r>
              <a: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독이 든 선물</a:t>
            </a:r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28929"/>
            <a:ext cx="7182873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중앙 카드 더미에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새로운 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나타나고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더미가 떨어질 때까지 쉴 새 없이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게임을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계속 진행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en-US" altLang="ko-KR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중앙 카드 더미가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떨어지면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게임이 끝나고</a:t>
            </a:r>
            <a:endParaRPr lang="en-US" altLang="ko-KR" sz="3000" spc="-18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카드가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적게 가진 사람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36CECB40-F51F-461D-811C-BA4D1FE86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646" y="739047"/>
            <a:ext cx="1723750" cy="1723750"/>
          </a:xfrm>
          <a:prstGeom prst="ellipse">
            <a:avLst/>
          </a:prstGeom>
        </p:spPr>
      </p:pic>
      <p:pic>
        <p:nvPicPr>
          <p:cNvPr id="29" name="그림 28" descr="자기이(가) 표시된 사진&#10;&#10;자동 생성된 설명">
            <a:extLst>
              <a:ext uri="{FF2B5EF4-FFF2-40B4-BE49-F238E27FC236}">
                <a16:creationId xmlns:a16="http://schemas.microsoft.com/office/drawing/2014/main" id="{16F85F97-E687-4E1D-AE0F-2B576B6F9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240" y="4211120"/>
            <a:ext cx="1706907" cy="1706907"/>
          </a:xfrm>
          <a:prstGeom prst="ellipse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79C4CDBA-CC85-4BF1-88D9-2561E0F60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56459">
            <a:off x="7270569" y="753174"/>
            <a:ext cx="1639950" cy="1639950"/>
          </a:xfrm>
          <a:prstGeom prst="ellipse">
            <a:avLst/>
          </a:prstGeom>
        </p:spPr>
      </p:pic>
      <p:grpSp>
        <p:nvGrpSpPr>
          <p:cNvPr id="32" name="그룹 31">
            <a:extLst>
              <a:ext uri="{FF2B5EF4-FFF2-40B4-BE49-F238E27FC236}">
                <a16:creationId xmlns:a16="http://schemas.microsoft.com/office/drawing/2014/main" id="{FDF34146-1766-4B61-81A7-5D7FAE709BA3}"/>
              </a:ext>
            </a:extLst>
          </p:cNvPr>
          <p:cNvGrpSpPr/>
          <p:nvPr/>
        </p:nvGrpSpPr>
        <p:grpSpPr>
          <a:xfrm>
            <a:off x="8328876" y="2256235"/>
            <a:ext cx="2023293" cy="2247121"/>
            <a:chOff x="4681673" y="3650757"/>
            <a:chExt cx="2239827" cy="2487609"/>
          </a:xfrm>
        </p:grpSpPr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89240D43-4198-47F3-B3EF-9CF5F882B51F}"/>
                </a:ext>
              </a:extLst>
            </p:cNvPr>
            <p:cNvGrpSpPr/>
            <p:nvPr/>
          </p:nvGrpSpPr>
          <p:grpSpPr>
            <a:xfrm rot="1228239">
              <a:off x="5968512" y="3650757"/>
              <a:ext cx="876056" cy="398217"/>
              <a:chOff x="3531189" y="2603868"/>
              <a:chExt cx="701133" cy="246353"/>
            </a:xfrm>
          </p:grpSpPr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EF1D7417-581C-4798-83C8-AD73A6FC0314}"/>
                  </a:ext>
                </a:extLst>
              </p:cNvPr>
              <p:cNvCxnSpPr/>
              <p:nvPr/>
            </p:nvCxnSpPr>
            <p:spPr>
              <a:xfrm flipV="1">
                <a:off x="3860007" y="2603868"/>
                <a:ext cx="55041" cy="188086"/>
              </a:xfrm>
              <a:prstGeom prst="line">
                <a:avLst/>
              </a:prstGeom>
              <a:ln w="88900">
                <a:solidFill>
                  <a:srgbClr val="FF0000"/>
                </a:solidFill>
              </a:ln>
              <a:effectLst>
                <a:glow rad="63500">
                  <a:schemeClr val="bg1"/>
                </a:glow>
              </a:effectLst>
              <a:scene3d>
                <a:camera prst="orthographicFront">
                  <a:rot lat="0" lon="0" rev="6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직선 연결선 35">
                <a:extLst>
                  <a:ext uri="{FF2B5EF4-FFF2-40B4-BE49-F238E27FC236}">
                    <a16:creationId xmlns:a16="http://schemas.microsoft.com/office/drawing/2014/main" id="{35A34B4B-2258-41ED-BE89-BE68E66F4F88}"/>
                  </a:ext>
                </a:extLst>
              </p:cNvPr>
              <p:cNvCxnSpPr/>
              <p:nvPr/>
            </p:nvCxnSpPr>
            <p:spPr>
              <a:xfrm flipV="1">
                <a:off x="4103990" y="2716445"/>
                <a:ext cx="128332" cy="133776"/>
              </a:xfrm>
              <a:prstGeom prst="line">
                <a:avLst/>
              </a:prstGeom>
              <a:ln w="88900">
                <a:solidFill>
                  <a:srgbClr val="FF0000"/>
                </a:solidFill>
              </a:ln>
              <a:effectLst>
                <a:glow rad="63500">
                  <a:schemeClr val="bg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직선 연결선 36">
                <a:extLst>
                  <a:ext uri="{FF2B5EF4-FFF2-40B4-BE49-F238E27FC236}">
                    <a16:creationId xmlns:a16="http://schemas.microsoft.com/office/drawing/2014/main" id="{9FD97ABF-B9FC-40F0-8352-C4CDBBDE5384}"/>
                  </a:ext>
                </a:extLst>
              </p:cNvPr>
              <p:cNvCxnSpPr/>
              <p:nvPr/>
            </p:nvCxnSpPr>
            <p:spPr>
              <a:xfrm rot="1138726" flipH="1" flipV="1">
                <a:off x="3531189" y="2667975"/>
                <a:ext cx="170170" cy="113184"/>
              </a:xfrm>
              <a:prstGeom prst="line">
                <a:avLst/>
              </a:prstGeom>
              <a:ln w="88900">
                <a:solidFill>
                  <a:srgbClr val="FF0000"/>
                </a:solidFill>
              </a:ln>
              <a:effectLst>
                <a:glow rad="63500">
                  <a:schemeClr val="bg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타원 33">
              <a:extLst>
                <a:ext uri="{FF2B5EF4-FFF2-40B4-BE49-F238E27FC236}">
                  <a16:creationId xmlns:a16="http://schemas.microsoft.com/office/drawing/2014/main" id="{2090B7D4-8B7C-43A9-89BA-5582AF9416FE}"/>
                </a:ext>
              </a:extLst>
            </p:cNvPr>
            <p:cNvSpPr/>
            <p:nvPr/>
          </p:nvSpPr>
          <p:spPr>
            <a:xfrm>
              <a:off x="4681673" y="3898539"/>
              <a:ext cx="2239827" cy="223982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</p:grpSp>
      <p:pic>
        <p:nvPicPr>
          <p:cNvPr id="38" name="그림 37" descr="자기이(가) 표시된 사진&#10;&#10;자동 생성된 설명">
            <a:extLst>
              <a:ext uri="{FF2B5EF4-FFF2-40B4-BE49-F238E27FC236}">
                <a16:creationId xmlns:a16="http://schemas.microsoft.com/office/drawing/2014/main" id="{8B302E3B-69B9-4589-85BA-5FC326F67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240" y="4313883"/>
            <a:ext cx="1706907" cy="1706907"/>
          </a:xfrm>
          <a:prstGeom prst="ellipse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E68C73E8-2F7A-445D-8D04-E608B5CDA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15498">
            <a:off x="10018423" y="4261981"/>
            <a:ext cx="1676325" cy="1676325"/>
          </a:xfrm>
          <a:prstGeom prst="ellipse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3C6F843D-1B2D-41B0-BBAF-9AA1C0F78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254115" y="696919"/>
            <a:ext cx="1639950" cy="1639950"/>
          </a:xfrm>
          <a:prstGeom prst="ellipse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688D36DA-36DD-44A6-8849-7E3FF92916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3" t="7809" r="30259" b="47476"/>
          <a:stretch/>
        </p:blipFill>
        <p:spPr>
          <a:xfrm rot="21219940">
            <a:off x="9537646" y="452181"/>
            <a:ext cx="2403919" cy="21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7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2432885" cy="642832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en-US" altLang="ko-KR" sz="2800" b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 </a:t>
            </a:r>
            <a:r>
              <a:rPr lang="ko-KR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세쌍둥이</a:t>
            </a:r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28929"/>
            <a:ext cx="7182873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섞어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뒷면으로 더미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만들고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9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뽑아 테이블에 펼침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동시에 같은 동물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그려진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카드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찾음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누군가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먼저 동물 이름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외치면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카드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가져 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 descr="여러개이(가) 표시된 사진&#10;&#10;자동 생성된 설명">
            <a:extLst>
              <a:ext uri="{FF2B5EF4-FFF2-40B4-BE49-F238E27FC236}">
                <a16:creationId xmlns:a16="http://schemas.microsoft.com/office/drawing/2014/main" id="{DFA4FC12-627E-4F6A-96D9-8F1D006103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7" t="9079" r="10444" b="11330"/>
          <a:stretch/>
        </p:blipFill>
        <p:spPr>
          <a:xfrm>
            <a:off x="5953579" y="1432302"/>
            <a:ext cx="5948494" cy="3993395"/>
          </a:xfrm>
          <a:prstGeom prst="rect">
            <a:avLst/>
          </a:prstGeom>
        </p:spPr>
      </p:pic>
      <p:sp>
        <p:nvSpPr>
          <p:cNvPr id="8" name="말풍선: 모서리가 둥근 사각형 7">
            <a:extLst>
              <a:ext uri="{FF2B5EF4-FFF2-40B4-BE49-F238E27FC236}">
                <a16:creationId xmlns:a16="http://schemas.microsoft.com/office/drawing/2014/main" id="{652DBF84-956C-433D-8412-C6F3061B3E52}"/>
              </a:ext>
            </a:extLst>
          </p:cNvPr>
          <p:cNvSpPr/>
          <p:nvPr/>
        </p:nvSpPr>
        <p:spPr>
          <a:xfrm>
            <a:off x="6458942" y="406896"/>
            <a:ext cx="2183948" cy="875709"/>
          </a:xfrm>
          <a:prstGeom prst="wedgeRoundRectCallout">
            <a:avLst>
              <a:gd name="adj1" fmla="val 3673"/>
              <a:gd name="adj2" fmla="val 104587"/>
              <a:gd name="adj3" fmla="val 16667"/>
            </a:avLst>
          </a:prstGeom>
          <a:solidFill>
            <a:schemeClr val="bg1"/>
          </a:solidFill>
          <a:ln w="38100">
            <a:solidFill>
              <a:srgbClr val="F3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4000" b="1" spc="-15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돌고래</a:t>
            </a:r>
            <a:r>
              <a:rPr lang="en-US" altLang="ko-KR" sz="4000" b="1" spc="-15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4000" b="1" spc="-15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2824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6" y="1277373"/>
            <a:ext cx="2432885" cy="642832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</a:t>
            </a:r>
            <a:r>
              <a:rPr lang="en-US" altLang="ko-KR" sz="2800" b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 </a:t>
            </a:r>
            <a:r>
              <a:rPr lang="ko-KR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세쌍둥이</a:t>
            </a:r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2069902"/>
            <a:ext cx="7182873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가져왔다면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중앙 카드 더미에서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새로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펼치고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동물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그려진 카드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없을 때까지 진행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게임이 끝나고 카드를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많이 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가진 사람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FCCDE1B-70B0-4A47-8726-60CD3856D5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612"/>
          <a:stretch/>
        </p:blipFill>
        <p:spPr>
          <a:xfrm>
            <a:off x="7688826" y="1372106"/>
            <a:ext cx="4168212" cy="4113786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586051AA-E122-4954-81F9-848C6476E93D}"/>
              </a:ext>
            </a:extLst>
          </p:cNvPr>
          <p:cNvSpPr/>
          <p:nvPr/>
        </p:nvSpPr>
        <p:spPr>
          <a:xfrm>
            <a:off x="9156699" y="1414861"/>
            <a:ext cx="1333987" cy="273998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70F31528-6D73-4489-A458-68D4D27D9F7C}"/>
              </a:ext>
            </a:extLst>
          </p:cNvPr>
          <p:cNvSpPr/>
          <p:nvPr/>
        </p:nvSpPr>
        <p:spPr>
          <a:xfrm>
            <a:off x="7794424" y="1372106"/>
            <a:ext cx="1333987" cy="141274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831D6371-9160-4AB6-A58D-65F34B79DA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9" t="12735" r="3141" b="46978"/>
          <a:stretch/>
        </p:blipFill>
        <p:spPr>
          <a:xfrm rot="19227328">
            <a:off x="6157080" y="2799549"/>
            <a:ext cx="1491055" cy="151033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473D80ED-A35D-4B3E-8A14-2B0C9FACB66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49134" flipH="1">
            <a:off x="6988003" y="2239080"/>
            <a:ext cx="519707" cy="79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9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3DEC23-2155-40E2-92AA-42C2C8CF6362}"/>
              </a:ext>
            </a:extLst>
          </p:cNvPr>
          <p:cNvSpPr txBox="1"/>
          <p:nvPr/>
        </p:nvSpPr>
        <p:spPr>
          <a:xfrm>
            <a:off x="585536" y="1059314"/>
            <a:ext cx="6284997" cy="503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600" b="1" spc="-150" dirty="0" err="1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도블</a:t>
            </a:r>
            <a:endParaRPr lang="en-US" altLang="ko-KR" sz="500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도블은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총 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57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가지 그림이 있고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하나의 카드에는 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개의 그림이 있습니다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총 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55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장의 카드 중 아무 카드나 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장을 뽑아도 같은 그림이 딱 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개뿐인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독특한 카드 게임입니다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원리가 무엇일까요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 </a:t>
            </a:r>
            <a:r>
              <a:rPr lang="ko-KR" altLang="en-US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도블은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두 선이 반드시 하나의 점에서 만나는 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“</a:t>
            </a:r>
            <a:r>
              <a:rPr lang="ko-KR" altLang="en-US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파노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평면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”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수학 이론을 기초로 만들어진 게임입니다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1998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 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Denis </a:t>
            </a:r>
            <a:r>
              <a:rPr lang="en-US" altLang="ko-KR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Blanchot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은 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“game of insects”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라는 게임을 보고 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‘2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장의 카드에 딱 하나의 같은 그림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을 이용해 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Jacques </a:t>
            </a:r>
            <a:r>
              <a:rPr lang="en-US" altLang="ko-KR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Cottereau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와 함께 보드게임을 만들기로 합니다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기존의 게임은 그림이 복잡해서 간단한 그림 아이콘으로 조정하여 최종 형태와 규칙을 완성하였습니다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EC08BF7-3423-407B-9EED-7F68F1A543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95B3D21F-B59C-4ED2-B33F-D7865831FF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전 알아보기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C79FB5E-5F37-4228-B24C-AE6C09F73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638" y="1027066"/>
            <a:ext cx="4986505" cy="498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4EDAA047-340A-48AB-9092-93867C76A00C}"/>
              </a:ext>
            </a:extLst>
          </p:cNvPr>
          <p:cNvSpPr/>
          <p:nvPr/>
        </p:nvSpPr>
        <p:spPr>
          <a:xfrm>
            <a:off x="695326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26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년간 전 세계 </a:t>
            </a:r>
            <a:r>
              <a:rPr lang="en-US" altLang="ko-KR" sz="26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6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천만 개 판매</a:t>
            </a:r>
            <a:r>
              <a:rPr lang="en-US" altLang="ko-KR" sz="26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ko-KR" altLang="en-US" sz="26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쉽게 꺼내서 빠르게 즐기는 게임</a:t>
            </a:r>
            <a:endParaRPr lang="en-US" altLang="ko-KR" sz="26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7EF1E5E-4105-42A2-88AE-AE610A011F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78565AE-1267-4E48-8863-B813FB1DF9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추천 게임 </a:t>
            </a:r>
            <a:r>
              <a:rPr lang="en-US" altLang="ko-KR" dirty="0"/>
              <a:t>– </a:t>
            </a:r>
            <a:r>
              <a:rPr lang="ko-KR" altLang="en-US" dirty="0"/>
              <a:t>비슷한 룰의 다른 게임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D28533C-9E6E-46AD-BF3D-BDB4AA295852}"/>
              </a:ext>
            </a:extLst>
          </p:cNvPr>
          <p:cNvSpPr/>
          <p:nvPr/>
        </p:nvSpPr>
        <p:spPr>
          <a:xfrm>
            <a:off x="695326" y="1273634"/>
            <a:ext cx="4686300" cy="642832"/>
          </a:xfrm>
          <a:prstGeom prst="rect">
            <a:avLst/>
          </a:prstGeom>
          <a:solidFill>
            <a:srgbClr val="F26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찾을수록 재미있는 게임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F55AC493-2332-4559-995B-E857DD5FB3FC}"/>
              </a:ext>
            </a:extLst>
          </p:cNvPr>
          <p:cNvSpPr/>
          <p:nvPr/>
        </p:nvSpPr>
        <p:spPr>
          <a:xfrm>
            <a:off x="6810376" y="1273634"/>
            <a:ext cx="4686300" cy="642832"/>
          </a:xfrm>
          <a:prstGeom prst="rect">
            <a:avLst/>
          </a:prstGeom>
          <a:solidFill>
            <a:srgbClr val="F26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알쏭달쏭 사라진 동물은 </a:t>
            </a:r>
            <a:r>
              <a:rPr lang="ko-KR" altLang="en-US" sz="26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누굴까요</a:t>
            </a: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endParaRPr lang="ko-KR" altLang="en-US" sz="26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F209FC6D-37ED-4032-9013-0EA337120725}"/>
              </a:ext>
            </a:extLst>
          </p:cNvPr>
          <p:cNvSpPr/>
          <p:nvPr/>
        </p:nvSpPr>
        <p:spPr>
          <a:xfrm>
            <a:off x="6810374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귀여운 동물 친구들과 함께하는 숨바꼭질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언제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어디서나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 err="1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누구와도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쉽게 즐길 수 있는 가족게임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2E9C1D-669F-42D5-8DD0-1E11E9910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143" y1="41571" x2="51143" y2="4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453" y="1576841"/>
            <a:ext cx="3489158" cy="348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EC434EDE-4EE5-4E99-8A27-1B9E92474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2" t="11202" r="11263" b="12286"/>
          <a:stretch/>
        </p:blipFill>
        <p:spPr bwMode="auto">
          <a:xfrm>
            <a:off x="7823837" y="1996099"/>
            <a:ext cx="2659380" cy="261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571266" y="1085698"/>
            <a:ext cx="5746386" cy="4686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8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총 </a:t>
            </a:r>
            <a:r>
              <a:rPr lang="en-US" altLang="ko-KR" sz="34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55</a:t>
            </a:r>
            <a:r>
              <a:rPr lang="ko-KR" altLang="en-US" sz="34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카드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8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총 </a:t>
            </a:r>
            <a:r>
              <a:rPr lang="en-US" altLang="ko-KR" sz="34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57</a:t>
            </a:r>
            <a:r>
              <a:rPr lang="ko-KR" altLang="en-US" sz="34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종류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동물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8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카드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마리의 동물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8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카드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장을 펼쳐도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80000"/>
              </a:lnSpc>
            </a:pPr>
            <a:r>
              <a:rPr lang="ko-KR" altLang="en-US" sz="34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동물 </a:t>
            </a:r>
            <a:r>
              <a:rPr lang="en-US" altLang="ko-KR" sz="34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4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쌍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존재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DF451F3-63E9-4884-BBF8-3B651A850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6EAC783-1624-4664-A4E7-9C0B65485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구성물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1400FC65-4293-4AEC-B980-3DD66CED7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904" y="1493005"/>
            <a:ext cx="7079134" cy="35667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27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DF451F3-63E9-4884-BBF8-3B651A850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6EAC783-1624-4664-A4E7-9C0B65485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구성물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D32E0A-19D9-4E3D-BA9E-882E2C199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1" r="7337" b="47195"/>
          <a:stretch/>
        </p:blipFill>
        <p:spPr>
          <a:xfrm>
            <a:off x="334963" y="1390649"/>
            <a:ext cx="5680826" cy="393830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23561C9-CB30-40D2-BADB-9DB315349E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3" t="52805" r="9152" b="878"/>
          <a:stretch/>
        </p:blipFill>
        <p:spPr>
          <a:xfrm>
            <a:off x="6287009" y="1874564"/>
            <a:ext cx="5570028" cy="3454388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BF957B64-F1DC-48E1-BE43-C8E952568A96}"/>
              </a:ext>
            </a:extLst>
          </p:cNvPr>
          <p:cNvSpPr/>
          <p:nvPr/>
        </p:nvSpPr>
        <p:spPr>
          <a:xfrm>
            <a:off x="190491" y="1309740"/>
            <a:ext cx="1668379" cy="649705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230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D29913A-12A4-432D-A03E-6888981AE6A5}"/>
              </a:ext>
            </a:extLst>
          </p:cNvPr>
          <p:cNvSpPr txBox="1"/>
          <p:nvPr/>
        </p:nvSpPr>
        <p:spPr>
          <a:xfrm>
            <a:off x="596679" y="1224030"/>
            <a:ext cx="7966575" cy="4137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장을 펼쳐서 </a:t>
            </a:r>
            <a:r>
              <a:rPr lang="ko-KR" altLang="en-US" sz="34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똑같이 생긴</a:t>
            </a:r>
            <a:endParaRPr lang="en-US" altLang="ko-KR" sz="34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4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동물 </a:t>
            </a:r>
            <a:r>
              <a:rPr lang="en-US" altLang="ko-KR" sz="34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4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쌍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찾고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4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이름을 외치세요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just">
              <a:lnSpc>
                <a:spcPct val="20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게임을 진행하더라도 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규칙은 변하지 않습니다</a:t>
            </a:r>
            <a:endParaRPr lang="en-US" altLang="ko-KR" sz="3400" b="1" spc="-150" dirty="0">
              <a:solidFill>
                <a:srgbClr val="924F2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789E177-3B1C-415E-B1CE-8C6BAF96A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06BC9A9-E418-430B-8954-D50E9A5665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목표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5D5532D7-7132-4993-944A-8EE8B301D28C}"/>
              </a:ext>
            </a:extLst>
          </p:cNvPr>
          <p:cNvGrpSpPr/>
          <p:nvPr/>
        </p:nvGrpSpPr>
        <p:grpSpPr>
          <a:xfrm>
            <a:off x="6816725" y="1493005"/>
            <a:ext cx="5013440" cy="3345695"/>
            <a:chOff x="7175721" y="1573968"/>
            <a:chExt cx="4563842" cy="3045658"/>
          </a:xfrm>
        </p:grpSpPr>
        <p:pic>
          <p:nvPicPr>
            <p:cNvPr id="3" name="그림 2" descr="텍스트, 표지판, 오렌지이(가) 표시된 사진&#10;&#10;자동 생성된 설명">
              <a:extLst>
                <a:ext uri="{FF2B5EF4-FFF2-40B4-BE49-F238E27FC236}">
                  <a16:creationId xmlns:a16="http://schemas.microsoft.com/office/drawing/2014/main" id="{59EAFB3D-0C1B-4E9C-B5DA-2CB2A1FBBF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" t="5869" r="24564" b="49722"/>
            <a:stretch/>
          </p:blipFill>
          <p:spPr>
            <a:xfrm>
              <a:off x="7175721" y="1573968"/>
              <a:ext cx="4563842" cy="3045658"/>
            </a:xfrm>
            <a:prstGeom prst="rect">
              <a:avLst/>
            </a:prstGeom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F3281C42-F57E-4A7F-B08C-91EBBB99D712}"/>
                </a:ext>
              </a:extLst>
            </p:cNvPr>
            <p:cNvSpPr/>
            <p:nvPr/>
          </p:nvSpPr>
          <p:spPr>
            <a:xfrm>
              <a:off x="10644188" y="1573968"/>
              <a:ext cx="1095375" cy="569157"/>
            </a:xfrm>
            <a:prstGeom prst="rect">
              <a:avLst/>
            </a:prstGeom>
            <a:solidFill>
              <a:srgbClr val="EB6E1F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86819920-3A53-4729-9E7E-BEBE67F38A87}"/>
                </a:ext>
              </a:extLst>
            </p:cNvPr>
            <p:cNvSpPr/>
            <p:nvPr/>
          </p:nvSpPr>
          <p:spPr>
            <a:xfrm>
              <a:off x="7175722" y="2969380"/>
              <a:ext cx="129954" cy="569157"/>
            </a:xfrm>
            <a:prstGeom prst="rect">
              <a:avLst/>
            </a:prstGeom>
            <a:solidFill>
              <a:srgbClr val="EB6E1F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60C34410-BAFF-4A51-ABE8-FFC818E3024D}"/>
                </a:ext>
              </a:extLst>
            </p:cNvPr>
            <p:cNvSpPr/>
            <p:nvPr/>
          </p:nvSpPr>
          <p:spPr>
            <a:xfrm>
              <a:off x="7175722" y="1573969"/>
              <a:ext cx="844328" cy="1679990"/>
            </a:xfrm>
            <a:prstGeom prst="rect">
              <a:avLst/>
            </a:prstGeom>
            <a:solidFill>
              <a:srgbClr val="EB6E1F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58F83B58-E258-41B1-A40B-AD00A3423140}"/>
                </a:ext>
              </a:extLst>
            </p:cNvPr>
            <p:cNvSpPr/>
            <p:nvPr/>
          </p:nvSpPr>
          <p:spPr>
            <a:xfrm>
              <a:off x="7435933" y="1573969"/>
              <a:ext cx="1646155" cy="802519"/>
            </a:xfrm>
            <a:prstGeom prst="rect">
              <a:avLst/>
            </a:prstGeom>
            <a:solidFill>
              <a:srgbClr val="EB6E1F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38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789E177-3B1C-415E-B1CE-8C6BAF96A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06BC9A9-E418-430B-8954-D50E9A5665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목표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29913A-12A4-432D-A03E-6888981AE6A5}"/>
              </a:ext>
            </a:extLst>
          </p:cNvPr>
          <p:cNvSpPr txBox="1"/>
          <p:nvPr/>
        </p:nvSpPr>
        <p:spPr>
          <a:xfrm>
            <a:off x="596679" y="1111067"/>
            <a:ext cx="7966575" cy="1927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누가 먼저인가요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?</a:t>
            </a:r>
            <a:r>
              <a:rPr lang="ko-KR" altLang="en-US" sz="28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8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1) </a:t>
            </a: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먼저 정확한 동물 이름을 외친 사람</a:t>
            </a:r>
            <a:endParaRPr lang="en-US" altLang="ko-KR" sz="26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2) </a:t>
            </a: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동시에 외쳤다면 먼저 행동한 사람</a:t>
            </a:r>
            <a:endParaRPr lang="en-US" altLang="ko-KR" sz="2600" b="1" spc="-150" dirty="0">
              <a:solidFill>
                <a:srgbClr val="924F2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DC209835-C56A-46B2-9BA0-97DB661A10DF}"/>
              </a:ext>
            </a:extLst>
          </p:cNvPr>
          <p:cNvSpPr/>
          <p:nvPr/>
        </p:nvSpPr>
        <p:spPr>
          <a:xfrm>
            <a:off x="711367" y="1235786"/>
            <a:ext cx="598706" cy="5987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00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190F95D4-BF42-487E-9BCF-26A444A3F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9" y="1304762"/>
            <a:ext cx="334272" cy="4607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389CA9-3561-4314-BDF2-2261D9C3AE93}"/>
              </a:ext>
            </a:extLst>
          </p:cNvPr>
          <p:cNvSpPr txBox="1"/>
          <p:nvPr/>
        </p:nvSpPr>
        <p:spPr>
          <a:xfrm>
            <a:off x="596679" y="3112888"/>
            <a:ext cx="10993742" cy="312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동점 처리</a:t>
            </a:r>
            <a:endParaRPr lang="en-US" altLang="ko-KR" sz="3000" b="1" spc="-150" dirty="0">
              <a:solidFill>
                <a:srgbClr val="F27032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1) </a:t>
            </a: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동점자가 </a:t>
            </a: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명인 경우</a:t>
            </a: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카드 </a:t>
            </a: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장씩 가져와</a:t>
            </a:r>
            <a:endParaRPr lang="en-US" altLang="ko-KR" sz="26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동시에 앞면으로 펼치고 같은 동물을 먼저 찾는 사람이 최종 승리</a:t>
            </a: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2) 3</a:t>
            </a: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명 이상인 경우</a:t>
            </a: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#3 “</a:t>
            </a: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뜨거운 감자</a:t>
            </a: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!” </a:t>
            </a: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방식으로 </a:t>
            </a:r>
            <a:endParaRPr lang="en-US" altLang="ko-KR" sz="26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2</a:t>
            </a: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명이 남을 때까지 진행</a:t>
            </a: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이후 </a:t>
            </a: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명 동점 처리 규칙 진행</a:t>
            </a:r>
            <a:endParaRPr lang="en-US" altLang="ko-KR" sz="2600" b="1" spc="-150" dirty="0">
              <a:solidFill>
                <a:srgbClr val="924F2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타원 26">
            <a:extLst>
              <a:ext uri="{FF2B5EF4-FFF2-40B4-BE49-F238E27FC236}">
                <a16:creationId xmlns:a16="http://schemas.microsoft.com/office/drawing/2014/main" id="{DFC93ECF-A914-4F9E-B766-39416E74CDD2}"/>
              </a:ext>
            </a:extLst>
          </p:cNvPr>
          <p:cNvSpPr/>
          <p:nvPr/>
        </p:nvSpPr>
        <p:spPr>
          <a:xfrm>
            <a:off x="711366" y="3257784"/>
            <a:ext cx="598707" cy="59870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AD813416-FAF6-41ED-A6AF-71C63FE62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48" y="3326760"/>
            <a:ext cx="352342" cy="46376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86250F7-099E-422C-8391-C1EE5FB827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265"/>
          <a:stretch/>
        </p:blipFill>
        <p:spPr>
          <a:xfrm>
            <a:off x="8709338" y="1129236"/>
            <a:ext cx="2881083" cy="316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5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0A0FD8A2-DBFA-45D6-8251-853597B5A5FC}"/>
              </a:ext>
            </a:extLst>
          </p:cNvPr>
          <p:cNvSpPr/>
          <p:nvPr/>
        </p:nvSpPr>
        <p:spPr>
          <a:xfrm>
            <a:off x="596679" y="1312336"/>
            <a:ext cx="4419600" cy="1872916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b="1" dirty="0">
                <a:solidFill>
                  <a:srgbClr val="78588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미니 게임 </a:t>
            </a:r>
            <a:r>
              <a:rPr lang="en-US" altLang="ko-KR" sz="2400" b="1" dirty="0">
                <a:solidFill>
                  <a:srgbClr val="78588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</a:t>
            </a:r>
          </a:p>
          <a:p>
            <a:pPr algn="ctr">
              <a:lnSpc>
                <a:spcPct val="150000"/>
              </a:lnSpc>
            </a:pPr>
            <a:r>
              <a: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탑 쌓기</a:t>
            </a:r>
            <a:r>
              <a:rPr lang="en-US" altLang="ko-K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9F36641-BFFC-43CD-9232-8B9CC75805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66BE46D-3C0C-456F-A38E-2734E26D1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종류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1D4FAE9-0B83-4A45-9824-32AB20DE8B6C}"/>
              </a:ext>
            </a:extLst>
          </p:cNvPr>
          <p:cNvSpPr/>
          <p:nvPr/>
        </p:nvSpPr>
        <p:spPr>
          <a:xfrm>
            <a:off x="7177983" y="1312336"/>
            <a:ext cx="4419600" cy="1872916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b="1" dirty="0">
                <a:solidFill>
                  <a:srgbClr val="78588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미니 게임 </a:t>
            </a:r>
            <a:r>
              <a:rPr lang="en-US" altLang="ko-KR" sz="2400" b="1" dirty="0">
                <a:solidFill>
                  <a:srgbClr val="78588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#2</a:t>
            </a:r>
          </a:p>
          <a:p>
            <a:pPr algn="ctr">
              <a:lnSpc>
                <a:spcPct val="150000"/>
              </a:lnSpc>
            </a:pPr>
            <a:r>
              <a: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우물 파기</a:t>
            </a:r>
            <a:r>
              <a:rPr lang="en-US" altLang="ko-K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E0D6E653-B573-4283-94DD-171F5C320A43}"/>
              </a:ext>
            </a:extLst>
          </p:cNvPr>
          <p:cNvSpPr/>
          <p:nvPr/>
        </p:nvSpPr>
        <p:spPr>
          <a:xfrm>
            <a:off x="596679" y="3672749"/>
            <a:ext cx="4419600" cy="1872916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b="1" dirty="0">
                <a:solidFill>
                  <a:srgbClr val="78588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미니 게임 </a:t>
            </a:r>
            <a:r>
              <a:rPr lang="en-US" altLang="ko-KR" sz="2400" b="1" dirty="0">
                <a:solidFill>
                  <a:srgbClr val="78588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#3</a:t>
            </a:r>
          </a:p>
          <a:p>
            <a:pPr algn="ctr">
              <a:lnSpc>
                <a:spcPct val="150000"/>
              </a:lnSpc>
            </a:pPr>
            <a:r>
              <a: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뜨거운 감자</a:t>
            </a:r>
            <a:r>
              <a:rPr lang="en-US" altLang="ko-K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FA2E5D5F-41B9-48C5-9D38-657169AE01B6}"/>
              </a:ext>
            </a:extLst>
          </p:cNvPr>
          <p:cNvSpPr/>
          <p:nvPr/>
        </p:nvSpPr>
        <p:spPr>
          <a:xfrm>
            <a:off x="7177983" y="3672749"/>
            <a:ext cx="4419600" cy="1872916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b="1" dirty="0">
                <a:solidFill>
                  <a:srgbClr val="78588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미니 게임 </a:t>
            </a:r>
            <a:r>
              <a:rPr lang="en-US" altLang="ko-KR" sz="2400" b="1" dirty="0">
                <a:solidFill>
                  <a:srgbClr val="78588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#4</a:t>
            </a:r>
          </a:p>
          <a:p>
            <a:pPr algn="ctr">
              <a:lnSpc>
                <a:spcPct val="150000"/>
              </a:lnSpc>
            </a:pPr>
            <a:r>
              <a: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독이 든 선물</a:t>
            </a:r>
            <a:r>
              <a:rPr lang="en-US" altLang="ko-K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F4296C5A-DDD4-43A5-879A-D43A3C9A76DB}"/>
              </a:ext>
            </a:extLst>
          </p:cNvPr>
          <p:cNvSpPr/>
          <p:nvPr/>
        </p:nvSpPr>
        <p:spPr>
          <a:xfrm>
            <a:off x="3886200" y="2492543"/>
            <a:ext cx="4419600" cy="1872916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b="1" dirty="0">
                <a:solidFill>
                  <a:srgbClr val="78588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미니 게임 </a:t>
            </a:r>
            <a:r>
              <a:rPr lang="en-US" altLang="ko-KR" sz="2400" b="1" dirty="0">
                <a:solidFill>
                  <a:srgbClr val="78588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#5</a:t>
            </a:r>
          </a:p>
          <a:p>
            <a:pPr algn="ctr">
              <a:lnSpc>
                <a:spcPct val="150000"/>
              </a:lnSpc>
            </a:pPr>
            <a:r>
              <a:rPr lang="ko-KR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세쌍둥이</a:t>
            </a:r>
            <a:r>
              <a:rPr lang="en-US" altLang="ko-K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19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895475" cy="642832"/>
          </a:xfrm>
          <a:prstGeom prst="rect">
            <a:avLst/>
          </a:prstGeom>
          <a:solidFill>
            <a:srgbClr val="F27032"/>
          </a:solidFill>
          <a:ln w="76200">
            <a:solidFill>
              <a:srgbClr val="FFF2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#1 </a:t>
            </a:r>
            <a:r>
              <a: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탑 쌓기</a:t>
            </a:r>
            <a:r>
              <a:rPr lang="en-US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657704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카드 </a:t>
            </a: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장씩 뒷면으로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나눠 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카드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000" b="1" spc="-150" dirty="0">
                <a:solidFill>
                  <a:srgbClr val="F2703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앞면으로 카드 더미</a:t>
            </a:r>
            <a:r>
              <a:rPr lang="ko-KR" altLang="en-US" sz="3000" spc="-18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만듦</a:t>
            </a:r>
            <a:endParaRPr lang="en-US" altLang="ko-KR" sz="3000" spc="-18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B27893C-407F-4C7C-B739-98AB98D52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3" t="7809" r="3141" b="4943"/>
          <a:stretch/>
        </p:blipFill>
        <p:spPr>
          <a:xfrm>
            <a:off x="7307007" y="1140777"/>
            <a:ext cx="4436813" cy="409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38100">
          <a:solidFill>
            <a:srgbClr val="F31D25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4000" b="1" spc="-150" dirty="0" smtClean="0">
            <a:solidFill>
              <a:schemeClr val="tx1"/>
            </a:solidFill>
            <a:latin typeface="나눔스퀘어" panose="020B0600000101010101" pitchFamily="50" charset="-127"/>
            <a:ea typeface="나눔스퀘어" panose="020B0600000101010101" pitchFamily="50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>
          <a:solidFill>
            <a:srgbClr val="8870B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3623</TotalTime>
  <Words>1305</Words>
  <Application>Microsoft Office PowerPoint</Application>
  <PresentationFormat>와이드스크린</PresentationFormat>
  <Paragraphs>223</Paragraphs>
  <Slides>32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37" baseType="lpstr">
      <vt:lpstr>맑은 고딕</vt:lpstr>
      <vt:lpstr>나눔스퀘어 Bold</vt:lpstr>
      <vt:lpstr>나눔스퀘어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Park Chanyong</dc:creator>
  <cp:lastModifiedBy>Park Chanyong</cp:lastModifiedBy>
  <cp:revision>138</cp:revision>
  <dcterms:created xsi:type="dcterms:W3CDTF">2021-02-23T06:25:54Z</dcterms:created>
  <dcterms:modified xsi:type="dcterms:W3CDTF">2021-11-17T07:10:08Z</dcterms:modified>
</cp:coreProperties>
</file>