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6"/>
  </p:notesMasterIdLst>
  <p:sldIdLst>
    <p:sldId id="257" r:id="rId2"/>
    <p:sldId id="260" r:id="rId3"/>
    <p:sldId id="258" r:id="rId4"/>
    <p:sldId id="751" r:id="rId5"/>
    <p:sldId id="726" r:id="rId6"/>
    <p:sldId id="778" r:id="rId7"/>
    <p:sldId id="551" r:id="rId8"/>
    <p:sldId id="776" r:id="rId9"/>
    <p:sldId id="752" r:id="rId10"/>
    <p:sldId id="786" r:id="rId11"/>
    <p:sldId id="782" r:id="rId12"/>
    <p:sldId id="784" r:id="rId13"/>
    <p:sldId id="779" r:id="rId14"/>
    <p:sldId id="783" r:id="rId15"/>
    <p:sldId id="781" r:id="rId16"/>
    <p:sldId id="766" r:id="rId17"/>
    <p:sldId id="780" r:id="rId18"/>
    <p:sldId id="777" r:id="rId19"/>
    <p:sldId id="787" r:id="rId20"/>
    <p:sldId id="626" r:id="rId21"/>
    <p:sldId id="775" r:id="rId22"/>
    <p:sldId id="259" r:id="rId23"/>
    <p:sldId id="264" r:id="rId24"/>
    <p:sldId id="263" r:id="rId25"/>
  </p:sldIdLst>
  <p:sldSz cx="12192000" cy="6858000"/>
  <p:notesSz cx="6858000" cy="9144000"/>
  <p:embeddedFontLst>
    <p:embeddedFont>
      <p:font typeface="나눔스퀘어" panose="020B0600000101010101" pitchFamily="50" charset="-127"/>
      <p:regular r:id="rId27"/>
    </p:embeddedFont>
    <p:embeddedFont>
      <p:font typeface="나눔스퀘어 Bold" panose="020B0600000101010101" pitchFamily="50" charset="-127"/>
      <p:bold r:id="rId28"/>
    </p:embeddedFont>
    <p:embeddedFont>
      <p:font typeface="맑은 고딕" panose="020B0503020000020004" pitchFamily="50" charset="-127"/>
      <p:regular r:id="rId29"/>
      <p:bold r:id="rId30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4" pos="438" userDrawn="1">
          <p15:clr>
            <a:srgbClr val="A4A3A4"/>
          </p15:clr>
        </p15:guide>
        <p15:guide id="5" pos="211" userDrawn="1">
          <p15:clr>
            <a:srgbClr val="A4A3A4"/>
          </p15:clr>
        </p15:guide>
        <p15:guide id="6" orient="horz" pos="232" userDrawn="1">
          <p15:clr>
            <a:srgbClr val="A4A3A4"/>
          </p15:clr>
        </p15:guide>
        <p15:guide id="7" orient="horz" pos="3974" userDrawn="1">
          <p15:clr>
            <a:srgbClr val="A4A3A4"/>
          </p15:clr>
        </p15:guide>
        <p15:guide id="8" pos="429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71A23"/>
    <a:srgbClr val="005E27"/>
    <a:srgbClr val="E8DBCE"/>
    <a:srgbClr val="E8DBCD"/>
    <a:srgbClr val="992415"/>
    <a:srgbClr val="005AA8"/>
    <a:srgbClr val="910A83"/>
    <a:srgbClr val="DFD4DF"/>
    <a:srgbClr val="6C614C"/>
    <a:srgbClr val="9789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89" autoAdjust="0"/>
    <p:restoredTop sz="94660"/>
  </p:normalViewPr>
  <p:slideViewPr>
    <p:cSldViewPr snapToGrid="0" showGuides="1">
      <p:cViewPr varScale="1">
        <p:scale>
          <a:sx n="108" d="100"/>
          <a:sy n="108" d="100"/>
        </p:scale>
        <p:origin x="456" y="126"/>
      </p:cViewPr>
      <p:guideLst>
        <p:guide orient="horz" pos="2160"/>
        <p:guide pos="3840"/>
        <p:guide pos="438"/>
        <p:guide pos="211"/>
        <p:guide orient="horz" pos="232"/>
        <p:guide orient="horz" pos="3974"/>
        <p:guide pos="429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42DFD2-1982-4DF9-AB99-06ACC247F4DE}" type="datetimeFigureOut">
              <a:rPr lang="ko-KR" altLang="en-US" smtClean="0"/>
              <a:t>2022-10-18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0A7F22-0255-47F7-9589-85F31614695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00291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타이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>
            <a:extLst>
              <a:ext uri="{FF2B5EF4-FFF2-40B4-BE49-F238E27FC236}">
                <a16:creationId xmlns:a16="http://schemas.microsoft.com/office/drawing/2014/main" id="{0D915092-9B20-43EE-8BFA-DCF0E7467DE7}"/>
              </a:ext>
            </a:extLst>
          </p:cNvPr>
          <p:cNvSpPr/>
          <p:nvPr userDrawn="1"/>
        </p:nvSpPr>
        <p:spPr>
          <a:xfrm>
            <a:off x="319087" y="333375"/>
            <a:ext cx="11553825" cy="61912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FB1BFAEF-D301-4F70-AAF8-200B281928A1}"/>
              </a:ext>
            </a:extLst>
          </p:cNvPr>
          <p:cNvSpPr/>
          <p:nvPr userDrawn="1"/>
        </p:nvSpPr>
        <p:spPr>
          <a:xfrm>
            <a:off x="552450" y="581025"/>
            <a:ext cx="10953750" cy="5695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8" name="직각 삼각형 17">
            <a:extLst>
              <a:ext uri="{FF2B5EF4-FFF2-40B4-BE49-F238E27FC236}">
                <a16:creationId xmlns:a16="http://schemas.microsoft.com/office/drawing/2014/main" id="{BDA86165-C92A-4ED7-B3D1-CB562E364F1C}"/>
              </a:ext>
            </a:extLst>
          </p:cNvPr>
          <p:cNvSpPr/>
          <p:nvPr userDrawn="1"/>
        </p:nvSpPr>
        <p:spPr>
          <a:xfrm rot="16200000">
            <a:off x="8222891" y="2874600"/>
            <a:ext cx="3644034" cy="3656013"/>
          </a:xfrm>
          <a:prstGeom prst="rtTriangle">
            <a:avLst/>
          </a:prstGeom>
          <a:solidFill>
            <a:srgbClr val="FBA6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9" name="이등변 삼각형 8">
            <a:extLst>
              <a:ext uri="{FF2B5EF4-FFF2-40B4-BE49-F238E27FC236}">
                <a16:creationId xmlns:a16="http://schemas.microsoft.com/office/drawing/2014/main" id="{B5A44C7A-6E59-40D4-95C6-90F5DEA9003A}"/>
              </a:ext>
            </a:extLst>
          </p:cNvPr>
          <p:cNvSpPr>
            <a:spLocks noChangeAspect="1"/>
          </p:cNvSpPr>
          <p:nvPr userDrawn="1"/>
        </p:nvSpPr>
        <p:spPr>
          <a:xfrm>
            <a:off x="8670125" y="3330584"/>
            <a:ext cx="3240000" cy="3240000"/>
          </a:xfrm>
          <a:prstGeom prst="triangle">
            <a:avLst>
              <a:gd name="adj" fmla="val 100000"/>
            </a:avLst>
          </a:prstGeom>
          <a:solidFill>
            <a:srgbClr val="87C43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5" name="이등변 삼각형 14">
            <a:extLst>
              <a:ext uri="{FF2B5EF4-FFF2-40B4-BE49-F238E27FC236}">
                <a16:creationId xmlns:a16="http://schemas.microsoft.com/office/drawing/2014/main" id="{C7648D17-2A62-44DC-B32D-59EA52CC1BB4}"/>
              </a:ext>
            </a:extLst>
          </p:cNvPr>
          <p:cNvSpPr>
            <a:spLocks noChangeAspect="1"/>
          </p:cNvSpPr>
          <p:nvPr userDrawn="1"/>
        </p:nvSpPr>
        <p:spPr>
          <a:xfrm>
            <a:off x="9458326" y="4229100"/>
            <a:ext cx="2047874" cy="2047874"/>
          </a:xfrm>
          <a:prstGeom prst="triangle">
            <a:avLst>
              <a:gd name="adj" fmla="val 99219"/>
            </a:avLst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13" name="그림 12" descr="아콩다콩로고_150325_web.gif">
            <a:extLst>
              <a:ext uri="{FF2B5EF4-FFF2-40B4-BE49-F238E27FC236}">
                <a16:creationId xmlns:a16="http://schemas.microsoft.com/office/drawing/2014/main" id="{741FA202-5B80-4A94-83DC-5F6ABC8D7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9781" y="5324085"/>
            <a:ext cx="1015121" cy="454133"/>
          </a:xfrm>
          <a:prstGeom prst="rect">
            <a:avLst/>
          </a:prstGeom>
        </p:spPr>
      </p:pic>
      <p:sp>
        <p:nvSpPr>
          <p:cNvPr id="5" name="막힌 원호 4">
            <a:extLst>
              <a:ext uri="{FF2B5EF4-FFF2-40B4-BE49-F238E27FC236}">
                <a16:creationId xmlns:a16="http://schemas.microsoft.com/office/drawing/2014/main" id="{B0794916-0090-4ADE-8A5F-AFC85D7B442B}"/>
              </a:ext>
            </a:extLst>
          </p:cNvPr>
          <p:cNvSpPr/>
          <p:nvPr userDrawn="1"/>
        </p:nvSpPr>
        <p:spPr>
          <a:xfrm>
            <a:off x="10791025" y="-26787"/>
            <a:ext cx="1439880" cy="1439880"/>
          </a:xfrm>
          <a:prstGeom prst="blockArc">
            <a:avLst>
              <a:gd name="adj1" fmla="val 16199255"/>
              <a:gd name="adj2" fmla="val 0"/>
              <a:gd name="adj3" fmla="val 25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6" name="막힌 원호 15">
            <a:extLst>
              <a:ext uri="{FF2B5EF4-FFF2-40B4-BE49-F238E27FC236}">
                <a16:creationId xmlns:a16="http://schemas.microsoft.com/office/drawing/2014/main" id="{8D6294D2-14F9-45C3-9BE6-B841B949427E}"/>
              </a:ext>
            </a:extLst>
          </p:cNvPr>
          <p:cNvSpPr/>
          <p:nvPr userDrawn="1"/>
        </p:nvSpPr>
        <p:spPr>
          <a:xfrm flipH="1">
            <a:off x="-40479" y="-20930"/>
            <a:ext cx="1439880" cy="1439880"/>
          </a:xfrm>
          <a:prstGeom prst="blockArc">
            <a:avLst>
              <a:gd name="adj1" fmla="val 16199255"/>
              <a:gd name="adj2" fmla="val 0"/>
              <a:gd name="adj3" fmla="val 25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0" name="막힌 원호 19">
            <a:extLst>
              <a:ext uri="{FF2B5EF4-FFF2-40B4-BE49-F238E27FC236}">
                <a16:creationId xmlns:a16="http://schemas.microsoft.com/office/drawing/2014/main" id="{F1DDB0DB-BE97-4482-B31A-BA1C8F61F47F}"/>
              </a:ext>
            </a:extLst>
          </p:cNvPr>
          <p:cNvSpPr/>
          <p:nvPr userDrawn="1"/>
        </p:nvSpPr>
        <p:spPr>
          <a:xfrm flipV="1">
            <a:off x="10791818" y="5451026"/>
            <a:ext cx="1439880" cy="1439880"/>
          </a:xfrm>
          <a:prstGeom prst="blockArc">
            <a:avLst>
              <a:gd name="adj1" fmla="val 16199255"/>
              <a:gd name="adj2" fmla="val 0"/>
              <a:gd name="adj3" fmla="val 25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1" name="막힌 원호 20">
            <a:extLst>
              <a:ext uri="{FF2B5EF4-FFF2-40B4-BE49-F238E27FC236}">
                <a16:creationId xmlns:a16="http://schemas.microsoft.com/office/drawing/2014/main" id="{CF5285DE-4942-41F5-9036-002D676014D3}"/>
              </a:ext>
            </a:extLst>
          </p:cNvPr>
          <p:cNvSpPr/>
          <p:nvPr userDrawn="1"/>
        </p:nvSpPr>
        <p:spPr>
          <a:xfrm flipH="1" flipV="1">
            <a:off x="-42067" y="5448645"/>
            <a:ext cx="1439880" cy="1439880"/>
          </a:xfrm>
          <a:prstGeom prst="blockArc">
            <a:avLst>
              <a:gd name="adj1" fmla="val 16199255"/>
              <a:gd name="adj2" fmla="val 0"/>
              <a:gd name="adj3" fmla="val 25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C58A392A-1FB2-43CF-88F8-E517C20AE61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9002" y="5778218"/>
            <a:ext cx="1485900" cy="37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18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본문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>
            <a:extLst>
              <a:ext uri="{FF2B5EF4-FFF2-40B4-BE49-F238E27FC236}">
                <a16:creationId xmlns:a16="http://schemas.microsoft.com/office/drawing/2014/main" id="{0A7D3DEB-20CF-457B-AD00-635F216891AD}"/>
              </a:ext>
            </a:extLst>
          </p:cNvPr>
          <p:cNvSpPr/>
          <p:nvPr userDrawn="1"/>
        </p:nvSpPr>
        <p:spPr>
          <a:xfrm>
            <a:off x="112253" y="95534"/>
            <a:ext cx="11982733" cy="6273367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20" name="그림 19" descr="아콩다콩로고_150325_web.gif">
            <a:extLst>
              <a:ext uri="{FF2B5EF4-FFF2-40B4-BE49-F238E27FC236}">
                <a16:creationId xmlns:a16="http://schemas.microsoft.com/office/drawing/2014/main" id="{74DF40A5-574A-489D-B2BD-BD7B57577BB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0774" y="6461180"/>
            <a:ext cx="732360" cy="327634"/>
          </a:xfrm>
          <a:prstGeom prst="rect">
            <a:avLst/>
          </a:prstGeom>
        </p:spPr>
      </p:pic>
      <p:sp>
        <p:nvSpPr>
          <p:cNvPr id="26" name="직각 삼각형 25">
            <a:extLst>
              <a:ext uri="{FF2B5EF4-FFF2-40B4-BE49-F238E27FC236}">
                <a16:creationId xmlns:a16="http://schemas.microsoft.com/office/drawing/2014/main" id="{7A8F2C49-F3EA-418D-85BF-32DA70DD56C2}"/>
              </a:ext>
            </a:extLst>
          </p:cNvPr>
          <p:cNvSpPr/>
          <p:nvPr userDrawn="1"/>
        </p:nvSpPr>
        <p:spPr>
          <a:xfrm rot="16200000">
            <a:off x="352709" y="454377"/>
            <a:ext cx="656536" cy="656536"/>
          </a:xfrm>
          <a:prstGeom prst="rtTriangle">
            <a:avLst/>
          </a:prstGeom>
          <a:solidFill>
            <a:srgbClr val="87C4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7" name="직각 삼각형 26">
            <a:extLst>
              <a:ext uri="{FF2B5EF4-FFF2-40B4-BE49-F238E27FC236}">
                <a16:creationId xmlns:a16="http://schemas.microsoft.com/office/drawing/2014/main" id="{D4572C53-AF5B-4874-905D-262F99506DBC}"/>
              </a:ext>
            </a:extLst>
          </p:cNvPr>
          <p:cNvSpPr/>
          <p:nvPr userDrawn="1"/>
        </p:nvSpPr>
        <p:spPr>
          <a:xfrm rot="16200000">
            <a:off x="277997" y="386191"/>
            <a:ext cx="630995" cy="630994"/>
          </a:xfrm>
          <a:prstGeom prst="rtTriangle">
            <a:avLst/>
          </a:prstGeom>
          <a:solidFill>
            <a:srgbClr val="FBA6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0" name="텍스트 개체 틀 2">
            <a:extLst>
              <a:ext uri="{FF2B5EF4-FFF2-40B4-BE49-F238E27FC236}">
                <a16:creationId xmlns:a16="http://schemas.microsoft.com/office/drawing/2014/main" id="{58D6EDF8-31AB-424A-BD51-F747BDCBCF2D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68067" y="190784"/>
            <a:ext cx="657225" cy="733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lang="ko-KR" altLang="en-US" sz="6000" b="1" kern="1200" dirty="0" smtClean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1pPr>
            <a:lvl2pPr>
              <a:defRPr lang="ko-KR" altLang="en-US" sz="6000" b="1" kern="1200" dirty="0" smtClean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2pPr>
            <a:lvl3pPr>
              <a:defRPr lang="ko-KR" altLang="en-US" sz="6000" b="1" kern="1200" dirty="0" smtClean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3pPr>
            <a:lvl4pPr>
              <a:defRPr lang="ko-KR" altLang="en-US" sz="6000" b="1" kern="1200" dirty="0" smtClean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4pPr>
            <a:lvl5pPr>
              <a:defRPr lang="ko-KR" altLang="en-US" sz="6000" b="1" kern="120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5pPr>
          </a:lstStyle>
          <a:p>
            <a:pPr lvl="0"/>
            <a:r>
              <a:rPr lang="en-US" altLang="ko-KR" dirty="0"/>
              <a:t>1</a:t>
            </a:r>
            <a:endParaRPr lang="ko-KR" altLang="en-US" dirty="0"/>
          </a:p>
        </p:txBody>
      </p:sp>
      <p:sp>
        <p:nvSpPr>
          <p:cNvPr id="31" name="텍스트 개체 틀 4">
            <a:extLst>
              <a:ext uri="{FF2B5EF4-FFF2-40B4-BE49-F238E27FC236}">
                <a16:creationId xmlns:a16="http://schemas.microsoft.com/office/drawing/2014/main" id="{137D1E76-952B-4CAA-84E8-C1B102A26E1D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124068" y="402392"/>
            <a:ext cx="8553332" cy="10906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ko-KR" altLang="en-US" sz="4000" b="1" kern="120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1pPr>
            <a:lvl2pPr>
              <a:defRPr lang="ko-KR" altLang="en-US" sz="4000" kern="1200" dirty="0" smtClean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2pPr>
            <a:lvl3pPr>
              <a:defRPr lang="ko-KR" altLang="en-US" sz="4000" kern="1200" dirty="0" smtClean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3pPr>
            <a:lvl4pPr>
              <a:defRPr lang="ko-KR" altLang="en-US" sz="4000" kern="1200" dirty="0" smtClean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4pPr>
            <a:lvl5pPr>
              <a:defRPr lang="ko-KR" altLang="en-US" sz="4000" kern="12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5pPr>
          </a:lstStyle>
          <a:p>
            <a:pPr lvl="0"/>
            <a:r>
              <a:rPr lang="ko-KR" altLang="en-US" dirty="0"/>
              <a:t>게임 소개</a:t>
            </a: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32E8AF8E-9C77-4ABE-BC8A-21583FBAA0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2829" y="6444998"/>
            <a:ext cx="1425373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85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감사합니다!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그림 18">
            <a:extLst>
              <a:ext uri="{FF2B5EF4-FFF2-40B4-BE49-F238E27FC236}">
                <a16:creationId xmlns:a16="http://schemas.microsoft.com/office/drawing/2014/main" id="{133A76C9-095D-4B39-A258-DDAEA89815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-3"/>
            <a:ext cx="12192000" cy="6858001"/>
          </a:xfrm>
          <a:prstGeom prst="rect">
            <a:avLst/>
          </a:prstGeom>
        </p:spPr>
      </p:pic>
      <p:sp>
        <p:nvSpPr>
          <p:cNvPr id="24" name="직사각형 23">
            <a:extLst>
              <a:ext uri="{FF2B5EF4-FFF2-40B4-BE49-F238E27FC236}">
                <a16:creationId xmlns:a16="http://schemas.microsoft.com/office/drawing/2014/main" id="{C94C3539-88D5-41D4-9D27-B1FE80378753}"/>
              </a:ext>
            </a:extLst>
          </p:cNvPr>
          <p:cNvSpPr/>
          <p:nvPr userDrawn="1"/>
        </p:nvSpPr>
        <p:spPr>
          <a:xfrm>
            <a:off x="0" y="0"/>
            <a:ext cx="12192000" cy="6842712"/>
          </a:xfrm>
          <a:prstGeom prst="rect">
            <a:avLst/>
          </a:prstGeom>
          <a:solidFill>
            <a:srgbClr val="30A1DB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0" name="직각 삼각형 19">
            <a:extLst>
              <a:ext uri="{FF2B5EF4-FFF2-40B4-BE49-F238E27FC236}">
                <a16:creationId xmlns:a16="http://schemas.microsoft.com/office/drawing/2014/main" id="{90A55710-278B-422D-BA53-3B428750F2A2}"/>
              </a:ext>
            </a:extLst>
          </p:cNvPr>
          <p:cNvSpPr/>
          <p:nvPr userDrawn="1"/>
        </p:nvSpPr>
        <p:spPr>
          <a:xfrm rot="16200000">
            <a:off x="2413675" y="-2922230"/>
            <a:ext cx="9780230" cy="978023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DFB73730-69CE-40BF-B236-F96948E1B1C5}"/>
              </a:ext>
            </a:extLst>
          </p:cNvPr>
          <p:cNvGrpSpPr/>
          <p:nvPr userDrawn="1"/>
        </p:nvGrpSpPr>
        <p:grpSpPr>
          <a:xfrm>
            <a:off x="3242" y="-975738"/>
            <a:ext cx="2587556" cy="2967078"/>
            <a:chOff x="0" y="-963038"/>
            <a:chExt cx="2587556" cy="2967078"/>
          </a:xfrm>
        </p:grpSpPr>
        <p:sp>
          <p:nvSpPr>
            <p:cNvPr id="22" name="직각 삼각형 21">
              <a:extLst>
                <a:ext uri="{FF2B5EF4-FFF2-40B4-BE49-F238E27FC236}">
                  <a16:creationId xmlns:a16="http://schemas.microsoft.com/office/drawing/2014/main" id="{C145B091-80CA-4BEC-8601-EBB8104FFF34}"/>
                </a:ext>
              </a:extLst>
            </p:cNvPr>
            <p:cNvSpPr/>
            <p:nvPr/>
          </p:nvSpPr>
          <p:spPr>
            <a:xfrm rot="18900000">
              <a:off x="661480" y="-963038"/>
              <a:ext cx="1926076" cy="1926076"/>
            </a:xfrm>
            <a:prstGeom prst="rtTriangle">
              <a:avLst/>
            </a:prstGeom>
            <a:solidFill>
              <a:srgbClr val="FBA6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23" name="직각 삼각형 22">
              <a:extLst>
                <a:ext uri="{FF2B5EF4-FFF2-40B4-BE49-F238E27FC236}">
                  <a16:creationId xmlns:a16="http://schemas.microsoft.com/office/drawing/2014/main" id="{C464E8EA-D642-4486-803B-68DFDDDC1388}"/>
                </a:ext>
              </a:extLst>
            </p:cNvPr>
            <p:cNvSpPr/>
            <p:nvPr/>
          </p:nvSpPr>
          <p:spPr>
            <a:xfrm rot="5400000">
              <a:off x="0" y="0"/>
              <a:ext cx="2004040" cy="2004040"/>
            </a:xfrm>
            <a:prstGeom prst="rtTriangle">
              <a:avLst/>
            </a:prstGeom>
            <a:solidFill>
              <a:srgbClr val="87C4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6B634B8B-1B27-451C-8314-53D0F7CC21C1}"/>
              </a:ext>
            </a:extLst>
          </p:cNvPr>
          <p:cNvSpPr txBox="1"/>
          <p:nvPr userDrawn="1"/>
        </p:nvSpPr>
        <p:spPr>
          <a:xfrm>
            <a:off x="5965371" y="3336188"/>
            <a:ext cx="62266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8000" b="1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감사합니다</a:t>
            </a:r>
            <a:r>
              <a:rPr lang="en-US" altLang="ko-KR" sz="8000" b="1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  <a:endParaRPr lang="ko-KR" altLang="en-US" sz="8000" b="1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05EE9455-68BC-40CC-95C2-09CD94EAB19D}"/>
              </a:ext>
            </a:extLst>
          </p:cNvPr>
          <p:cNvGrpSpPr/>
          <p:nvPr userDrawn="1"/>
        </p:nvGrpSpPr>
        <p:grpSpPr>
          <a:xfrm rot="10800000">
            <a:off x="9604444" y="4890694"/>
            <a:ext cx="2587556" cy="2967078"/>
            <a:chOff x="0" y="-963038"/>
            <a:chExt cx="2587556" cy="2967078"/>
          </a:xfrm>
        </p:grpSpPr>
        <p:sp>
          <p:nvSpPr>
            <p:cNvPr id="30" name="직각 삼각형 29">
              <a:extLst>
                <a:ext uri="{FF2B5EF4-FFF2-40B4-BE49-F238E27FC236}">
                  <a16:creationId xmlns:a16="http://schemas.microsoft.com/office/drawing/2014/main" id="{4A4AE6B9-7956-42B0-B5FC-88A8314EE466}"/>
                </a:ext>
              </a:extLst>
            </p:cNvPr>
            <p:cNvSpPr/>
            <p:nvPr/>
          </p:nvSpPr>
          <p:spPr>
            <a:xfrm rot="18900000">
              <a:off x="661480" y="-963038"/>
              <a:ext cx="1926076" cy="1926076"/>
            </a:xfrm>
            <a:prstGeom prst="rtTriangle">
              <a:avLst/>
            </a:prstGeom>
            <a:solidFill>
              <a:srgbClr val="FBA6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31" name="직각 삼각형 30">
              <a:extLst>
                <a:ext uri="{FF2B5EF4-FFF2-40B4-BE49-F238E27FC236}">
                  <a16:creationId xmlns:a16="http://schemas.microsoft.com/office/drawing/2014/main" id="{C1BD73C9-BE4D-4058-AD2F-E0DDCA230BB4}"/>
                </a:ext>
              </a:extLst>
            </p:cNvPr>
            <p:cNvSpPr/>
            <p:nvPr/>
          </p:nvSpPr>
          <p:spPr>
            <a:xfrm rot="5400000">
              <a:off x="0" y="0"/>
              <a:ext cx="2004040" cy="2004040"/>
            </a:xfrm>
            <a:prstGeom prst="rtTriangle">
              <a:avLst/>
            </a:prstGeom>
            <a:solidFill>
              <a:srgbClr val="87C4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pic>
        <p:nvPicPr>
          <p:cNvPr id="25" name="그림 24" descr="아콩다콩로고_150325_web.gif">
            <a:extLst>
              <a:ext uri="{FF2B5EF4-FFF2-40B4-BE49-F238E27FC236}">
                <a16:creationId xmlns:a16="http://schemas.microsoft.com/office/drawing/2014/main" id="{AFC7B4B4-C72E-4335-89F3-D091A183B7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8693" y="6143531"/>
            <a:ext cx="1031374" cy="461404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C9C42362-388F-4EBE-825F-5BD5131688C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8497" y="6120636"/>
            <a:ext cx="1994809" cy="503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40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게임 시작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>
            <a:extLst>
              <a:ext uri="{FF2B5EF4-FFF2-40B4-BE49-F238E27FC236}">
                <a16:creationId xmlns:a16="http://schemas.microsoft.com/office/drawing/2014/main" id="{ABC86B2A-13F6-4038-9E83-58F9B58CE2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0024" y="5155"/>
            <a:ext cx="11771976" cy="6855435"/>
          </a:xfrm>
          <a:prstGeom prst="rect">
            <a:avLst/>
          </a:prstGeom>
        </p:spPr>
      </p:pic>
      <p:sp>
        <p:nvSpPr>
          <p:cNvPr id="24" name="직사각형 23">
            <a:extLst>
              <a:ext uri="{FF2B5EF4-FFF2-40B4-BE49-F238E27FC236}">
                <a16:creationId xmlns:a16="http://schemas.microsoft.com/office/drawing/2014/main" id="{C94C3539-88D5-41D4-9D27-B1FE80378753}"/>
              </a:ext>
            </a:extLst>
          </p:cNvPr>
          <p:cNvSpPr/>
          <p:nvPr userDrawn="1"/>
        </p:nvSpPr>
        <p:spPr>
          <a:xfrm>
            <a:off x="0" y="-12702"/>
            <a:ext cx="12192000" cy="6891147"/>
          </a:xfrm>
          <a:prstGeom prst="rect">
            <a:avLst/>
          </a:prstGeom>
          <a:solidFill>
            <a:srgbClr val="30A1DB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0" name="직각 삼각형 19">
            <a:extLst>
              <a:ext uri="{FF2B5EF4-FFF2-40B4-BE49-F238E27FC236}">
                <a16:creationId xmlns:a16="http://schemas.microsoft.com/office/drawing/2014/main" id="{90A55710-278B-422D-BA53-3B428750F2A2}"/>
              </a:ext>
            </a:extLst>
          </p:cNvPr>
          <p:cNvSpPr/>
          <p:nvPr userDrawn="1"/>
        </p:nvSpPr>
        <p:spPr>
          <a:xfrm rot="5400000">
            <a:off x="3487" y="-12701"/>
            <a:ext cx="9124950" cy="912495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DFB73730-69CE-40BF-B236-F96948E1B1C5}"/>
              </a:ext>
            </a:extLst>
          </p:cNvPr>
          <p:cNvGrpSpPr/>
          <p:nvPr userDrawn="1"/>
        </p:nvGrpSpPr>
        <p:grpSpPr>
          <a:xfrm>
            <a:off x="3242" y="-975738"/>
            <a:ext cx="2587556" cy="2967078"/>
            <a:chOff x="0" y="-963038"/>
            <a:chExt cx="2587556" cy="2967078"/>
          </a:xfrm>
        </p:grpSpPr>
        <p:sp>
          <p:nvSpPr>
            <p:cNvPr id="22" name="직각 삼각형 21">
              <a:extLst>
                <a:ext uri="{FF2B5EF4-FFF2-40B4-BE49-F238E27FC236}">
                  <a16:creationId xmlns:a16="http://schemas.microsoft.com/office/drawing/2014/main" id="{C145B091-80CA-4BEC-8601-EBB8104FFF34}"/>
                </a:ext>
              </a:extLst>
            </p:cNvPr>
            <p:cNvSpPr/>
            <p:nvPr/>
          </p:nvSpPr>
          <p:spPr>
            <a:xfrm rot="18900000">
              <a:off x="661480" y="-963038"/>
              <a:ext cx="1926076" cy="1926076"/>
            </a:xfrm>
            <a:prstGeom prst="rtTriangle">
              <a:avLst/>
            </a:prstGeom>
            <a:solidFill>
              <a:srgbClr val="FBA6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23" name="직각 삼각형 22">
              <a:extLst>
                <a:ext uri="{FF2B5EF4-FFF2-40B4-BE49-F238E27FC236}">
                  <a16:creationId xmlns:a16="http://schemas.microsoft.com/office/drawing/2014/main" id="{C464E8EA-D642-4486-803B-68DFDDDC1388}"/>
                </a:ext>
              </a:extLst>
            </p:cNvPr>
            <p:cNvSpPr/>
            <p:nvPr/>
          </p:nvSpPr>
          <p:spPr>
            <a:xfrm rot="5400000">
              <a:off x="0" y="0"/>
              <a:ext cx="2004040" cy="2004040"/>
            </a:xfrm>
            <a:prstGeom prst="rtTriangle">
              <a:avLst/>
            </a:prstGeom>
            <a:solidFill>
              <a:srgbClr val="87C4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6B634B8B-1B27-451C-8314-53D0F7CC21C1}"/>
              </a:ext>
            </a:extLst>
          </p:cNvPr>
          <p:cNvSpPr txBox="1"/>
          <p:nvPr userDrawn="1"/>
        </p:nvSpPr>
        <p:spPr>
          <a:xfrm>
            <a:off x="-248422" y="1644919"/>
            <a:ext cx="622662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600" b="1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게임을</a:t>
            </a:r>
            <a:endParaRPr lang="en-US" altLang="ko-KR" sz="6600" b="1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/>
            <a:r>
              <a:rPr lang="ko-KR" altLang="en-US" sz="6600" b="1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시작해볼까요</a:t>
            </a:r>
            <a:r>
              <a:rPr lang="en-US" altLang="ko-KR" sz="6600" b="1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?</a:t>
            </a:r>
            <a:endParaRPr lang="ko-KR" altLang="en-US" sz="6600" b="1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05EE9455-68BC-40CC-95C2-09CD94EAB19D}"/>
              </a:ext>
            </a:extLst>
          </p:cNvPr>
          <p:cNvGrpSpPr/>
          <p:nvPr userDrawn="1"/>
        </p:nvGrpSpPr>
        <p:grpSpPr>
          <a:xfrm rot="10800000">
            <a:off x="9604444" y="4856550"/>
            <a:ext cx="2587556" cy="2967078"/>
            <a:chOff x="0" y="-963038"/>
            <a:chExt cx="2587556" cy="2967078"/>
          </a:xfrm>
          <a:solidFill>
            <a:srgbClr val="87C437"/>
          </a:solidFill>
        </p:grpSpPr>
        <p:sp>
          <p:nvSpPr>
            <p:cNvPr id="30" name="직각 삼각형 29">
              <a:extLst>
                <a:ext uri="{FF2B5EF4-FFF2-40B4-BE49-F238E27FC236}">
                  <a16:creationId xmlns:a16="http://schemas.microsoft.com/office/drawing/2014/main" id="{4A4AE6B9-7956-42B0-B5FC-88A8314EE466}"/>
                </a:ext>
              </a:extLst>
            </p:cNvPr>
            <p:cNvSpPr/>
            <p:nvPr/>
          </p:nvSpPr>
          <p:spPr>
            <a:xfrm rot="18900000">
              <a:off x="661480" y="-963038"/>
              <a:ext cx="1926076" cy="1926076"/>
            </a:xfrm>
            <a:prstGeom prst="rtTriangle">
              <a:avLst/>
            </a:prstGeom>
            <a:solidFill>
              <a:srgbClr val="FBA6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31" name="직각 삼각형 30">
              <a:extLst>
                <a:ext uri="{FF2B5EF4-FFF2-40B4-BE49-F238E27FC236}">
                  <a16:creationId xmlns:a16="http://schemas.microsoft.com/office/drawing/2014/main" id="{C1BD73C9-BE4D-4058-AD2F-E0DDCA230BB4}"/>
                </a:ext>
              </a:extLst>
            </p:cNvPr>
            <p:cNvSpPr/>
            <p:nvPr/>
          </p:nvSpPr>
          <p:spPr>
            <a:xfrm rot="5400000">
              <a:off x="0" y="0"/>
              <a:ext cx="2004040" cy="200404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pic>
        <p:nvPicPr>
          <p:cNvPr id="16" name="그림 15" descr="아콩다콩로고_150325_web.gif">
            <a:extLst>
              <a:ext uri="{FF2B5EF4-FFF2-40B4-BE49-F238E27FC236}">
                <a16:creationId xmlns:a16="http://schemas.microsoft.com/office/drawing/2014/main" id="{804F904F-CEB9-4E9A-9480-D09A574814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949" y="4073328"/>
            <a:ext cx="1031374" cy="461404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76562740-2756-49F9-8C96-218ACB0FA7C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6142" y="4050753"/>
            <a:ext cx="2007337" cy="50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07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62E1193-0276-4D85-A0F6-0F3DD3D3FC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defRPr>
            </a:lvl1pPr>
          </a:lstStyle>
          <a:p>
            <a:fld id="{C0CEF289-BBD3-4B78-AD87-46AEC9B941C9}" type="datetimeFigureOut">
              <a:rPr lang="ko-KR" altLang="en-US" smtClean="0"/>
              <a:pPr/>
              <a:t>2022-10-18</a:t>
            </a:fld>
            <a:endParaRPr lang="ko-KR" alt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0C72972-5B25-4846-AECE-569761243D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BE8AC52-1096-4925-9C1A-04455F61AD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defRPr>
            </a:lvl1pPr>
          </a:lstStyle>
          <a:p>
            <a:fld id="{66024BC6-15BB-44EA-80E0-37237723EBAB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62030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2E4DA0B-ABBF-435D-BDED-8C315EC4FE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42" y="574431"/>
            <a:ext cx="5727522" cy="5709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94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2314205" cy="6428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>
                <a:latin typeface="나눔스퀘어" panose="020B0600000101010101" pitchFamily="50" charset="-127"/>
                <a:ea typeface="나눔스퀘어" panose="020B0600000101010101" pitchFamily="50" charset="-127"/>
              </a:rPr>
              <a:t>추측 토큰 배치</a:t>
            </a:r>
            <a:endParaRPr lang="ko-KR" altLang="en-US" sz="28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58" y="1938454"/>
            <a:ext cx="5875442" cy="2795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 startAt="3"/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시작 플레이어부터 순서대로 </a:t>
            </a:r>
            <a:b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게임판에 표시된 </a:t>
            </a:r>
            <a:r>
              <a:rPr lang="ko-KR" altLang="en-US" sz="30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지도의 빈 지역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b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또는 </a:t>
            </a:r>
            <a:r>
              <a:rPr lang="ko-KR" altLang="en-US" sz="30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빈 눈금 칸 중 하나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골라 </a:t>
            </a:r>
            <a:b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자기</a:t>
            </a:r>
            <a:r>
              <a:rPr lang="ko-KR" altLang="en-US" sz="30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추측 토큰 </a:t>
            </a:r>
            <a:r>
              <a:rPr lang="en-US" altLang="ko-KR" sz="30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0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개를 배치</a:t>
            </a:r>
            <a:endParaRPr lang="en-US" altLang="ko-KR" sz="3000" b="1" spc="-150" dirty="0">
              <a:solidFill>
                <a:schemeClr val="accent1">
                  <a:lumMod val="7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/>
              <a:t>게임 방법</a:t>
            </a:r>
            <a:endParaRPr lang="ko-KR" altLang="en-US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9AF2A5F0-3B91-48D9-9B85-6D096A0F60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8702" y="2110451"/>
            <a:ext cx="5292739" cy="2917857"/>
          </a:xfrm>
          <a:prstGeom prst="rect">
            <a:avLst/>
          </a:prstGeom>
        </p:spPr>
      </p:pic>
      <p:sp>
        <p:nvSpPr>
          <p:cNvPr id="7" name="직사각형 6">
            <a:extLst>
              <a:ext uri="{FF2B5EF4-FFF2-40B4-BE49-F238E27FC236}">
                <a16:creationId xmlns:a16="http://schemas.microsoft.com/office/drawing/2014/main" id="{DBA4C8E6-10E0-492D-AEEB-5AB99AEA5386}"/>
              </a:ext>
            </a:extLst>
          </p:cNvPr>
          <p:cNvSpPr/>
          <p:nvPr/>
        </p:nvSpPr>
        <p:spPr>
          <a:xfrm>
            <a:off x="8926253" y="2505670"/>
            <a:ext cx="15022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54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지역</a:t>
            </a:r>
            <a:endParaRPr lang="ko-KR" altLang="en-US" sz="5400" dirty="0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15DAFFF7-C352-48EC-9DCA-E4D20BDFAF14}"/>
              </a:ext>
            </a:extLst>
          </p:cNvPr>
          <p:cNvSpPr/>
          <p:nvPr/>
        </p:nvSpPr>
        <p:spPr>
          <a:xfrm>
            <a:off x="8589601" y="3888182"/>
            <a:ext cx="217559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54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눈금 칸</a:t>
            </a:r>
            <a:endParaRPr lang="ko-KR" altLang="en-US" sz="5400" dirty="0"/>
          </a:p>
        </p:txBody>
      </p:sp>
    </p:spTree>
    <p:extLst>
      <p:ext uri="{BB962C8B-B14F-4D97-AF65-F5344CB8AC3E}">
        <p14:creationId xmlns:p14="http://schemas.microsoft.com/office/powerpoint/2010/main" val="20286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2314205" cy="6428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>
                <a:latin typeface="나눔스퀘어" panose="020B0600000101010101" pitchFamily="50" charset="-127"/>
                <a:ea typeface="나눔스퀘어" panose="020B0600000101010101" pitchFamily="50" charset="-127"/>
              </a:rPr>
              <a:t>추측 토큰 배치</a:t>
            </a:r>
            <a:endParaRPr lang="ko-KR" altLang="en-US" sz="28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58" y="1938454"/>
            <a:ext cx="6363121" cy="3908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lnSpc>
                <a:spcPct val="150000"/>
              </a:lnSpc>
              <a:buClr>
                <a:schemeClr val="tx1"/>
              </a:buClr>
              <a:buFont typeface="+mj-lt"/>
              <a:buAutoNum type="arabicPeriod" startAt="4"/>
            </a:pP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지역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 자기 </a:t>
            </a: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추측 토큰을 배치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할 때는 </a:t>
            </a: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육지 또는 해양 지역</a:t>
            </a:r>
            <a:r>
              <a:rPr lang="ko-KR" altLang="en-US" sz="28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중에서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빈 지역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 배치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 algn="just">
              <a:lnSpc>
                <a:spcPct val="150000"/>
              </a:lnSpc>
              <a:buClr>
                <a:schemeClr val="tx1"/>
              </a:buClr>
              <a:buFont typeface="+mj-lt"/>
              <a:buAutoNum type="arabicPeriod" startAt="4"/>
            </a:pP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해양 지역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은 지역 명칭에 </a:t>
            </a: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테두리 표시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되어 있으며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만약 해양 지역에 위치한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섬에 이름이 적혀 있지 않다면 그 섬도 </a:t>
            </a:r>
            <a:br>
              <a:rPr lang="en-US" altLang="ko-KR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해양 지역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 포함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2FEC31DD-9040-4180-9A6F-18D735DF17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4177" y="744684"/>
            <a:ext cx="4715369" cy="3147863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8C0BCA7B-D5F7-4673-9635-92DFEF46B84C}"/>
              </a:ext>
            </a:extLst>
          </p:cNvPr>
          <p:cNvSpPr/>
          <p:nvPr/>
        </p:nvSpPr>
        <p:spPr>
          <a:xfrm>
            <a:off x="7074177" y="3892547"/>
            <a:ext cx="4715369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6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예시</a:t>
            </a:r>
            <a:r>
              <a:rPr lang="en-US" altLang="ko-KR" sz="26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</a:p>
          <a:p>
            <a:r>
              <a:rPr lang="ko-KR" altLang="en-US" sz="26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미시시피</a:t>
            </a:r>
            <a:r>
              <a:rPr lang="en-US" altLang="ko-KR" sz="26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6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멕시코</a:t>
            </a:r>
            <a:r>
              <a:rPr lang="en-US" altLang="ko-KR" sz="26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6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중앙아메리카</a:t>
            </a:r>
            <a:r>
              <a:rPr lang="en-US" altLang="ko-KR" sz="26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br>
              <a:rPr lang="en-US" altLang="ko-KR" sz="26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6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기아나는 </a:t>
            </a:r>
            <a:r>
              <a:rPr lang="ko-KR" altLang="en-US" sz="26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육지 지역</a:t>
            </a:r>
            <a:br>
              <a:rPr lang="en-US" altLang="ko-KR" sz="26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6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카리브해는 이곳에 위치한 모든 섬을 포함하는 </a:t>
            </a:r>
            <a:r>
              <a:rPr lang="ko-KR" altLang="en-US" sz="26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해양 지역</a:t>
            </a:r>
            <a:endParaRPr lang="ko-KR" altLang="en-US" sz="26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090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2314205" cy="6428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>
                <a:latin typeface="나눔스퀘어" panose="020B0600000101010101" pitchFamily="50" charset="-127"/>
                <a:ea typeface="나눔스퀘어" panose="020B0600000101010101" pitchFamily="50" charset="-127"/>
              </a:rPr>
              <a:t>추측 토큰 배치</a:t>
            </a:r>
            <a:endParaRPr lang="ko-KR" altLang="en-US" sz="28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58" y="1938454"/>
            <a:ext cx="6363121" cy="1969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lnSpc>
                <a:spcPct val="150000"/>
              </a:lnSpc>
              <a:buClr>
                <a:schemeClr val="tx1"/>
              </a:buClr>
              <a:buFont typeface="+mj-lt"/>
              <a:buAutoNum type="arabicPeriod" startAt="6"/>
            </a:pP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눈금 칸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 자기 </a:t>
            </a: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추측 토큰을 배치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할 때는 </a:t>
            </a: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평가 대상인 신체 수치 영역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에서</a:t>
            </a:r>
            <a:r>
              <a:rPr lang="ko-KR" altLang="en-US" sz="2800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숫자가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표시된 </a:t>
            </a: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두 눈금의 사이의 빈 칸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</a:t>
            </a:r>
            <a:r>
              <a:rPr lang="ko-KR" altLang="en-US" sz="2800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배치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2E09DF9F-77EA-4351-AA18-1BF4F5E585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9916" y="2050743"/>
            <a:ext cx="4756874" cy="162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33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2314205" cy="6428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>
                <a:latin typeface="나눔스퀘어" panose="020B0600000101010101" pitchFamily="50" charset="-127"/>
                <a:ea typeface="나눔스퀘어" panose="020B0600000101010101" pitchFamily="50" charset="-127"/>
              </a:rPr>
              <a:t>추측 토큰 배치</a:t>
            </a:r>
            <a:endParaRPr lang="ko-KR" altLang="en-US" sz="28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59" y="1938454"/>
            <a:ext cx="6082587" cy="3488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lnSpc>
                <a:spcPct val="150000"/>
              </a:lnSpc>
              <a:buClr>
                <a:schemeClr val="tx1"/>
              </a:buClr>
              <a:buFont typeface="+mj-lt"/>
              <a:buAutoNum type="arabicPeriod" startAt="7"/>
            </a:pPr>
            <a:r>
              <a:rPr lang="ko-KR" altLang="en-US" sz="30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모든 플레이어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 </a:t>
            </a:r>
            <a:r>
              <a:rPr lang="ko-KR" altLang="en-US" sz="30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추측 토큰을 </a:t>
            </a:r>
            <a:r>
              <a:rPr lang="en-US" altLang="ko-KR" sz="30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0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개씩 배치하고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나면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시작 플레이어부터 </a:t>
            </a:r>
            <a:b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30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차례대로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각 플레이어는 추측 토큰을 </a:t>
            </a:r>
            <a:r>
              <a:rPr lang="ko-KR" altLang="en-US" sz="30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추가로 배치할 수도</a:t>
            </a:r>
            <a:r>
              <a:rPr lang="ko-KR" altLang="en-US" sz="3000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있고</a:t>
            </a:r>
            <a:r>
              <a:rPr lang="ko-KR" altLang="en-US" sz="3000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차례를 넘길 수도</a:t>
            </a:r>
            <a:r>
              <a:rPr lang="ko-KR" altLang="en-US" sz="3000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있음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9F53F0D5-B1AB-4F55-ADCE-6E72E54FFC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9441" y="2099371"/>
            <a:ext cx="5292000" cy="292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086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2314205" cy="6428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>
                <a:latin typeface="나눔스퀘어" panose="020B0600000101010101" pitchFamily="50" charset="-127"/>
                <a:ea typeface="나눔스퀘어" panose="020B0600000101010101" pitchFamily="50" charset="-127"/>
              </a:rPr>
              <a:t>추측 토큰 배치</a:t>
            </a:r>
            <a:endParaRPr lang="ko-KR" altLang="en-US" sz="28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59" y="1938454"/>
            <a:ext cx="6253843" cy="3261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lnSpc>
                <a:spcPct val="150000"/>
              </a:lnSpc>
              <a:buClr>
                <a:schemeClr val="tx1"/>
              </a:buClr>
              <a:buFont typeface="+mj-lt"/>
              <a:buAutoNum type="arabicPeriod" startAt="8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추측 토큰을 배치하지 않고 </a:t>
            </a: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차례를 넘긴 플레이어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는 그 라운드의 배치 과정에 </a:t>
            </a:r>
            <a:br>
              <a:rPr lang="en-US" altLang="ko-KR" sz="2800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더 이상 참여할 수 없음</a:t>
            </a:r>
            <a:endParaRPr lang="en-US" altLang="ko-KR" sz="2800" b="1" spc="-150" dirty="0">
              <a:solidFill>
                <a:schemeClr val="accent1">
                  <a:lumMod val="7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 algn="just">
              <a:lnSpc>
                <a:spcPct val="150000"/>
              </a:lnSpc>
              <a:buClr>
                <a:schemeClr val="tx1"/>
              </a:buClr>
              <a:buAutoNum type="arabicPeriod" startAt="8"/>
            </a:pP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모든 플레이어가 차례를 넘기면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이번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라운드의 </a:t>
            </a: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평가 시작</a:t>
            </a:r>
            <a:endParaRPr lang="en-US" altLang="ko-KR" sz="2800" b="1" spc="-150" dirty="0">
              <a:solidFill>
                <a:schemeClr val="accent1">
                  <a:lumMod val="7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BBEC53E2-D506-4A12-80C4-A1567C213F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9441" y="2099371"/>
            <a:ext cx="5292000" cy="292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11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59" y="1938454"/>
            <a:ext cx="7059130" cy="3908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이번 라운드의 </a:t>
            </a: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동물 카드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</a:t>
            </a:r>
            <a:r>
              <a:rPr lang="ko-KR" altLang="en-US" sz="2800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카드 거치대에서 </a:t>
            </a:r>
            <a:br>
              <a:rPr lang="en-US" altLang="ko-KR" sz="2800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완전히 꺼냄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서식지를 먼저</a:t>
            </a:r>
            <a:r>
              <a:rPr lang="ko-KR" altLang="en-US" sz="2800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평가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하고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그 </a:t>
            </a: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다음에 신체 수치를 평가</a:t>
            </a:r>
            <a:endParaRPr lang="en-US" altLang="ko-KR" sz="2800" b="1" spc="-150" dirty="0">
              <a:solidFill>
                <a:schemeClr val="accent1">
                  <a:lumMod val="7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뽑은 카드의 아래쪽에 적힌 </a:t>
            </a: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각 서식지마다 </a:t>
            </a:r>
            <a:br>
              <a:rPr lang="en-US" altLang="ko-KR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검은색 토큰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놓아 </a:t>
            </a: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정답을 표시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평가가 끝나면 모든 검은색 토큰은 제거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3772CFC7-E380-4B78-B3E7-09DD60AAE7A8}"/>
              </a:ext>
            </a:extLst>
          </p:cNvPr>
          <p:cNvSpPr/>
          <p:nvPr/>
        </p:nvSpPr>
        <p:spPr>
          <a:xfrm>
            <a:off x="695325" y="1277373"/>
            <a:ext cx="2314205" cy="6428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평가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83FBB1B9-D763-411C-9A32-7339CC63B1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436" y="3333405"/>
            <a:ext cx="4153480" cy="2286319"/>
          </a:xfrm>
          <a:prstGeom prst="rect">
            <a:avLst/>
          </a:prstGeom>
        </p:spPr>
      </p:pic>
      <p:grpSp>
        <p:nvGrpSpPr>
          <p:cNvPr id="14" name="그룹 13">
            <a:extLst>
              <a:ext uri="{FF2B5EF4-FFF2-40B4-BE49-F238E27FC236}">
                <a16:creationId xmlns:a16="http://schemas.microsoft.com/office/drawing/2014/main" id="{B4DADC0D-C300-45D1-9ACE-3111616A649E}"/>
              </a:ext>
            </a:extLst>
          </p:cNvPr>
          <p:cNvGrpSpPr/>
          <p:nvPr/>
        </p:nvGrpSpPr>
        <p:grpSpPr>
          <a:xfrm>
            <a:off x="7929455" y="660416"/>
            <a:ext cx="3893442" cy="2288651"/>
            <a:chOff x="7929455" y="660416"/>
            <a:chExt cx="3893442" cy="2288651"/>
          </a:xfrm>
        </p:grpSpPr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D3B86EF1-B539-4820-BB46-3B9F7B7C27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29455" y="660416"/>
              <a:ext cx="3893442" cy="2288651"/>
            </a:xfrm>
            <a:prstGeom prst="rect">
              <a:avLst/>
            </a:prstGeom>
          </p:spPr>
        </p:pic>
        <p:sp>
          <p:nvSpPr>
            <p:cNvPr id="13" name="직사각형 12">
              <a:extLst>
                <a:ext uri="{FF2B5EF4-FFF2-40B4-BE49-F238E27FC236}">
                  <a16:creationId xmlns:a16="http://schemas.microsoft.com/office/drawing/2014/main" id="{05185E69-8C43-4DBA-9C81-C3C8E33CEDB3}"/>
                </a:ext>
              </a:extLst>
            </p:cNvPr>
            <p:cNvSpPr/>
            <p:nvPr/>
          </p:nvSpPr>
          <p:spPr>
            <a:xfrm>
              <a:off x="8478176" y="1171852"/>
              <a:ext cx="1509204" cy="452762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04093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59" y="1938454"/>
            <a:ext cx="7005863" cy="3908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lnSpc>
                <a:spcPct val="150000"/>
              </a:lnSpc>
              <a:buClr>
                <a:schemeClr val="tx1"/>
              </a:buClr>
              <a:buFont typeface="+mj-lt"/>
              <a:buAutoNum type="arabicPeriod" startAt="3"/>
            </a:pP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정답 지역에</a:t>
            </a:r>
            <a:r>
              <a:rPr lang="ko-KR" altLang="en-US" sz="2800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추측 토큰을 배치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한 플레이어는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점수표에 따라 점수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획득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만약 </a:t>
            </a: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서식지가 </a:t>
            </a:r>
            <a:br>
              <a:rPr lang="en-US" altLang="ko-KR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16</a:t>
            </a: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군데 이하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인</a:t>
            </a:r>
            <a:r>
              <a:rPr lang="ko-KR" altLang="en-US" sz="2800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동물이라면 </a:t>
            </a: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인접한 곳에 </a:t>
            </a:r>
            <a:br>
              <a:rPr lang="en-US" altLang="ko-KR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배치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한</a:t>
            </a: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플레이어도</a:t>
            </a: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점수 획득</a:t>
            </a:r>
            <a:endParaRPr lang="en-US" altLang="ko-KR" sz="2800" b="1" spc="-150" dirty="0">
              <a:solidFill>
                <a:schemeClr val="accent1">
                  <a:lumMod val="7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 algn="just">
              <a:lnSpc>
                <a:spcPct val="150000"/>
              </a:lnSpc>
              <a:buAutoNum type="arabicPeriod" startAt="3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각 지역은 두 지역 사이에 </a:t>
            </a: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경계선이 있거나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맞닿은 육지 지역과 해양 지역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일 경우 </a:t>
            </a: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서로 인접</a:t>
            </a:r>
            <a:endParaRPr lang="en-US" altLang="ko-KR" sz="2800" b="1" spc="-150" dirty="0">
              <a:solidFill>
                <a:schemeClr val="accent1">
                  <a:lumMod val="7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3772CFC7-E380-4B78-B3E7-09DD60AAE7A8}"/>
              </a:ext>
            </a:extLst>
          </p:cNvPr>
          <p:cNvSpPr/>
          <p:nvPr/>
        </p:nvSpPr>
        <p:spPr>
          <a:xfrm>
            <a:off x="695325" y="1277373"/>
            <a:ext cx="2314205" cy="6428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평가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DEBCF31B-B9DF-4DA7-828A-54FB23EE20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695" y="3204840"/>
            <a:ext cx="4508503" cy="2680170"/>
          </a:xfrm>
          <a:prstGeom prst="rect">
            <a:avLst/>
          </a:prstGeom>
        </p:spPr>
      </p:pic>
      <p:grpSp>
        <p:nvGrpSpPr>
          <p:cNvPr id="12" name="그룹 11">
            <a:extLst>
              <a:ext uri="{FF2B5EF4-FFF2-40B4-BE49-F238E27FC236}">
                <a16:creationId xmlns:a16="http://schemas.microsoft.com/office/drawing/2014/main" id="{A303D81D-CCFE-4BBE-A26F-530045EC72CC}"/>
              </a:ext>
            </a:extLst>
          </p:cNvPr>
          <p:cNvGrpSpPr/>
          <p:nvPr/>
        </p:nvGrpSpPr>
        <p:grpSpPr>
          <a:xfrm>
            <a:off x="7320635" y="1046269"/>
            <a:ext cx="3239722" cy="1904380"/>
            <a:chOff x="7929455" y="660416"/>
            <a:chExt cx="3893442" cy="2288651"/>
          </a:xfrm>
        </p:grpSpPr>
        <p:pic>
          <p:nvPicPr>
            <p:cNvPr id="14" name="그림 13">
              <a:extLst>
                <a:ext uri="{FF2B5EF4-FFF2-40B4-BE49-F238E27FC236}">
                  <a16:creationId xmlns:a16="http://schemas.microsoft.com/office/drawing/2014/main" id="{6B726735-7FF6-466B-A3C5-D9079EB7DD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29455" y="660416"/>
              <a:ext cx="3893442" cy="2288651"/>
            </a:xfrm>
            <a:prstGeom prst="rect">
              <a:avLst/>
            </a:prstGeom>
          </p:spPr>
        </p:pic>
        <p:sp>
          <p:nvSpPr>
            <p:cNvPr id="15" name="직사각형 14">
              <a:extLst>
                <a:ext uri="{FF2B5EF4-FFF2-40B4-BE49-F238E27FC236}">
                  <a16:creationId xmlns:a16="http://schemas.microsoft.com/office/drawing/2014/main" id="{965F52E4-A1C4-4D2B-B4A5-BB4D7A2A11F0}"/>
                </a:ext>
              </a:extLst>
            </p:cNvPr>
            <p:cNvSpPr/>
            <p:nvPr/>
          </p:nvSpPr>
          <p:spPr>
            <a:xfrm>
              <a:off x="8478176" y="1171852"/>
              <a:ext cx="1509204" cy="452762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</p:grpSp>
      <p:pic>
        <p:nvPicPr>
          <p:cNvPr id="13" name="그림 12">
            <a:extLst>
              <a:ext uri="{FF2B5EF4-FFF2-40B4-BE49-F238E27FC236}">
                <a16:creationId xmlns:a16="http://schemas.microsoft.com/office/drawing/2014/main" id="{5FF9D792-02B6-459F-8C2A-2DF5103F31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4708" y="557496"/>
            <a:ext cx="1696733" cy="2393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380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59" y="1938454"/>
            <a:ext cx="7201173" cy="3972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30000"/>
              </a:lnSpc>
              <a:buClr>
                <a:schemeClr val="tx1"/>
              </a:buClr>
              <a:buFont typeface="+mj-lt"/>
              <a:buAutoNum type="arabicPeriod" startAt="5"/>
            </a:pP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신체 수치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중</a:t>
            </a: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정답 칸에 추측 토큰을 배치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한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플레이어는 그러한 </a:t>
            </a: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토큰 </a:t>
            </a:r>
            <a:r>
              <a:rPr lang="en-US" altLang="ko-KR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개당 </a:t>
            </a:r>
            <a:r>
              <a:rPr lang="en-US" altLang="ko-KR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7</a:t>
            </a: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점 획득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추가로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인접한 곳에</a:t>
            </a:r>
            <a:r>
              <a:rPr lang="ko-KR" altLang="en-US" sz="2800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추측 토큰을 배치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한</a:t>
            </a: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플레이어는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그러한</a:t>
            </a: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토큰 </a:t>
            </a:r>
            <a:r>
              <a:rPr lang="en-US" altLang="ko-KR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개당 </a:t>
            </a:r>
            <a:r>
              <a:rPr lang="en-US" altLang="ko-KR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점 획득</a:t>
            </a:r>
            <a:endParaRPr lang="en-US" altLang="ko-KR" sz="2800" b="1" spc="-150" dirty="0">
              <a:solidFill>
                <a:schemeClr val="accent1">
                  <a:lumMod val="7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30000"/>
              </a:lnSpc>
              <a:buAutoNum type="arabicPeriod" startAt="5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각 플레이어는 배치한 </a:t>
            </a: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토큰 중 점수를 얻은 것</a:t>
            </a:r>
            <a:r>
              <a:rPr lang="ko-KR" altLang="en-US" sz="28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</a:t>
            </a: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br>
              <a:rPr lang="en-US" altLang="ko-KR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모두 회수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점수를 얻지 못한 토큰</a:t>
            </a:r>
            <a:r>
              <a:rPr lang="ko-KR" altLang="en-US" sz="28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은</a:t>
            </a: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b="1" spc="-150" dirty="0" err="1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게임판</a:t>
            </a: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옆에 </a:t>
            </a:r>
            <a:br>
              <a:rPr lang="en-US" altLang="ko-KR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따로</a:t>
            </a:r>
            <a:r>
              <a:rPr lang="ko-KR" altLang="en-US" sz="2800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모아 놓음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3772CFC7-E380-4B78-B3E7-09DD60AAE7A8}"/>
              </a:ext>
            </a:extLst>
          </p:cNvPr>
          <p:cNvSpPr/>
          <p:nvPr/>
        </p:nvSpPr>
        <p:spPr>
          <a:xfrm>
            <a:off x="695325" y="1277373"/>
            <a:ext cx="2314205" cy="6428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평가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6B2F2715-7D27-42EC-94C5-212665C307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6382" y="3056381"/>
            <a:ext cx="4702035" cy="2696349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61011C57-000F-4C79-9DE5-89242E81FA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9455" y="660416"/>
            <a:ext cx="3893442" cy="2288651"/>
          </a:xfrm>
          <a:prstGeom prst="rect">
            <a:avLst/>
          </a:prstGeom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1D326793-2186-49D7-8A56-2738930B5E8D}"/>
              </a:ext>
            </a:extLst>
          </p:cNvPr>
          <p:cNvSpPr/>
          <p:nvPr/>
        </p:nvSpPr>
        <p:spPr>
          <a:xfrm>
            <a:off x="10520039" y="949254"/>
            <a:ext cx="834501" cy="163414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9156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60" y="1938454"/>
            <a:ext cx="6357793" cy="4711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70000"/>
              </a:lnSpc>
              <a:buAutoNum type="arabicPeriod"/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평가 이후에 </a:t>
            </a:r>
            <a:r>
              <a:rPr lang="ko-KR" altLang="en-US" sz="30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종료 기준 점수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</a:t>
            </a:r>
            <a:r>
              <a:rPr lang="ko-KR" altLang="en-US" sz="3000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br>
              <a:rPr lang="en-US" altLang="ko-KR" sz="3000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30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도달한</a:t>
            </a:r>
            <a:r>
              <a:rPr lang="ko-KR" altLang="en-US" sz="30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플레이어가 없다면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b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시계 방향으로 </a:t>
            </a:r>
            <a:r>
              <a:rPr lang="ko-KR" altLang="en-US" sz="30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다음 플레이어가 </a:t>
            </a:r>
            <a:br>
              <a:rPr lang="en-US" altLang="ko-KR" sz="30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30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시작 플레이어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 되어 </a:t>
            </a:r>
            <a:b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카드 거치대를 넘겨 받음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 algn="just">
              <a:lnSpc>
                <a:spcPct val="170000"/>
              </a:lnSpc>
              <a:buAutoNum type="arabicPeriod"/>
            </a:pP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3772CFC7-E380-4B78-B3E7-09DD60AAE7A8}"/>
              </a:ext>
            </a:extLst>
          </p:cNvPr>
          <p:cNvSpPr/>
          <p:nvPr/>
        </p:nvSpPr>
        <p:spPr>
          <a:xfrm>
            <a:off x="695325" y="1277373"/>
            <a:ext cx="2314205" cy="6428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다음 라운드 준비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FFC1AD3E-A9D1-4533-A23F-3D88520198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576765" y="1455729"/>
            <a:ext cx="5389400" cy="359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69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60" y="1938454"/>
            <a:ext cx="6739534" cy="3717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lnSpc>
                <a:spcPct val="170000"/>
              </a:lnSpc>
              <a:buFont typeface="+mj-lt"/>
              <a:buAutoNum type="arabicPeriod" startAt="2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각 플레이어는 </a:t>
            </a:r>
            <a:r>
              <a:rPr lang="ko-KR" altLang="en-US" sz="2800" b="1" spc="-150" dirty="0" err="1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게임판</a:t>
            </a: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옆에</a:t>
            </a:r>
            <a:r>
              <a:rPr lang="ko-KR" altLang="en-US" sz="2800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따로 모아 놓은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자기</a:t>
            </a:r>
            <a:r>
              <a:rPr lang="ko-KR" altLang="en-US" sz="2800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추측 토큰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 있다면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그 중 </a:t>
            </a:r>
            <a:r>
              <a:rPr lang="en-US" altLang="ko-KR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개씩을 회수</a:t>
            </a:r>
            <a:endParaRPr lang="en-US" altLang="ko-KR" sz="2800" b="1" spc="-150" dirty="0">
              <a:solidFill>
                <a:schemeClr val="accent1">
                  <a:lumMod val="7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 algn="just">
              <a:lnSpc>
                <a:spcPct val="170000"/>
              </a:lnSpc>
              <a:buAutoNum type="arabicPeriod" startAt="2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그러고 나서도 </a:t>
            </a: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추측 토큰이 </a:t>
            </a:r>
            <a:r>
              <a:rPr lang="en-US" altLang="ko-KR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 이하인 </a:t>
            </a:r>
            <a:br>
              <a:rPr lang="en-US" altLang="ko-KR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플레이어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 있다면 </a:t>
            </a:r>
            <a:r>
              <a:rPr lang="en-US" altLang="ko-KR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개가 되도록 보충</a:t>
            </a:r>
            <a:endParaRPr lang="en-US" altLang="ko-KR" sz="2800" b="1" spc="-150" dirty="0">
              <a:solidFill>
                <a:schemeClr val="accent1">
                  <a:lumMod val="7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 algn="just">
              <a:lnSpc>
                <a:spcPct val="170000"/>
              </a:lnSpc>
              <a:buAutoNum type="arabicPeriod" startAt="2"/>
            </a:pP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3772CFC7-E380-4B78-B3E7-09DD60AAE7A8}"/>
              </a:ext>
            </a:extLst>
          </p:cNvPr>
          <p:cNvSpPr/>
          <p:nvPr/>
        </p:nvSpPr>
        <p:spPr>
          <a:xfrm>
            <a:off x="695325" y="1277373"/>
            <a:ext cx="2314205" cy="6428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다음 라운드 준비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815AAA2C-6810-44F0-8663-EF77CA1C5B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576765" y="1455729"/>
            <a:ext cx="5389400" cy="359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45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F7DA449-23B1-4C0A-99B2-D946C9050A13}"/>
              </a:ext>
            </a:extLst>
          </p:cNvPr>
          <p:cNvSpPr txBox="1"/>
          <p:nvPr/>
        </p:nvSpPr>
        <p:spPr>
          <a:xfrm>
            <a:off x="220438" y="1286394"/>
            <a:ext cx="6415179" cy="5508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lnSpc>
                <a:spcPct val="200000"/>
              </a:lnSpc>
              <a:buAutoNum type="arabicPeriod"/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무려 </a:t>
            </a:r>
            <a:r>
              <a:rPr lang="en-US" altLang="ko-KR" sz="30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360</a:t>
            </a:r>
            <a:r>
              <a:rPr lang="ko-KR" altLang="en-US" sz="30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가지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나 되는 </a:t>
            </a:r>
            <a:r>
              <a:rPr lang="ko-KR" altLang="en-US" sz="30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다양한 동물 퀴즈</a:t>
            </a:r>
            <a:endParaRPr lang="en-US" altLang="ko-KR" sz="3000" b="1" spc="-150" dirty="0">
              <a:solidFill>
                <a:schemeClr val="accent1">
                  <a:lumMod val="7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200000"/>
              </a:lnSpc>
              <a:buAutoNum type="arabicPeriod"/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동물의 </a:t>
            </a:r>
            <a:r>
              <a:rPr lang="ko-KR" altLang="en-US" sz="30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서식지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또는 </a:t>
            </a:r>
            <a:r>
              <a:rPr lang="ko-KR" altLang="en-US" sz="30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신체 수치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 대해 </a:t>
            </a:r>
            <a:b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자유롭게 이야기하며 </a:t>
            </a:r>
            <a:r>
              <a:rPr lang="ko-KR" altLang="en-US" sz="30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정답을 추측</a:t>
            </a:r>
            <a:endParaRPr lang="en-US" altLang="ko-KR" sz="3000" b="1" spc="-150" dirty="0">
              <a:solidFill>
                <a:schemeClr val="accent1">
                  <a:lumMod val="7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200000"/>
              </a:lnSpc>
              <a:buAutoNum type="arabicPeriod"/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추측이 정확하지 않았다 하여도 </a:t>
            </a:r>
            <a:b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30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인접한 경우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라면 </a:t>
            </a:r>
            <a:r>
              <a:rPr lang="ko-KR" altLang="en-US" sz="30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점수 획득</a:t>
            </a:r>
            <a:endParaRPr lang="en-US" altLang="ko-KR" sz="3000" b="1" spc="-150" dirty="0">
              <a:solidFill>
                <a:schemeClr val="accent1">
                  <a:lumMod val="7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 algn="just">
              <a:lnSpc>
                <a:spcPct val="200000"/>
              </a:lnSpc>
              <a:buAutoNum type="arabicPeriod"/>
            </a:pP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75AEA8-281F-4C28-A61E-E457EC336870}"/>
              </a:ext>
            </a:extLst>
          </p:cNvPr>
          <p:cNvSpPr txBox="1"/>
          <p:nvPr/>
        </p:nvSpPr>
        <p:spPr>
          <a:xfrm>
            <a:off x="8059698" y="1289566"/>
            <a:ext cx="1656936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ko-KR" altLang="en-US" b="1" spc="-15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만 </a:t>
            </a:r>
            <a:r>
              <a:rPr lang="en-US" altLang="ko-KR" sz="2400" b="1" spc="-15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10</a:t>
            </a:r>
            <a:r>
              <a:rPr lang="ko-KR" altLang="en-US" sz="2400" b="1" spc="-15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세 </a:t>
            </a:r>
            <a:r>
              <a:rPr lang="ko-KR" altLang="en-US" b="1" spc="-15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이상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7F88F0-7CAA-4679-9171-F10449F7EDC2}"/>
              </a:ext>
            </a:extLst>
          </p:cNvPr>
          <p:cNvSpPr txBox="1"/>
          <p:nvPr/>
        </p:nvSpPr>
        <p:spPr>
          <a:xfrm>
            <a:off x="9640171" y="1296434"/>
            <a:ext cx="105923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400" b="1" spc="-15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2~6</a:t>
            </a:r>
            <a:r>
              <a:rPr lang="ko-KR" altLang="en-US" b="1" spc="-15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명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C61A02-8566-4616-B30B-CB8A333A6ECB}"/>
              </a:ext>
            </a:extLst>
          </p:cNvPr>
          <p:cNvSpPr txBox="1"/>
          <p:nvPr/>
        </p:nvSpPr>
        <p:spPr>
          <a:xfrm>
            <a:off x="10794414" y="1300229"/>
            <a:ext cx="1285262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400" b="1" spc="-15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45~60</a:t>
            </a:r>
            <a:r>
              <a:rPr lang="ko-KR" altLang="en-US" b="1" spc="-15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분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53A3A5F-02FC-4302-8E81-98004A023E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1</a:t>
            </a:r>
            <a:endParaRPr lang="ko-KR" altLang="en-US" dirty="0"/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DCCC8522-46EA-45EB-BEF7-4CCC931DA9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24068" y="402392"/>
            <a:ext cx="8553332" cy="1090613"/>
          </a:xfrm>
        </p:spPr>
        <p:txBody>
          <a:bodyPr/>
          <a:lstStyle/>
          <a:p>
            <a:r>
              <a:rPr lang="ko-KR" altLang="en-US" dirty="0"/>
              <a:t>게임 소개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9C74F9A4-923C-8231-3A28-123BDFE20C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24" b="91837" l="2538" r="22843">
                        <a14:foregroundMark x1="3553" y1="19728" x2="19120" y2="51020"/>
                        <a14:foregroundMark x1="6599" y1="27211" x2="19966" y2="80952"/>
                        <a14:foregroundMark x1="4230" y1="27211" x2="4738" y2="64626"/>
                        <a14:foregroundMark x1="6091" y1="29932" x2="18782" y2="25850"/>
                        <a14:foregroundMark x1="6937" y1="22449" x2="17766" y2="18367"/>
                        <a14:foregroundMark x1="4738" y1="18367" x2="20643" y2="18367"/>
                        <a14:foregroundMark x1="20474" y1="19048" x2="21658" y2="72109"/>
                        <a14:foregroundMark x1="3723" y1="61905" x2="4061" y2="82993"/>
                        <a14:foregroundMark x1="6599" y1="83673" x2="17766" y2="80952"/>
                        <a14:foregroundMark x1="9814" y1="87755" x2="14721" y2="85034"/>
                        <a14:foregroundMark x1="13536" y1="89116" x2="13536" y2="89116"/>
                        <a14:foregroundMark x1="15567" y1="91837" x2="15567" y2="91837"/>
                        <a14:foregroundMark x1="3553" y1="91156" x2="3553" y2="91156"/>
                      </a14:backgroundRemoval>
                    </a14:imgEffect>
                  </a14:imgLayer>
                </a14:imgProps>
              </a:ext>
            </a:extLst>
          </a:blip>
          <a:srcRect r="74486"/>
          <a:stretch/>
        </p:blipFill>
        <p:spPr>
          <a:xfrm>
            <a:off x="8385442" y="306188"/>
            <a:ext cx="1005448" cy="980204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343DF2BC-4873-F736-FE37-82829B6D27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39384" r="59796">
                        <a14:foregroundMark x1="41624" y1="21088" x2="57530" y2="76871"/>
                        <a14:foregroundMark x1="54822" y1="19048" x2="48054" y2="72109"/>
                        <a14:foregroundMark x1="57699" y1="28571" x2="58037" y2="71429"/>
                        <a14:foregroundMark x1="44332" y1="57823" x2="44332" y2="57823"/>
                        <a14:foregroundMark x1="41963" y1="77551" x2="56176" y2="83673"/>
                        <a14:foregroundMark x1="43993" y1="42857" x2="42809" y2="65306"/>
                        <a14:foregroundMark x1="54822" y1="43537" x2="56007" y2="63265"/>
                        <a14:foregroundMark x1="58883" y1="42857" x2="59560" y2="69388"/>
                      </a14:backgroundRemoval>
                    </a14:imgEffect>
                  </a14:imgLayer>
                </a14:imgProps>
              </a:ext>
            </a:extLst>
          </a:blip>
          <a:srcRect l="36833" r="37653"/>
          <a:stretch/>
        </p:blipFill>
        <p:spPr>
          <a:xfrm>
            <a:off x="9652448" y="306189"/>
            <a:ext cx="1005448" cy="980204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E8901ADD-0E9E-BAA6-CBDF-5A279ABD70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76967" r="97378">
                        <a14:foregroundMark x1="78849" y1="21769" x2="80203" y2="61905"/>
                        <a14:foregroundMark x1="80034" y1="77551" x2="93739" y2="79592"/>
                      </a14:backgroundRemoval>
                    </a14:imgEffect>
                  </a14:imgLayer>
                </a14:imgProps>
              </a:ext>
            </a:extLst>
          </a:blip>
          <a:srcRect l="74416" r="70"/>
          <a:stretch/>
        </p:blipFill>
        <p:spPr>
          <a:xfrm>
            <a:off x="10941341" y="306190"/>
            <a:ext cx="1005448" cy="980204"/>
          </a:xfrm>
          <a:prstGeom prst="rect">
            <a:avLst/>
          </a:prstGeom>
        </p:spPr>
      </p:pic>
      <p:pic>
        <p:nvPicPr>
          <p:cNvPr id="49" name="그림 48">
            <a:extLst>
              <a:ext uri="{FF2B5EF4-FFF2-40B4-BE49-F238E27FC236}">
                <a16:creationId xmlns:a16="http://schemas.microsoft.com/office/drawing/2014/main" id="{48461F26-0C23-49A0-9A2D-CCB28DD430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397" y="1771934"/>
            <a:ext cx="3723648" cy="4418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50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9BD005E0-4A12-460A-93A5-DDB6B8FAD9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C428FF6C-9832-4009-B1B8-396E35A4D52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종료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2928DE-1EE3-E25A-C2AD-699E4498D072}"/>
              </a:ext>
            </a:extLst>
          </p:cNvPr>
          <p:cNvSpPr txBox="1"/>
          <p:nvPr/>
        </p:nvSpPr>
        <p:spPr>
          <a:xfrm>
            <a:off x="685458" y="1179967"/>
            <a:ext cx="7464243" cy="4554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라운드 끝에 </a:t>
            </a:r>
            <a:r>
              <a:rPr lang="ko-KR" altLang="en-US" sz="2800" b="1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종료 기준 점수 이상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</a:t>
            </a:r>
            <a:r>
              <a:rPr lang="ko-KR" altLang="en-US" sz="280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br>
              <a:rPr lang="en-US" altLang="ko-KR" sz="280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b="1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도달한 플레이어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 있다면 </a:t>
            </a:r>
            <a:r>
              <a:rPr lang="ko-KR" altLang="en-US" sz="2800" b="1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게임이 종료</a:t>
            </a:r>
            <a:endParaRPr lang="en-US" altLang="ko-KR" sz="2800" b="1" dirty="0">
              <a:solidFill>
                <a:schemeClr val="accent1">
                  <a:lumMod val="7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r>
              <a:rPr lang="ko-KR" altLang="en-US" sz="2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인 또는 </a:t>
            </a:r>
            <a:r>
              <a:rPr lang="en-US" altLang="ko-KR" sz="2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ko-KR" altLang="en-US" sz="2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인 게임 </a:t>
            </a:r>
            <a:r>
              <a:rPr lang="en-US" altLang="ko-KR" sz="2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120</a:t>
            </a:r>
            <a:r>
              <a:rPr lang="ko-KR" altLang="en-US" sz="2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점</a:t>
            </a:r>
            <a:endParaRPr lang="en-US" altLang="ko-KR" sz="2800" b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</a:t>
            </a:r>
            <a:r>
              <a:rPr lang="ko-KR" altLang="en-US" sz="2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인 또는 </a:t>
            </a:r>
            <a:r>
              <a:rPr lang="en-US" altLang="ko-KR" sz="2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5</a:t>
            </a:r>
            <a:r>
              <a:rPr lang="ko-KR" altLang="en-US" sz="2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인 게임 </a:t>
            </a:r>
            <a:r>
              <a:rPr lang="en-US" altLang="ko-KR" sz="2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100</a:t>
            </a:r>
            <a:r>
              <a:rPr lang="ko-KR" altLang="en-US" sz="2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점</a:t>
            </a:r>
            <a:endParaRPr lang="en-US" altLang="ko-KR" sz="2800" b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6</a:t>
            </a:r>
            <a:r>
              <a:rPr lang="ko-KR" altLang="en-US" sz="2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인 게임 </a:t>
            </a:r>
            <a:r>
              <a:rPr lang="en-US" altLang="ko-KR" sz="2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80</a:t>
            </a:r>
            <a:r>
              <a:rPr lang="ko-KR" altLang="en-US" sz="2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점</a:t>
            </a:r>
            <a:endParaRPr lang="en-US" altLang="ko-KR" sz="2800" b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2800" b="1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점수가 가장 높은 플레이어가 승리 </a:t>
            </a:r>
            <a:br>
              <a:rPr lang="en-US" altLang="ko-KR" sz="280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동점이라면 모두 함께 승리</a:t>
            </a:r>
            <a:endParaRPr lang="en-US" altLang="ko-KR" sz="28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DB39FD4F-F5A3-4FFB-972F-2B298BB303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742" y="1853838"/>
            <a:ext cx="4999621" cy="315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73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9F36641-BFFC-43CD-9232-8B9CC758051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66BE46D-3C0C-456F-A38E-2734E26D10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/>
              <a:t>게임 요약</a:t>
            </a:r>
            <a:endParaRPr lang="ko-KR" altLang="en-US" dirty="0"/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C5F9DC3D-D12A-85E2-BB66-5BC28F0FF598}"/>
              </a:ext>
            </a:extLst>
          </p:cNvPr>
          <p:cNvSpPr/>
          <p:nvPr/>
        </p:nvSpPr>
        <p:spPr>
          <a:xfrm>
            <a:off x="1046207" y="2947402"/>
            <a:ext cx="4967416" cy="70957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a. </a:t>
            </a:r>
            <a:r>
              <a:rPr lang="ko-KR" altLang="en-US" sz="2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추가 추측 토큰 배치</a:t>
            </a: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8FECB33D-EBDE-A6BA-6F26-47D74DBE6201}"/>
              </a:ext>
            </a:extLst>
          </p:cNvPr>
          <p:cNvSpPr/>
          <p:nvPr/>
        </p:nvSpPr>
        <p:spPr>
          <a:xfrm>
            <a:off x="1046207" y="2126063"/>
            <a:ext cx="10099590" cy="70957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32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2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추측 토큰 배치</a:t>
            </a:r>
            <a:endParaRPr lang="ko-KR" altLang="en-US" sz="2800" b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111D514D-617B-96B9-D520-A9990E60F1BC}"/>
              </a:ext>
            </a:extLst>
          </p:cNvPr>
          <p:cNvSpPr/>
          <p:nvPr/>
        </p:nvSpPr>
        <p:spPr>
          <a:xfrm>
            <a:off x="6178381" y="2947402"/>
            <a:ext cx="4967416" cy="70957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b. </a:t>
            </a:r>
            <a:r>
              <a:rPr lang="ko-KR" altLang="en-US" sz="2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차례 넘기기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97ABC548-D3D3-EFE4-85B3-48AB4D6C4FCA}"/>
              </a:ext>
            </a:extLst>
          </p:cNvPr>
          <p:cNvSpPr/>
          <p:nvPr/>
        </p:nvSpPr>
        <p:spPr>
          <a:xfrm>
            <a:off x="1046207" y="3768741"/>
            <a:ext cx="10099590" cy="70957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32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32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평가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B49D1387-13C8-72A3-77AF-7F4E82AFAEDE}"/>
              </a:ext>
            </a:extLst>
          </p:cNvPr>
          <p:cNvSpPr/>
          <p:nvPr/>
        </p:nvSpPr>
        <p:spPr>
          <a:xfrm>
            <a:off x="1046207" y="1304727"/>
            <a:ext cx="10099590" cy="70957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32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준비 </a:t>
            </a:r>
            <a:r>
              <a:rPr lang="en-US" altLang="ko-KR" sz="32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  <a:r>
              <a:rPr lang="ko-KR" altLang="en-US" sz="2800" b="1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게임판</a:t>
            </a:r>
            <a:r>
              <a:rPr lang="en-US" altLang="ko-KR" sz="2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추측 토큰</a:t>
            </a:r>
            <a:r>
              <a:rPr lang="en-US" altLang="ko-KR" sz="2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동물 카드</a:t>
            </a:r>
            <a:endParaRPr lang="ko-KR" altLang="en-US" sz="34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464BB1D2-6E2F-2E5A-2FA4-47B64457374F}"/>
              </a:ext>
            </a:extLst>
          </p:cNvPr>
          <p:cNvSpPr/>
          <p:nvPr/>
        </p:nvSpPr>
        <p:spPr>
          <a:xfrm>
            <a:off x="1046207" y="4590079"/>
            <a:ext cx="10099590" cy="70957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32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</a:t>
            </a:r>
            <a:r>
              <a:rPr lang="ko-KR" altLang="en-US" sz="32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시작 플레이어 변경 및 다음 라운드 준비</a:t>
            </a:r>
            <a:endParaRPr lang="ko-KR" altLang="en-US" sz="2800" b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933E89EA-494B-23F0-EB3D-BA1DAC1B0D21}"/>
              </a:ext>
            </a:extLst>
          </p:cNvPr>
          <p:cNvSpPr/>
          <p:nvPr/>
        </p:nvSpPr>
        <p:spPr>
          <a:xfrm>
            <a:off x="1046207" y="5411418"/>
            <a:ext cx="10099590" cy="70957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32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종료 </a:t>
            </a:r>
            <a:r>
              <a:rPr lang="en-US" altLang="ko-KR" sz="32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  <a:r>
              <a:rPr lang="ko-KR" altLang="en-US" sz="2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기준 점수 달성 시 게임 종료</a:t>
            </a:r>
            <a:r>
              <a:rPr lang="en-US" altLang="ko-KR" sz="2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점수가</a:t>
            </a:r>
            <a:r>
              <a:rPr lang="en-US" altLang="ko-KR" sz="2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가장 높은 플레이어 승리</a:t>
            </a:r>
          </a:p>
        </p:txBody>
      </p:sp>
    </p:spTree>
    <p:extLst>
      <p:ext uri="{BB962C8B-B14F-4D97-AF65-F5344CB8AC3E}">
        <p14:creationId xmlns:p14="http://schemas.microsoft.com/office/powerpoint/2010/main" val="1459370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837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7EF1E5E-4105-42A2-88AE-AE610A011F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4</a:t>
            </a:r>
            <a:endParaRPr lang="ko-KR" altLang="en-US" dirty="0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D78565AE-1267-4E48-8863-B813FB1DF9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추천 게임 </a:t>
            </a:r>
            <a:r>
              <a:rPr lang="en-US" altLang="ko-KR" dirty="0"/>
              <a:t>– </a:t>
            </a:r>
            <a:r>
              <a:rPr lang="ko-KR" altLang="en-US" dirty="0"/>
              <a:t>비슷한 룰의 다른 게임</a:t>
            </a: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C4A9DB92-8B78-6F0D-3BA4-295DCA03F3DC}"/>
              </a:ext>
            </a:extLst>
          </p:cNvPr>
          <p:cNvSpPr/>
          <p:nvPr/>
        </p:nvSpPr>
        <p:spPr>
          <a:xfrm>
            <a:off x="695326" y="4733925"/>
            <a:ext cx="4686300" cy="1490816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30000"/>
              </a:lnSpc>
            </a:pPr>
            <a:r>
              <a:rPr lang="en-US" altLang="ko-KR" sz="22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BBC EARTH</a:t>
            </a:r>
            <a:r>
              <a:rPr lang="ko-KR" altLang="en-US" sz="22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의 고품격 다큐멘터리와 함께 우리가 사는 지구의 동물들에 대한 퀴즈를 풀어보아요</a:t>
            </a:r>
            <a:r>
              <a:rPr lang="en-US" altLang="ko-KR" sz="22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5CB19F6C-0A2A-9E66-1A57-0F7E3E1BD4EB}"/>
              </a:ext>
            </a:extLst>
          </p:cNvPr>
          <p:cNvSpPr/>
          <p:nvPr/>
        </p:nvSpPr>
        <p:spPr>
          <a:xfrm>
            <a:off x="695325" y="1273634"/>
            <a:ext cx="4686300" cy="642832"/>
          </a:xfrm>
          <a:prstGeom prst="rect">
            <a:avLst/>
          </a:prstGeom>
          <a:solidFill>
            <a:srgbClr val="005A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퀴즈와 함께 신비한 동물 세계로 떠나보세요</a:t>
            </a:r>
            <a:r>
              <a:rPr lang="en-US" altLang="ko-KR" sz="2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ko-KR" altLang="en-US" sz="22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F5B7D85B-D171-8D83-938B-21B0D11653CD}"/>
              </a:ext>
            </a:extLst>
          </p:cNvPr>
          <p:cNvSpPr/>
          <p:nvPr/>
        </p:nvSpPr>
        <p:spPr>
          <a:xfrm>
            <a:off x="6810376" y="1273634"/>
            <a:ext cx="4686300" cy="642832"/>
          </a:xfrm>
          <a:prstGeom prst="rect">
            <a:avLst/>
          </a:prstGeom>
          <a:solidFill>
            <a:srgbClr val="005A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6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세상에 없던 놀라운 </a:t>
            </a:r>
            <a:r>
              <a:rPr lang="ko-KR" altLang="en-US" sz="26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퀴즈쇼</a:t>
            </a:r>
            <a:endParaRPr lang="ko-KR" altLang="en-US" sz="26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0ED611DF-530C-5BA7-E0C8-F3376459AD03}"/>
              </a:ext>
            </a:extLst>
          </p:cNvPr>
          <p:cNvSpPr/>
          <p:nvPr/>
        </p:nvSpPr>
        <p:spPr>
          <a:xfrm>
            <a:off x="6810374" y="4733925"/>
            <a:ext cx="4686300" cy="1490816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2200" spc="-150" dirty="0" err="1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왁자지껄</a:t>
            </a:r>
            <a:r>
              <a:rPr lang="ko-KR" altLang="en-US" sz="22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웃고 떠들며 정답을 맞혀보세요</a:t>
            </a:r>
            <a:r>
              <a:rPr lang="en-US" altLang="ko-KR" sz="22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</a:p>
          <a:p>
            <a:pPr algn="ctr">
              <a:lnSpc>
                <a:spcPct val="120000"/>
              </a:lnSpc>
            </a:pPr>
            <a:r>
              <a:rPr lang="ko-KR" altLang="en-US" sz="22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맞히면 내가 </a:t>
            </a:r>
            <a:r>
              <a:rPr lang="en-US" altLang="ko-KR" sz="22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22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점</a:t>
            </a:r>
            <a:r>
              <a:rPr lang="en-US" altLang="ko-KR" sz="22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2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틀리면 다른 친구가 </a:t>
            </a:r>
            <a:r>
              <a:rPr lang="en-US" altLang="ko-KR" sz="22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22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점</a:t>
            </a:r>
            <a:endParaRPr lang="en-US" altLang="ko-KR" sz="2200" spc="-150" dirty="0">
              <a:solidFill>
                <a:schemeClr val="bg2">
                  <a:lumMod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>
              <a:lnSpc>
                <a:spcPct val="120000"/>
              </a:lnSpc>
            </a:pPr>
            <a:r>
              <a:rPr lang="ko-KR" altLang="en-US" sz="22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누구와 언제 어디서 해도 분위기 업</a:t>
            </a:r>
            <a:r>
              <a:rPr lang="en-US" altLang="ko-KR" sz="22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</a:p>
        </p:txBody>
      </p:sp>
      <p:pic>
        <p:nvPicPr>
          <p:cNvPr id="8" name="그림 7" descr="텍스트, 포유류, 표지판이(가) 표시된 사진&#10;&#10;자동 생성된 설명">
            <a:extLst>
              <a:ext uri="{FF2B5EF4-FFF2-40B4-BE49-F238E27FC236}">
                <a16:creationId xmlns:a16="http://schemas.microsoft.com/office/drawing/2014/main" id="{F9FA3C31-D988-46C8-B9C1-D9B4A85323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301" y="1913577"/>
            <a:ext cx="2820348" cy="2820348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4ABF70E6-D342-47BD-ABC3-49DA4F595B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6" t="11545" r="12316" b="11235"/>
          <a:stretch/>
        </p:blipFill>
        <p:spPr bwMode="auto">
          <a:xfrm>
            <a:off x="7779999" y="1919319"/>
            <a:ext cx="2747049" cy="28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24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088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23DEC23-2155-40E2-92AA-42C2C8CF6362}"/>
              </a:ext>
            </a:extLst>
          </p:cNvPr>
          <p:cNvSpPr txBox="1"/>
          <p:nvPr/>
        </p:nvSpPr>
        <p:spPr>
          <a:xfrm>
            <a:off x="594413" y="1059530"/>
            <a:ext cx="6124022" cy="4897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ko-KR" altLang="en-US" sz="3600" b="1" spc="-150" dirty="0" err="1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파우나</a:t>
            </a:r>
            <a:endParaRPr lang="en-US" altLang="ko-KR" sz="500" spc="-150" dirty="0">
              <a:solidFill>
                <a:schemeClr val="accent1">
                  <a:lumMod val="7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140000"/>
              </a:lnSpc>
            </a:pPr>
            <a:endParaRPr lang="en-US" altLang="ko-KR" sz="500" dirty="0">
              <a:solidFill>
                <a:srgbClr val="78674C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40000"/>
              </a:lnSpc>
            </a:pPr>
            <a:r>
              <a:rPr lang="ko-KR" altLang="en-US" sz="23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 게임에서 여러분은 동물의 키</a:t>
            </a:r>
            <a:r>
              <a:rPr lang="en-US" altLang="ko-KR" sz="23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3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꼬리 길이</a:t>
            </a:r>
            <a:r>
              <a:rPr lang="en-US" altLang="ko-KR" sz="23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3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서식지 </a:t>
            </a:r>
            <a:br>
              <a:rPr lang="en-US" altLang="ko-KR" sz="23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3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등에 대한 다양하고도 생소한 질문들을 마주하게 </a:t>
            </a:r>
            <a:br>
              <a:rPr lang="en-US" altLang="ko-KR" sz="23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3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됩니다</a:t>
            </a:r>
            <a:r>
              <a:rPr lang="en-US" altLang="ko-KR" sz="23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 </a:t>
            </a:r>
            <a:r>
              <a:rPr lang="ko-KR" altLang="en-US" sz="23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아마도 질문에 모두 정확히 답하기는 어려울 </a:t>
            </a:r>
            <a:br>
              <a:rPr lang="en-US" altLang="ko-KR" sz="23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3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겁니다</a:t>
            </a:r>
            <a:r>
              <a:rPr lang="en-US" altLang="ko-KR" sz="23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 </a:t>
            </a:r>
            <a:r>
              <a:rPr lang="ko-KR" altLang="en-US" sz="23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동물들이 </a:t>
            </a:r>
            <a:r>
              <a:rPr lang="en-US" altLang="ko-KR" sz="23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360</a:t>
            </a:r>
            <a:r>
              <a:rPr lang="ko-KR" altLang="en-US" sz="23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가지나 이 게임에 등장하거든요</a:t>
            </a:r>
            <a:r>
              <a:rPr lang="en-US" altLang="ko-KR" sz="23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 </a:t>
            </a:r>
            <a:r>
              <a:rPr lang="ko-KR" altLang="en-US" sz="23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대신 이 게임에서는 정답에서 살짝 어긋나는 추측을 하더라도 점수를 받을 수 있어요</a:t>
            </a:r>
            <a:r>
              <a:rPr lang="en-US" altLang="ko-KR" sz="23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 </a:t>
            </a:r>
            <a:r>
              <a:rPr lang="ko-KR" altLang="en-US" sz="23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하지만 조심하세요</a:t>
            </a:r>
            <a:r>
              <a:rPr lang="en-US" altLang="ko-KR" sz="23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! </a:t>
            </a:r>
            <a:br>
              <a:rPr lang="en-US" altLang="ko-KR" sz="23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3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무턱대고 추측하려 </a:t>
            </a:r>
            <a:r>
              <a:rPr lang="ko-KR" altLang="en-US" sz="23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들다간</a:t>
            </a:r>
            <a:r>
              <a:rPr lang="en-US" altLang="ko-KR" sz="23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3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승리를 향한 길은 더욱 </a:t>
            </a:r>
            <a:br>
              <a:rPr lang="en-US" altLang="ko-KR" sz="23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3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멀어질 </a:t>
            </a:r>
            <a:r>
              <a:rPr lang="ko-KR" altLang="en-US" sz="23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테니까요</a:t>
            </a:r>
            <a:r>
              <a:rPr lang="en-US" altLang="ko-KR" sz="23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AEC08BF7-3423-407B-9EED-7F68F1A543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2</a:t>
            </a:r>
            <a:endParaRPr lang="ko-KR" altLang="en-US" dirty="0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95B3D21F-B59C-4ED2-B33F-D7865831FF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전 알아보기</a:t>
            </a:r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ABCDFBAA-10C9-474F-9016-D5FD8E5A0382}"/>
              </a:ext>
            </a:extLst>
          </p:cNvPr>
          <p:cNvGrpSpPr/>
          <p:nvPr/>
        </p:nvGrpSpPr>
        <p:grpSpPr>
          <a:xfrm>
            <a:off x="6914881" y="1059530"/>
            <a:ext cx="5134258" cy="4767452"/>
            <a:chOff x="6256701" y="793184"/>
            <a:chExt cx="5134258" cy="4767452"/>
          </a:xfrm>
        </p:grpSpPr>
        <p:pic>
          <p:nvPicPr>
            <p:cNvPr id="8" name="Picture 8" descr="yellow fish in fish tank">
              <a:extLst>
                <a:ext uri="{FF2B5EF4-FFF2-40B4-BE49-F238E27FC236}">
                  <a16:creationId xmlns:a16="http://schemas.microsoft.com/office/drawing/2014/main" id="{AFBEBAEF-10C4-4053-8EA2-C895855B20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43510" y="889173"/>
              <a:ext cx="3046829" cy="2035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selective focus photography of brown squirrel standing on green grass during daytime">
              <a:extLst>
                <a:ext uri="{FF2B5EF4-FFF2-40B4-BE49-F238E27FC236}">
                  <a16:creationId xmlns:a16="http://schemas.microsoft.com/office/drawing/2014/main" id="{8F8C070F-1ECF-4294-968D-0449DD9ACD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78604" y="2684332"/>
              <a:ext cx="2912355" cy="1942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two red parrots on stick">
              <a:extLst>
                <a:ext uri="{FF2B5EF4-FFF2-40B4-BE49-F238E27FC236}">
                  <a16:creationId xmlns:a16="http://schemas.microsoft.com/office/drawing/2014/main" id="{DC38D071-BD27-482E-9776-687654C552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5568" y="793184"/>
              <a:ext cx="1800037" cy="27000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6" descr="shallow focus photography of lion and lioness">
              <a:extLst>
                <a:ext uri="{FF2B5EF4-FFF2-40B4-BE49-F238E27FC236}">
                  <a16:creationId xmlns:a16="http://schemas.microsoft.com/office/drawing/2014/main" id="{2603C797-01D7-4684-8586-AE70497F59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6701" y="3370834"/>
              <a:ext cx="3283061" cy="21898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5562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D674F720-215B-4FC1-999C-6FA547EBCD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453" y="1722922"/>
            <a:ext cx="5791208" cy="3612558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CFDF2F78-0554-4540-B515-DCBF02D13481}"/>
              </a:ext>
            </a:extLst>
          </p:cNvPr>
          <p:cNvSpPr txBox="1"/>
          <p:nvPr/>
        </p:nvSpPr>
        <p:spPr>
          <a:xfrm>
            <a:off x="225029" y="1107880"/>
            <a:ext cx="6202404" cy="4554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ko-KR" altLang="en-US" sz="28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게임판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동물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360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마리가 그려진 동물 카드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180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장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카드 거치대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추측 토큰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42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각 플레이어당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7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개씩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</a:p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검은색 평가 토큰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30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동물 도감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부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규칙서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부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DF451F3-63E9-4884-BBF8-3B651A850A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2</a:t>
            </a:r>
            <a:endParaRPr lang="ko-KR" altLang="en-US" dirty="0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06EAC783-1624-4664-A4E7-9C0B654859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구성물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470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A04DE164-7A6B-42BF-A2F2-6D4A4F4C6B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2</a:t>
            </a:r>
            <a:endParaRPr lang="ko-KR" altLang="en-US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6D70F1CA-34D4-4909-8742-FFE5473585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준비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9C04A0-39C3-4449-B134-60F6DC22A6DF}"/>
              </a:ext>
            </a:extLst>
          </p:cNvPr>
          <p:cNvSpPr txBox="1"/>
          <p:nvPr/>
        </p:nvSpPr>
        <p:spPr>
          <a:xfrm>
            <a:off x="218638" y="1186539"/>
            <a:ext cx="6085909" cy="2795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테이블 가운데에 </a:t>
            </a:r>
            <a:r>
              <a:rPr lang="ko-KR" altLang="en-US" sz="30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게임판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놓음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각자 색깔을 골라 자기 색깔의 </a:t>
            </a:r>
            <a:r>
              <a:rPr lang="ko-KR" altLang="en-US" sz="30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추측 </a:t>
            </a:r>
            <a:br>
              <a:rPr lang="en-US" altLang="ko-KR" sz="30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30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토큰 </a:t>
            </a:r>
            <a:r>
              <a:rPr lang="en-US" altLang="ko-KR" sz="30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7</a:t>
            </a:r>
            <a:r>
              <a:rPr lang="ko-KR" altLang="en-US" sz="30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가져오고 그 중 </a:t>
            </a:r>
            <a:r>
              <a:rPr lang="en-US" altLang="ko-KR" sz="30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0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씩을 점수 트랙의 </a:t>
            </a:r>
            <a:r>
              <a:rPr lang="en-US" altLang="ko-KR" sz="30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0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번 칸 옆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 놓음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65181CE9-6AED-4F4D-85A1-8122287C7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4588" y="1253928"/>
            <a:ext cx="5438775" cy="39884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5921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A04DE164-7A6B-42BF-A2F2-6D4A4F4C6B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2</a:t>
            </a:r>
            <a:endParaRPr lang="ko-KR" altLang="en-US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6D70F1CA-34D4-4909-8742-FFE5473585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준비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9C04A0-39C3-4449-B134-60F6DC22A6DF}"/>
              </a:ext>
            </a:extLst>
          </p:cNvPr>
          <p:cNvSpPr txBox="1"/>
          <p:nvPr/>
        </p:nvSpPr>
        <p:spPr>
          <a:xfrm>
            <a:off x="218637" y="1186539"/>
            <a:ext cx="6199271" cy="3908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lnSpc>
                <a:spcPct val="150000"/>
              </a:lnSpc>
              <a:buClr>
                <a:schemeClr val="tx1"/>
              </a:buClr>
              <a:buFont typeface="+mj-lt"/>
              <a:buAutoNum type="arabicPeriod" startAt="3"/>
            </a:pP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검은색 평가 토큰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</a:t>
            </a:r>
            <a:r>
              <a:rPr lang="ko-KR" altLang="en-US" sz="28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게임판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근처에 놓음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 algn="just">
              <a:lnSpc>
                <a:spcPct val="150000"/>
              </a:lnSpc>
              <a:buClr>
                <a:schemeClr val="tx1"/>
              </a:buClr>
              <a:buAutoNum type="arabicPeriod" startAt="3"/>
            </a:pP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동물 카드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카드 거치대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 꽂아 넣음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실제 사용되는 것은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10~15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장 정도지만 카드 거치대를 다 채울 수 있도록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</a:p>
          <a:p>
            <a:pPr marL="514350" indent="-514350" algn="just">
              <a:lnSpc>
                <a:spcPct val="150000"/>
              </a:lnSpc>
              <a:buClr>
                <a:schemeClr val="tx1"/>
              </a:buClr>
              <a:buAutoNum type="arabicPeriod" startAt="3"/>
            </a:pP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가장 이국적인 동물을 기르는 플레이어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 첫 번째 라운드의 </a:t>
            </a: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시작 플레이어</a:t>
            </a:r>
            <a:endParaRPr lang="en-US" altLang="ko-KR" sz="2800" b="1" spc="-150" dirty="0">
              <a:solidFill>
                <a:schemeClr val="accent1">
                  <a:lumMod val="7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E555AC4B-64FD-4EA4-821A-047AE7FFFD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4588" y="1253928"/>
            <a:ext cx="5438775" cy="39884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9702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CD29913A-12A4-432D-A03E-6888981AE6A5}"/>
              </a:ext>
            </a:extLst>
          </p:cNvPr>
          <p:cNvSpPr txBox="1"/>
          <p:nvPr/>
        </p:nvSpPr>
        <p:spPr>
          <a:xfrm>
            <a:off x="596679" y="1493005"/>
            <a:ext cx="6400887" cy="4167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36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라운드마다 </a:t>
            </a:r>
            <a:r>
              <a:rPr lang="ko-KR" altLang="en-US" sz="3600" b="1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동물의 서식지</a:t>
            </a:r>
            <a:r>
              <a:rPr lang="ko-KR" altLang="en-US" sz="36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와 </a:t>
            </a:r>
            <a:br>
              <a:rPr lang="en-US" altLang="ko-KR" sz="360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3600" b="1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신체 수치</a:t>
            </a:r>
            <a:r>
              <a:rPr lang="ko-KR" altLang="en-US" sz="36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</a:t>
            </a:r>
            <a:r>
              <a:rPr lang="ko-KR" altLang="en-US" sz="360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600" b="1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추측</a:t>
            </a:r>
            <a:r>
              <a:rPr lang="ko-KR" altLang="en-US" sz="36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하여</a:t>
            </a:r>
            <a:br>
              <a:rPr lang="en-US" altLang="ko-KR" sz="360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3600" b="1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올바른 추측</a:t>
            </a:r>
            <a:r>
              <a:rPr lang="ko-KR" altLang="en-US" sz="36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 대해서 </a:t>
            </a:r>
            <a:r>
              <a:rPr lang="ko-KR" altLang="en-US" sz="3600" b="1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점수 획득 </a:t>
            </a:r>
            <a:br>
              <a:rPr lang="en-US" altLang="ko-KR" sz="360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36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게임이 끝났을 때</a:t>
            </a:r>
            <a:br>
              <a:rPr lang="en-US" altLang="ko-KR" sz="360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3600" b="1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점수가</a:t>
            </a:r>
            <a:r>
              <a:rPr lang="ko-KR" altLang="en-US" sz="36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600" b="1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가장 높은 플레이어 승리</a:t>
            </a:r>
            <a:r>
              <a:rPr lang="en-US" altLang="ko-KR" sz="36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4789E177-3B1C-415E-B1CE-8C6BAF96A8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2</a:t>
            </a:r>
            <a:endParaRPr lang="ko-KR" altLang="en-US" dirty="0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D06BC9A9-E418-430B-8954-D50E9A56653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목표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25A16D43-DCE5-45DD-9C17-F4D7A5E0B6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025" y="1731147"/>
            <a:ext cx="4925425" cy="328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84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9F36641-BFFC-43CD-9232-8B9CC758051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66BE46D-3C0C-456F-A38E-2734E26D10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진행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BC1D88-112E-45EC-8DF3-CFF92D7E5DC0}"/>
              </a:ext>
            </a:extLst>
          </p:cNvPr>
          <p:cNvSpPr txBox="1"/>
          <p:nvPr/>
        </p:nvSpPr>
        <p:spPr>
          <a:xfrm>
            <a:off x="643245" y="1573338"/>
            <a:ext cx="109055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시작 플레이어부터 시계방향으로 진행</a:t>
            </a:r>
            <a:endParaRPr lang="en-US" altLang="ko-KR" sz="2800" b="1" spc="-150" dirty="0">
              <a:solidFill>
                <a:srgbClr val="E3432D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C5F9DC3D-D12A-85E2-BB66-5BC28F0FF598}"/>
              </a:ext>
            </a:extLst>
          </p:cNvPr>
          <p:cNvSpPr/>
          <p:nvPr/>
        </p:nvSpPr>
        <p:spPr>
          <a:xfrm>
            <a:off x="1046206" y="3041244"/>
            <a:ext cx="4967416" cy="70957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3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a. </a:t>
            </a:r>
            <a:r>
              <a:rPr lang="ko-KR" altLang="en-US" sz="3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추가 추측 토큰 배치</a:t>
            </a:r>
            <a:endParaRPr lang="ko-KR" altLang="en-US" sz="34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8FECB33D-EBDE-A6BA-6F26-47D74DBE6201}"/>
              </a:ext>
            </a:extLst>
          </p:cNvPr>
          <p:cNvSpPr/>
          <p:nvPr/>
        </p:nvSpPr>
        <p:spPr>
          <a:xfrm>
            <a:off x="1046207" y="3917332"/>
            <a:ext cx="10099590" cy="70957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3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3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평가</a:t>
            </a:r>
            <a:r>
              <a:rPr lang="en-US" altLang="ko-KR" sz="3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endParaRPr lang="ko-KR" altLang="en-US" sz="34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111D514D-617B-96B9-D520-A9990E60F1BC}"/>
              </a:ext>
            </a:extLst>
          </p:cNvPr>
          <p:cNvSpPr/>
          <p:nvPr/>
        </p:nvSpPr>
        <p:spPr>
          <a:xfrm>
            <a:off x="6178380" y="3041244"/>
            <a:ext cx="4967416" cy="70957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3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b. </a:t>
            </a:r>
            <a:r>
              <a:rPr lang="ko-KR" altLang="en-US" sz="3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차례 넘기기</a:t>
            </a:r>
            <a:endParaRPr lang="ko-KR" altLang="en-US" sz="34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97ABC548-D3D3-EFE4-85B3-48AB4D6C4FCA}"/>
              </a:ext>
            </a:extLst>
          </p:cNvPr>
          <p:cNvSpPr/>
          <p:nvPr/>
        </p:nvSpPr>
        <p:spPr>
          <a:xfrm>
            <a:off x="1046205" y="4793420"/>
            <a:ext cx="10099590" cy="70957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3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 </a:t>
            </a:r>
            <a:r>
              <a:rPr lang="ko-KR" altLang="en-US" sz="3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시작 플레이어 변경 및 다음 라운드 준비</a:t>
            </a:r>
            <a:r>
              <a:rPr lang="en-US" altLang="ko-KR" sz="3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endParaRPr lang="ko-KR" altLang="en-US" sz="34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FB03A9B9-42A3-4320-866F-0CF414DFF2DD}"/>
              </a:ext>
            </a:extLst>
          </p:cNvPr>
          <p:cNvSpPr/>
          <p:nvPr/>
        </p:nvSpPr>
        <p:spPr>
          <a:xfrm>
            <a:off x="1046205" y="2165156"/>
            <a:ext cx="10099590" cy="70957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3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추측 토큰 배치</a:t>
            </a:r>
            <a:r>
              <a:rPr lang="en-US" altLang="ko-KR" sz="3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endParaRPr lang="ko-KR" altLang="en-US" sz="34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882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2314205" cy="6428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>
                <a:latin typeface="나눔스퀘어" panose="020B0600000101010101" pitchFamily="50" charset="-127"/>
                <a:ea typeface="나눔스퀘어" panose="020B0600000101010101" pitchFamily="50" charset="-127"/>
              </a:rPr>
              <a:t>추측 토큰 배치</a:t>
            </a:r>
            <a:endParaRPr lang="ko-KR" altLang="en-US" sz="28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59" y="1938454"/>
            <a:ext cx="5875442" cy="3908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lnSpc>
                <a:spcPct val="150000"/>
              </a:lnSpc>
              <a:buClr>
                <a:schemeClr val="tx1"/>
              </a:buClr>
              <a:buAutoNum type="arabicPeriod"/>
            </a:pP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시작 플레이어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 동물 카드 거치대를 가져와 </a:t>
            </a: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맨 앞에 보이는 동물의 이름을 읽음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각자 자유로이 동물을 관찰 가능하지만 </a:t>
            </a: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거치대에서 꺼내서는 안됨</a:t>
            </a:r>
            <a:endParaRPr lang="en-US" altLang="ko-KR" sz="2800" b="1" spc="-150" dirty="0">
              <a:solidFill>
                <a:schemeClr val="accent1">
                  <a:lumMod val="7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그 동물의 </a:t>
            </a: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서식지가 몇 군데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인지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</a:t>
            </a:r>
            <a:r>
              <a:rPr lang="ko-KR" altLang="en-US" sz="28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어떤 신체 수치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</a:t>
            </a:r>
            <a:r>
              <a:rPr lang="ko-KR" altLang="en-US" sz="2800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맞춰야 하는지를 확인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15B4269C-29DB-49A3-886D-01F1A87872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4777" y="698050"/>
            <a:ext cx="3011323" cy="5267155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6D68C1A4-2A03-4F85-A5FE-2134A31A7DB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9284" y="1656784"/>
            <a:ext cx="3071746" cy="2492425"/>
          </a:xfrm>
          <a:prstGeom prst="rect">
            <a:avLst/>
          </a:prstGeom>
        </p:spPr>
      </p:pic>
      <p:sp>
        <p:nvSpPr>
          <p:cNvPr id="14" name="직사각형 13">
            <a:extLst>
              <a:ext uri="{FF2B5EF4-FFF2-40B4-BE49-F238E27FC236}">
                <a16:creationId xmlns:a16="http://schemas.microsoft.com/office/drawing/2014/main" id="{58917787-837E-4CFF-B780-F6A08F3E0035}"/>
              </a:ext>
            </a:extLst>
          </p:cNvPr>
          <p:cNvSpPr/>
          <p:nvPr/>
        </p:nvSpPr>
        <p:spPr>
          <a:xfrm>
            <a:off x="9472810" y="4231720"/>
            <a:ext cx="212469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4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그레비얼룩말은</a:t>
            </a:r>
            <a:r>
              <a:rPr lang="ko-KR" altLang="en-US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서식지 </a:t>
            </a:r>
            <a:r>
              <a:rPr lang="en-US" altLang="ko-KR" sz="24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r>
              <a:rPr lang="ko-KR" altLang="en-US" sz="24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지역</a:t>
            </a:r>
            <a:r>
              <a:rPr lang="ko-KR" altLang="en-US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과</a:t>
            </a:r>
            <a:br>
              <a:rPr lang="en-US" altLang="ko-KR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4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몸무게</a:t>
            </a:r>
            <a:r>
              <a:rPr lang="en-US" altLang="ko-KR" sz="24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4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길이</a:t>
            </a:r>
            <a:r>
              <a:rPr lang="en-US" altLang="ko-KR" sz="24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br>
              <a:rPr lang="en-US" altLang="ko-KR" sz="24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4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꼬리 길이</a:t>
            </a:r>
            <a:r>
              <a:rPr lang="ko-KR" altLang="en-US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br>
              <a:rPr lang="en-US" altLang="ko-KR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맞춰야 한다 </a:t>
            </a:r>
            <a:r>
              <a:rPr lang="en-US" altLang="ko-KR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r>
              <a:rPr lang="ko-KR" altLang="en-US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endParaRPr lang="ko-KR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37555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"/>
</p:tagLst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76200">
          <a:solidFill>
            <a:srgbClr val="FFFF00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76200">
          <a:solidFill>
            <a:srgbClr val="8870B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13085</TotalTime>
  <Words>901</Words>
  <Application>Microsoft Office PowerPoint</Application>
  <PresentationFormat>와이드스크린</PresentationFormat>
  <Paragraphs>122</Paragraphs>
  <Slides>24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24</vt:i4>
      </vt:variant>
    </vt:vector>
  </HeadingPairs>
  <TitlesOfParts>
    <vt:vector size="29" baseType="lpstr">
      <vt:lpstr>Arial</vt:lpstr>
      <vt:lpstr>맑은 고딕</vt:lpstr>
      <vt:lpstr>나눔스퀘어</vt:lpstr>
      <vt:lpstr>나눔스퀘어 Bold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Park Chanyong</dc:creator>
  <cp:lastModifiedBy>kbg7102</cp:lastModifiedBy>
  <cp:revision>337</cp:revision>
  <dcterms:created xsi:type="dcterms:W3CDTF">2021-02-23T06:25:54Z</dcterms:created>
  <dcterms:modified xsi:type="dcterms:W3CDTF">2022-10-18T05:55:45Z</dcterms:modified>
</cp:coreProperties>
</file>