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sldIdLst>
    <p:sldId id="257" r:id="rId2"/>
    <p:sldId id="260" r:id="rId3"/>
    <p:sldId id="258" r:id="rId4"/>
    <p:sldId id="776" r:id="rId5"/>
    <p:sldId id="777" r:id="rId6"/>
    <p:sldId id="790" r:id="rId7"/>
    <p:sldId id="789" r:id="rId8"/>
    <p:sldId id="726" r:id="rId9"/>
    <p:sldId id="784" r:id="rId10"/>
    <p:sldId id="791" r:id="rId11"/>
    <p:sldId id="785" r:id="rId12"/>
    <p:sldId id="787" r:id="rId13"/>
    <p:sldId id="786" r:id="rId14"/>
    <p:sldId id="792" r:id="rId15"/>
    <p:sldId id="551" r:id="rId16"/>
    <p:sldId id="778" r:id="rId17"/>
    <p:sldId id="781" r:id="rId18"/>
    <p:sldId id="808" r:id="rId19"/>
    <p:sldId id="793" r:id="rId20"/>
    <p:sldId id="752" r:id="rId21"/>
    <p:sldId id="766" r:id="rId22"/>
    <p:sldId id="794" r:id="rId23"/>
    <p:sldId id="809" r:id="rId24"/>
    <p:sldId id="810" r:id="rId25"/>
    <p:sldId id="802" r:id="rId26"/>
    <p:sldId id="795" r:id="rId27"/>
    <p:sldId id="811" r:id="rId28"/>
    <p:sldId id="806" r:id="rId29"/>
    <p:sldId id="801" r:id="rId30"/>
    <p:sldId id="796" r:id="rId31"/>
    <p:sldId id="797" r:id="rId32"/>
    <p:sldId id="798" r:id="rId33"/>
    <p:sldId id="799" r:id="rId34"/>
    <p:sldId id="779" r:id="rId35"/>
    <p:sldId id="803" r:id="rId36"/>
    <p:sldId id="780" r:id="rId37"/>
    <p:sldId id="804" r:id="rId38"/>
    <p:sldId id="782" r:id="rId39"/>
    <p:sldId id="805" r:id="rId40"/>
    <p:sldId id="626" r:id="rId41"/>
    <p:sldId id="762" r:id="rId42"/>
    <p:sldId id="807" r:id="rId43"/>
    <p:sldId id="783" r:id="rId44"/>
    <p:sldId id="775" r:id="rId45"/>
    <p:sldId id="259" r:id="rId46"/>
    <p:sldId id="264" r:id="rId47"/>
    <p:sldId id="263" r:id="rId48"/>
  </p:sldIdLst>
  <p:sldSz cx="12192000" cy="6858000"/>
  <p:notesSz cx="6858000" cy="9144000"/>
  <p:embeddedFontLst>
    <p:embeddedFont>
      <p:font typeface="나눔스퀘어" panose="020B0600000101010101" pitchFamily="50" charset="-127"/>
      <p:regular r:id="rId50"/>
    </p:embeddedFont>
    <p:embeddedFont>
      <p:font typeface="나눔스퀘어 Bold" panose="020B0600000101010101" pitchFamily="50" charset="-127"/>
      <p:bold r:id="rId51"/>
    </p:embeddedFont>
    <p:embeddedFont>
      <p:font typeface="맑은 고딕" panose="020B0503020000020004" pitchFamily="50" charset="-127"/>
      <p:regular r:id="rId52"/>
      <p:bold r:id="rId5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438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A23"/>
    <a:srgbClr val="005E27"/>
    <a:srgbClr val="E8DBCE"/>
    <a:srgbClr val="E8DBCD"/>
    <a:srgbClr val="992415"/>
    <a:srgbClr val="005AA8"/>
    <a:srgbClr val="910A83"/>
    <a:srgbClr val="DFD4DF"/>
    <a:srgbClr val="6C614C"/>
    <a:srgbClr val="978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32" y="156"/>
      </p:cViewPr>
      <p:guideLst>
        <p:guide orient="horz" pos="2137"/>
        <p:guide pos="3840"/>
        <p:guide pos="438"/>
        <p:guide pos="211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2022-12-08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5486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640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099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189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053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8943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406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4044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38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8092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662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563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3993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216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423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2022-12-08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5955F91-F35D-4933-8EDC-35352597B8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34" y="577047"/>
            <a:ext cx="5719202" cy="5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B176851-F5EC-4052-AB6D-E1D1CA3B7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220" y="724983"/>
            <a:ext cx="4556361" cy="25162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6598088" cy="509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 배치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규칙서를 참고하여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단계별로 순서대로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채움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남는 타일은 뒷면을 확인하지 않은 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게임에서 제거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화산 타일 배치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 중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일부는 화산 타일로 대체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규칙서를 참고하여 해당 위치에 놓인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게임에서 제거하고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화산 타일을 배치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075D20E-4E90-402F-AC6A-5C040ECD2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9" y="3840658"/>
            <a:ext cx="3191007" cy="22923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4045F7C-1BA0-4399-B8FA-3C97FCEBC7B5}"/>
              </a:ext>
            </a:extLst>
          </p:cNvPr>
          <p:cNvSpPr/>
          <p:nvPr/>
        </p:nvSpPr>
        <p:spPr>
          <a:xfrm>
            <a:off x="10280340" y="5313568"/>
            <a:ext cx="1349406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규칙서의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 그림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728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55562190-2033-4FB2-A2A8-266F84CB9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733" y="583386"/>
            <a:ext cx="2164080" cy="170688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6598088" cy="509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 준비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코인 토큰과 유물 토큰을 모아둠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파수꾼 자매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행복한 코끼리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카드는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따로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분류해 더미를 만들어 둠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 탐험대원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잘 섞어 더미를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만들고 한 장씩 공개하여 늘어놓음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카드가 나온다면 겹쳐서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놓고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하나 더 내려 놓아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종류의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공개되도록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C87E17A-8DA2-4E80-B932-7E044CAE4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249" y="3043086"/>
            <a:ext cx="5862621" cy="284675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D13D7B4-54EB-4BD1-80AD-53739B3AAE4A}"/>
              </a:ext>
            </a:extLst>
          </p:cNvPr>
          <p:cNvSpPr/>
          <p:nvPr/>
        </p:nvSpPr>
        <p:spPr>
          <a:xfrm>
            <a:off x="8773864" y="2315407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</a:t>
            </a:r>
            <a:endParaRPr lang="ko-KR" altLang="en-US" sz="2800" b="1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E1733F8-537C-4558-9DA1-D64541BBEF74}"/>
              </a:ext>
            </a:extLst>
          </p:cNvPr>
          <p:cNvSpPr/>
          <p:nvPr/>
        </p:nvSpPr>
        <p:spPr>
          <a:xfrm>
            <a:off x="10269873" y="2882915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토큰</a:t>
            </a:r>
            <a:endParaRPr lang="ko-KR" altLang="en-US" sz="24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6E4FE45-C7CE-4CC5-9467-AFD594FE14E8}"/>
              </a:ext>
            </a:extLst>
          </p:cNvPr>
          <p:cNvSpPr/>
          <p:nvPr/>
        </p:nvSpPr>
        <p:spPr>
          <a:xfrm>
            <a:off x="7150466" y="2882914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코인 토큰</a:t>
            </a:r>
            <a:endParaRPr lang="ko-KR" altLang="en-US" sz="24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8416D09-7DE5-4617-85AC-C0C38E2BD7FC}"/>
              </a:ext>
            </a:extLst>
          </p:cNvPr>
          <p:cNvSpPr/>
          <p:nvPr/>
        </p:nvSpPr>
        <p:spPr>
          <a:xfrm>
            <a:off x="6364390" y="5724899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탐험대원 카드 더미와 공개된 카드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종류</a:t>
            </a:r>
            <a:endParaRPr lang="ko-KR" altLang="en-US" sz="24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00251AF-9B17-4E8A-95BA-61C4E4143B59}"/>
              </a:ext>
            </a:extLst>
          </p:cNvPr>
          <p:cNvSpPr/>
          <p:nvPr/>
        </p:nvSpPr>
        <p:spPr>
          <a:xfrm>
            <a:off x="8343957" y="4002903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행복한 코끼리</a:t>
            </a:r>
            <a:endParaRPr lang="ko-KR" altLang="en-US" sz="24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D0CEFBF-91F3-4A2B-A7E6-757EAE193F3D}"/>
              </a:ext>
            </a:extLst>
          </p:cNvPr>
          <p:cNvSpPr/>
          <p:nvPr/>
        </p:nvSpPr>
        <p:spPr>
          <a:xfrm>
            <a:off x="10599077" y="4021568"/>
            <a:ext cx="1548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파수꾼 자매</a:t>
            </a:r>
            <a:endParaRPr lang="ko-KR" altLang="en-US" sz="2400" dirty="0"/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D6A3E61-1A82-4F0C-8F23-3D4A8AF372D9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6364390" y="2577017"/>
            <a:ext cx="2409474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4498CEAA-4B88-4D4D-BB2F-E15BE40A91F2}"/>
              </a:ext>
            </a:extLst>
          </p:cNvPr>
          <p:cNvCxnSpPr>
            <a:cxnSpLocks/>
          </p:cNvCxnSpPr>
          <p:nvPr/>
        </p:nvCxnSpPr>
        <p:spPr>
          <a:xfrm>
            <a:off x="9881860" y="2577017"/>
            <a:ext cx="2156260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3E54B0D8-CDF6-6111-459C-C059E6C5D8B0}"/>
              </a:ext>
            </a:extLst>
          </p:cNvPr>
          <p:cNvSpPr/>
          <p:nvPr/>
        </p:nvSpPr>
        <p:spPr>
          <a:xfrm>
            <a:off x="6418556" y="4447721"/>
            <a:ext cx="4563314" cy="12724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9517327-C74B-F462-8EA7-B715D4B09B8D}"/>
              </a:ext>
            </a:extLst>
          </p:cNvPr>
          <p:cNvSpPr/>
          <p:nvPr/>
        </p:nvSpPr>
        <p:spPr>
          <a:xfrm>
            <a:off x="11061576" y="4447720"/>
            <a:ext cx="902909" cy="127245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AC35B325-0262-4E76-847F-9DCD9EAB10C2}"/>
              </a:ext>
            </a:extLst>
          </p:cNvPr>
          <p:cNvSpPr/>
          <p:nvPr/>
        </p:nvSpPr>
        <p:spPr>
          <a:xfrm>
            <a:off x="7150466" y="424308"/>
            <a:ext cx="592049" cy="5704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84E0639-B86E-40CF-8ED4-F19DC53853C9}"/>
              </a:ext>
            </a:extLst>
          </p:cNvPr>
          <p:cNvSpPr/>
          <p:nvPr/>
        </p:nvSpPr>
        <p:spPr>
          <a:xfrm>
            <a:off x="8264971" y="424308"/>
            <a:ext cx="592049" cy="5704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BF62ADE-9D1A-45C3-A14E-80FB1828249B}"/>
              </a:ext>
            </a:extLst>
          </p:cNvPr>
          <p:cNvSpPr/>
          <p:nvPr/>
        </p:nvSpPr>
        <p:spPr>
          <a:xfrm>
            <a:off x="8719564" y="842377"/>
            <a:ext cx="2941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i="1" spc="-150">
                <a:latin typeface="나눔스퀘어" panose="020B0600000101010101" pitchFamily="50" charset="-127"/>
                <a:ea typeface="나눔스퀘어" panose="020B0600000101010101" pitchFamily="50" charset="-127"/>
              </a:rPr>
              <a:t>따로 분류하는 카드들은</a:t>
            </a:r>
            <a:br>
              <a:rPr lang="en-US" altLang="ko-KR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나침반 기호를 통해 확인 가능</a:t>
            </a:r>
            <a:endParaRPr lang="ko-KR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9462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764E002-EC1F-4F0A-B815-EFF56DCB3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7587" y="3935310"/>
            <a:ext cx="2863645" cy="2227293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5877363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플레이어별 준비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원하는 색깔의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플레이어별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구성물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모두 가져옴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잘 섞어 뒷면으로 더미를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만들어 개인판의 좌측 빈 공간에 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카드 더미 맨위에서부터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가져와 손에 들고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이를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손패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칭함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0E8929E-2C99-420B-8D34-96D8CE249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948797"/>
            <a:ext cx="5523872" cy="2453249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C43EDD65-9BA8-4B7F-82BF-4A1A8CF099A5}"/>
              </a:ext>
            </a:extLst>
          </p:cNvPr>
          <p:cNvSpPr/>
          <p:nvPr/>
        </p:nvSpPr>
        <p:spPr>
          <a:xfrm>
            <a:off x="7526253" y="611089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endParaRPr lang="ko-KR" altLang="en-US" sz="3200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7DA7C92-1351-4BA8-914F-E9B02C9A3583}"/>
              </a:ext>
            </a:extLst>
          </p:cNvPr>
          <p:cNvSpPr/>
          <p:nvPr/>
        </p:nvSpPr>
        <p:spPr>
          <a:xfrm>
            <a:off x="10371642" y="487556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endParaRPr lang="ko-KR" altLang="en-US" sz="3200" b="1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C7FE039-D939-451A-BB86-A2870BA0B731}"/>
              </a:ext>
            </a:extLst>
          </p:cNvPr>
          <p:cNvSpPr/>
          <p:nvPr/>
        </p:nvSpPr>
        <p:spPr>
          <a:xfrm>
            <a:off x="7265801" y="5023830"/>
            <a:ext cx="24945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시작카드</a:t>
            </a:r>
            <a:r>
              <a:rPr lang="en-US" altLang="ko-KR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오른쪽 아래 인장 </a:t>
            </a:r>
            <a:br>
              <a:rPr lang="en-US" altLang="ko-KR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색깔로 구별 가능 </a:t>
            </a:r>
            <a:r>
              <a:rPr lang="en-US" altLang="ko-KR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3E51CB1-31E5-4017-B814-C4BAF9F610BA}"/>
              </a:ext>
            </a:extLst>
          </p:cNvPr>
          <p:cNvSpPr/>
          <p:nvPr/>
        </p:nvSpPr>
        <p:spPr>
          <a:xfrm>
            <a:off x="6337360" y="3227424"/>
            <a:ext cx="108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두는 곳</a:t>
            </a:r>
            <a:endParaRPr lang="ko-KR" altLang="en-US" sz="20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5E09FCC-514D-47B9-A6B9-BC636A317840}"/>
              </a:ext>
            </a:extLst>
          </p:cNvPr>
          <p:cNvSpPr/>
          <p:nvPr/>
        </p:nvSpPr>
        <p:spPr>
          <a:xfrm>
            <a:off x="8557074" y="3233578"/>
            <a:ext cx="1563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버린 카드 더미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두는 곳</a:t>
            </a:r>
            <a:endParaRPr lang="ko-KR" altLang="en-US" sz="2000" dirty="0"/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C83E2722-736B-41F0-8CAB-3E9D339D67B9}"/>
              </a:ext>
            </a:extLst>
          </p:cNvPr>
          <p:cNvCxnSpPr>
            <a:cxnSpLocks/>
          </p:cNvCxnSpPr>
          <p:nvPr/>
        </p:nvCxnSpPr>
        <p:spPr>
          <a:xfrm>
            <a:off x="10989143" y="3187262"/>
            <a:ext cx="0" cy="7480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94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6" y="1186539"/>
            <a:ext cx="7416159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7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 선정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최근에 여행을 다녀온 사람이 시작 플레이어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플레이어부터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방향으로 진행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순서대로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0/1/2/4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코인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공급처로부터 받고 시작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플레이어는 코인을 받지 않음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게임말을 베이스캠프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둠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6F75E6A-634D-4B0B-A749-07F9935344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884" y="2291540"/>
            <a:ext cx="1584657" cy="215617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EA8079F-0869-48A3-A566-343BE5F69B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362" y="1051789"/>
            <a:ext cx="2232827" cy="191082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DF23E26-8D9F-49C5-8883-5FD02C37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541" y="3429000"/>
            <a:ext cx="582799" cy="64107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1F827E6-EABC-472E-B35D-777744B54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497" y="3164236"/>
            <a:ext cx="1926503" cy="311532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BC60D04-8EE7-4120-8DF2-725347D13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562" y="1650462"/>
            <a:ext cx="582799" cy="64107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E87B2F6-D6BE-4FCE-B9E3-934E12C9F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962" y="1650462"/>
            <a:ext cx="582799" cy="641078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20E9AAC-EE45-4E12-BF0F-199C9F714958}"/>
              </a:ext>
            </a:extLst>
          </p:cNvPr>
          <p:cNvSpPr/>
          <p:nvPr/>
        </p:nvSpPr>
        <p:spPr>
          <a:xfrm>
            <a:off x="8934181" y="5207538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17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CE92C3C-3562-45A9-AFA1-48F382373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944" y="190784"/>
            <a:ext cx="7606237" cy="61424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B5F9ACF-5578-4918-BE0A-0E2B6F03E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291" y="4734017"/>
            <a:ext cx="2867425" cy="143847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C25282E-380E-4D6D-BBE2-A363F9151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926" y="4769529"/>
            <a:ext cx="333422" cy="323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A1235F-867C-4C36-9D91-96F9A075050D}"/>
              </a:ext>
            </a:extLst>
          </p:cNvPr>
          <p:cNvSpPr txBox="1"/>
          <p:nvPr/>
        </p:nvSpPr>
        <p:spPr>
          <a:xfrm>
            <a:off x="218637" y="1186539"/>
            <a:ext cx="6598088" cy="4527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베이스캠프 배치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 준비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 배치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화산 타일 배치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 준비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플레이어별 준비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 선정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6968B29-D8F4-4E07-97D6-ADCDBEFB5C79}"/>
              </a:ext>
            </a:extLst>
          </p:cNvPr>
          <p:cNvSpPr/>
          <p:nvPr/>
        </p:nvSpPr>
        <p:spPr>
          <a:xfrm>
            <a:off x="4729291" y="357441"/>
            <a:ext cx="2063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예시</a:t>
            </a:r>
            <a:r>
              <a:rPr lang="en-US" altLang="ko-KR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준비 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818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571696"/>
            <a:ext cx="6514335" cy="3714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탐험을 통해 돈을 벌어서 베이스캠프로 돌아와 </a:t>
            </a:r>
            <a:r>
              <a:rPr lang="ko-KR" altLang="en-US" sz="32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자기만의 탐험대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형성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탐험대에 맞는 경로로 </a:t>
            </a:r>
            <a:r>
              <a:rPr lang="ko-KR" altLang="en-US" sz="32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탐험을 계속 이어가다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섬 북쪽에 숨겨져 있는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유물을 먼저 </a:t>
            </a:r>
            <a:r>
              <a:rPr lang="en-US" altLang="ko-KR" sz="32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발굴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해내면 </a:t>
            </a:r>
            <a:r>
              <a:rPr lang="ko-KR" altLang="en-US" sz="32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BF460AB-AA58-4303-BCAD-73D70A90A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589" y="924209"/>
            <a:ext cx="49720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진행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5F9DC3D-D12A-85E2-BB66-5BC28F0FF598}"/>
              </a:ext>
            </a:extLst>
          </p:cNvPr>
          <p:cNvSpPr/>
          <p:nvPr/>
        </p:nvSpPr>
        <p:spPr>
          <a:xfrm>
            <a:off x="1046204" y="1253436"/>
            <a:ext cx="4967416" cy="220449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중 원하는 만큼</a:t>
            </a:r>
            <a:b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번 섞어서 진행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11D514D-617B-96B9-D520-A9990E60F1BC}"/>
              </a:ext>
            </a:extLst>
          </p:cNvPr>
          <p:cNvSpPr/>
          <p:nvPr/>
        </p:nvSpPr>
        <p:spPr>
          <a:xfrm>
            <a:off x="6178380" y="1253437"/>
            <a:ext cx="4967416" cy="10016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사용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ABC548-D3D3-EFE4-85B3-48AB4D6C4FCA}"/>
              </a:ext>
            </a:extLst>
          </p:cNvPr>
          <p:cNvSpPr/>
          <p:nvPr/>
        </p:nvSpPr>
        <p:spPr>
          <a:xfrm>
            <a:off x="1046205" y="3659127"/>
            <a:ext cx="10099590" cy="10016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1A2A9C4-FE67-4ABD-9968-9A6F8F344611}"/>
              </a:ext>
            </a:extLst>
          </p:cNvPr>
          <p:cNvSpPr/>
          <p:nvPr/>
        </p:nvSpPr>
        <p:spPr>
          <a:xfrm>
            <a:off x="6178380" y="2456282"/>
            <a:ext cx="4967416" cy="10016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4735C31-33CA-4938-B4E4-D3A186BA544E}"/>
              </a:ext>
            </a:extLst>
          </p:cNvPr>
          <p:cNvSpPr/>
          <p:nvPr/>
        </p:nvSpPr>
        <p:spPr>
          <a:xfrm>
            <a:off x="1046204" y="4861972"/>
            <a:ext cx="10099590" cy="10016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(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귀환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56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진행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348917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단계를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번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섞어서 진행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할 수 있는 행동을 </a:t>
            </a:r>
            <a:r>
              <a:rPr lang="ko-KR" altLang="en-US" sz="30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싶은 만큼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 하고 나면 차례 종료 단계로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넘어감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1FE771F-0129-42C4-A5C2-5B9AB3AA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25" y="2248679"/>
            <a:ext cx="5054048" cy="319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35C02C4-74CD-44B2-8357-32B80B984E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910" y="3465019"/>
            <a:ext cx="1387481" cy="217615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C78894E-B9C3-406C-A548-DFDB57282F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66" y="3465019"/>
            <a:ext cx="1387481" cy="217615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BCAAFA0-49C9-4032-9215-647B6729D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238" y="3465019"/>
            <a:ext cx="1387481" cy="217615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721778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잠깐</a:t>
            </a:r>
            <a:r>
              <a:rPr lang="en-US" altLang="ko-KR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보는 법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카드에는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카드의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효과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그리고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구매 비용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등의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정보가 적혀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/>
              <a:t>게임 방법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C9B6487-87EF-41F1-810F-4FDC01AE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91" r="31563"/>
          <a:stretch/>
        </p:blipFill>
        <p:spPr>
          <a:xfrm>
            <a:off x="8126794" y="413657"/>
            <a:ext cx="2695682" cy="305136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7050F843-2713-484A-809A-6557184ACBAC}"/>
              </a:ext>
            </a:extLst>
          </p:cNvPr>
          <p:cNvSpPr/>
          <p:nvPr/>
        </p:nvSpPr>
        <p:spPr>
          <a:xfrm>
            <a:off x="6907567" y="1126727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효과</a:t>
            </a:r>
            <a:endParaRPr lang="ko-KR" altLang="en-US" sz="2400" b="1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8683FEE-C703-4701-8EE4-E9F2CD2620C7}"/>
              </a:ext>
            </a:extLst>
          </p:cNvPr>
          <p:cNvSpPr/>
          <p:nvPr/>
        </p:nvSpPr>
        <p:spPr>
          <a:xfrm>
            <a:off x="10745293" y="2505665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구매 비용</a:t>
            </a:r>
            <a:endParaRPr lang="ko-KR" altLang="en-US" sz="2400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5A07134-B4C2-4A3F-941E-17D688ED5F43}"/>
              </a:ext>
            </a:extLst>
          </p:cNvPr>
          <p:cNvSpPr/>
          <p:nvPr/>
        </p:nvSpPr>
        <p:spPr>
          <a:xfrm>
            <a:off x="6907567" y="2789354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이름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23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사용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/>
              <a:t>게임 방법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19310D3-6B71-4EA6-9036-64216D88F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648" y="549400"/>
            <a:ext cx="3505504" cy="2636748"/>
          </a:xfrm>
          <a:prstGeom prst="rect">
            <a:avLst/>
          </a:prstGeom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10DE2176-D086-4B2B-976D-2C452790A5CA}"/>
              </a:ext>
            </a:extLst>
          </p:cNvPr>
          <p:cNvSpPr/>
          <p:nvPr/>
        </p:nvSpPr>
        <p:spPr>
          <a:xfrm>
            <a:off x="7715064" y="409177"/>
            <a:ext cx="949911" cy="9232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0251AD13-C8EA-4E0B-BE7D-D97A74A924EF}"/>
              </a:ext>
            </a:extLst>
          </p:cNvPr>
          <p:cNvSpPr/>
          <p:nvPr/>
        </p:nvSpPr>
        <p:spPr>
          <a:xfrm>
            <a:off x="9500215" y="409177"/>
            <a:ext cx="949911" cy="9232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7348921-86A1-4842-B83B-DE6EBF38E6BD}"/>
              </a:ext>
            </a:extLst>
          </p:cNvPr>
          <p:cNvSpPr/>
          <p:nvPr/>
        </p:nvSpPr>
        <p:spPr>
          <a:xfrm>
            <a:off x="7233718" y="3319951"/>
            <a:ext cx="4958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예시</a:t>
            </a:r>
            <a:r>
              <a:rPr lang="en-US" altLang="ko-KR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팀장 도마뱀과 파일럿 딱새를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사용하여 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2+4,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도합 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2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이동력을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FB6BEAB-390A-41FB-9D56-AF8911E3664B}"/>
              </a:ext>
            </a:extLst>
          </p:cNvPr>
          <p:cNvSpPr/>
          <p:nvPr/>
        </p:nvSpPr>
        <p:spPr>
          <a:xfrm>
            <a:off x="9811155" y="4093793"/>
            <a:ext cx="22892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이동하기위해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만큼의 </a:t>
            </a:r>
            <a:r>
              <a:rPr lang="ko-KR" altLang="en-US" sz="2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이동력을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사용하였다면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차례 동안 남은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이동력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추가로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사용할 수 있음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0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9AF9E55-EC82-439B-9010-863A81549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38" y="4002915"/>
            <a:ext cx="3012166" cy="18518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8F4B2A-2612-4222-BD16-BDCEA4544078}"/>
              </a:ext>
            </a:extLst>
          </p:cNvPr>
          <p:cNvSpPr txBox="1"/>
          <p:nvPr/>
        </p:nvSpPr>
        <p:spPr>
          <a:xfrm>
            <a:off x="220560" y="1823040"/>
            <a:ext cx="6721778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손패의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원하는 만큼 사용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카드에 표시된 각 효과의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수치를 더함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수치를 이번 차례 동안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나누어 사용 가능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사용한 카드는 개인판의 버린 카드 칸에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06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9" y="1286394"/>
            <a:ext cx="5875562" cy="5046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사서 나만의 탐험대를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만드는 </a:t>
            </a:r>
            <a:r>
              <a:rPr lang="ko-KR" altLang="en-US" sz="30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덱</a:t>
            </a:r>
            <a:r>
              <a:rPr lang="ko-KR" altLang="en-US" sz="30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빌딩 게임</a:t>
            </a:r>
            <a:endParaRPr lang="en-US" altLang="ko-KR" sz="30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베이스캠프에서 출발하여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나에게 유리한 경로를 개척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섬 북쪽으로 향해 남들보다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</a:t>
            </a:r>
            <a:r>
              <a:rPr lang="ko-KR" altLang="en-US" sz="30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유물을 발굴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 승리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200000"/>
              </a:lnSpc>
              <a:buAutoNum type="arabicPeriod"/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1~4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74F9A4-923C-8231-3A28-123BDFE20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9272" r="89404">
                        <a14:foregroundMark x1="13907" y1="19728" x2="74834" y2="51020"/>
                        <a14:foregroundMark x1="25828" y1="27211" x2="78146" y2="80952"/>
                        <a14:foregroundMark x1="16556" y1="27211" x2="18543" y2="64626"/>
                        <a14:foregroundMark x1="23841" y1="29932" x2="73510" y2="25850"/>
                        <a14:foregroundMark x1="27152" y1="22449" x2="69536" y2="18367"/>
                        <a14:foregroundMark x1="18543" y1="18367" x2="80795" y2="18367"/>
                        <a14:foregroundMark x1="80132" y1="19048" x2="84768" y2="72109"/>
                        <a14:foregroundMark x1="14570" y1="61905" x2="15894" y2="82993"/>
                        <a14:foregroundMark x1="25828" y1="83673" x2="69536" y2="80952"/>
                        <a14:foregroundMark x1="38411" y1="87755" x2="57616" y2="85034"/>
                        <a14:foregroundMark x1="52980" y1="89116" x2="52980" y2="89116"/>
                        <a14:foregroundMark x1="60927" y1="91837" x2="60927" y2="91837"/>
                        <a14:foregroundMark x1="13907" y1="91156" x2="13907" y2="9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43DF2BC-4873-F736-FE37-82829B6D2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89796" l="9333" r="90000">
                        <a14:foregroundMark x1="18667" y1="21088" x2="81333" y2="76871"/>
                        <a14:foregroundMark x1="70667" y1="19048" x2="44000" y2="72109"/>
                        <a14:foregroundMark x1="82000" y1="28571" x2="83333" y2="71429"/>
                        <a14:foregroundMark x1="29333" y1="57823" x2="29333" y2="57823"/>
                        <a14:foregroundMark x1="20000" y1="77551" x2="76000" y2="83673"/>
                        <a14:foregroundMark x1="28000" y1="42857" x2="23333" y2="65306"/>
                        <a14:foregroundMark x1="70667" y1="43537" x2="75333" y2="63265"/>
                        <a14:foregroundMark x1="86667" y1="42857" x2="89333" y2="6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8901ADD-0E9E-BAA6-CBDF-5A279ABD70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24" b="89796" l="9272" r="89404">
                        <a14:foregroundMark x1="17219" y1="21769" x2="22517" y2="61905"/>
                        <a14:foregroundMark x1="21854" y1="77551" x2="75497" y2="79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7854CC5-406A-4E2D-9FF8-F7AFEE2CAF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128" y="1771934"/>
            <a:ext cx="5369846" cy="357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823040"/>
            <a:ext cx="6721778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손패의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원하는 만큼 사용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카드에 표시된 각 효과의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수치를 더함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수치를 이번 차례 동안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나누어 사용 가능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사용한 카드는 개인판의 버린 카드 칸에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카드가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효과를 동시에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가지고 있는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경우에는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하나의 효과만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사용할 수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/>
              <a:t>게임 방법</a:t>
            </a:r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24C7892-CA6F-410C-B05E-2A8893529194}"/>
              </a:ext>
            </a:extLst>
          </p:cNvPr>
          <p:cNvSpPr/>
          <p:nvPr/>
        </p:nvSpPr>
        <p:spPr>
          <a:xfrm>
            <a:off x="7937404" y="5116434"/>
            <a:ext cx="3272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장물아비 </a:t>
            </a:r>
            <a:r>
              <a:rPr lang="ko-KR" altLang="en-US" sz="2400" i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라쿤은</a:t>
            </a: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두 효과 중 </a:t>
            </a:r>
            <a:b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하나만 사용 가능</a:t>
            </a:r>
            <a:endParaRPr lang="ko-KR" altLang="en-US" sz="2400" i="1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2CEC912-EB97-4FC1-8FD4-1FABEE342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165" y="1715184"/>
            <a:ext cx="2026924" cy="3179070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1F82B86E-DE53-4781-989D-261B2681DBCA}"/>
              </a:ext>
            </a:extLst>
          </p:cNvPr>
          <p:cNvSpPr/>
          <p:nvPr/>
        </p:nvSpPr>
        <p:spPr>
          <a:xfrm>
            <a:off x="8188539" y="1682051"/>
            <a:ext cx="1221790" cy="12854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55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596165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효과는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또는 지형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통해 얻게 됨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차례에 얻은 효과들은 사용하지 않으면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마칠 때 모두 사라짐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효과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코인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보충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폐기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회복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B1659E9-35F5-4E53-9B3E-5638A06E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970" y="2282331"/>
            <a:ext cx="4781688" cy="257409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8C75920-7C50-43A4-8CB6-A8D7D8F76D3B}"/>
              </a:ext>
            </a:extLst>
          </p:cNvPr>
          <p:cNvSpPr/>
          <p:nvPr/>
        </p:nvSpPr>
        <p:spPr>
          <a:xfrm>
            <a:off x="7063974" y="1820666"/>
            <a:ext cx="3988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spc="-15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게임판에서도 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확인 가능</a:t>
            </a:r>
            <a:endParaRPr lang="ko-KR" altLang="en-US" sz="2400" b="1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C25A2D6-BAFE-4AB1-B3B8-BFA87AEE03CA}"/>
              </a:ext>
            </a:extLst>
          </p:cNvPr>
          <p:cNvSpPr/>
          <p:nvPr/>
        </p:nvSpPr>
        <p:spPr>
          <a:xfrm rot="20821827">
            <a:off x="8042942" y="2449216"/>
            <a:ext cx="1606964" cy="10539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13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5CC460D4-D9A0-4827-98E4-14A03DE7F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918" y="3602333"/>
            <a:ext cx="2353003" cy="229584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6344289-FE3E-44E0-8AD7-34EB65310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396" y="3602334"/>
            <a:ext cx="2353003" cy="229584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51E3C43-9143-4A1A-9664-0F80A68E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037" y="609530"/>
            <a:ext cx="3505504" cy="263674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147907" cy="229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게임말을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타일로 이동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도착할 타일의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이동수치만큼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이동력을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소모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타일로 게임말을 옮김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플레이어의 게임말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있어도 이동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E2A97BD-AD94-4154-8BCD-7B8118C77EDB}"/>
              </a:ext>
            </a:extLst>
          </p:cNvPr>
          <p:cNvSpPr/>
          <p:nvPr/>
        </p:nvSpPr>
        <p:spPr>
          <a:xfrm>
            <a:off x="7043274" y="3616766"/>
            <a:ext cx="872355" cy="46166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endParaRPr lang="ko-KR" altLang="en-US" sz="24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B7E0F0A-2CC8-4BBE-B4E6-7BBA66693505}"/>
              </a:ext>
            </a:extLst>
          </p:cNvPr>
          <p:cNvSpPr/>
          <p:nvPr/>
        </p:nvSpPr>
        <p:spPr>
          <a:xfrm>
            <a:off x="9517796" y="3611212"/>
            <a:ext cx="872355" cy="46166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endParaRPr lang="ko-KR" altLang="en-US" sz="24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3B5A39C-E466-4814-B74C-3090550DF248}"/>
              </a:ext>
            </a:extLst>
          </p:cNvPr>
          <p:cNvSpPr/>
          <p:nvPr/>
        </p:nvSpPr>
        <p:spPr>
          <a:xfrm>
            <a:off x="7164278" y="5750979"/>
            <a:ext cx="3719745" cy="46166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단계에 따라 높아지는 이동수치</a:t>
            </a:r>
            <a:endParaRPr lang="ko-KR" altLang="en-US" sz="24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3320801-0FAE-4951-8DC3-452971C32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850" y="1506604"/>
            <a:ext cx="1781263" cy="17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147907" cy="229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게임말을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타일로 이동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도착할 타일의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이동수치만큼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이동력을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소모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타일로 게임말을 옮김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플레이어의 게임말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있어도 이동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A6E45C5-3AC4-47AE-91B3-2C28C7C1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088" y="1277373"/>
            <a:ext cx="3012166" cy="1851868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E4E3EB1E-9ED7-46A7-B0C5-C90832CED4E9}"/>
              </a:ext>
            </a:extLst>
          </p:cNvPr>
          <p:cNvSpPr/>
          <p:nvPr/>
        </p:nvSpPr>
        <p:spPr>
          <a:xfrm>
            <a:off x="7875052" y="785119"/>
            <a:ext cx="3765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이동수치 </a:t>
            </a:r>
            <a:r>
              <a:rPr lang="en-US" altLang="ko-KR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타일로 이동하기 위해서 </a:t>
            </a:r>
            <a:br>
              <a:rPr lang="en-US" altLang="ko-KR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만큼의 </a:t>
            </a:r>
            <a:r>
              <a:rPr lang="ko-KR" altLang="en-US" sz="2000" i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이동력을</a:t>
            </a:r>
            <a:r>
              <a:rPr lang="ko-KR" altLang="en-US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지불해야 함</a:t>
            </a:r>
            <a:endParaRPr lang="ko-KR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5701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147907" cy="285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게임말을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타일로 이동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도착할 타일의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이동수치만큼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이동력을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소모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타일로 게임말을 옮김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플레이어의 게임말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있어도 이동 가능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이동한 타일이 아직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앞면이라면 타일을 뒤집음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AFDDBED-6CBF-4E7A-BBC9-F13980046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923" y="1277373"/>
            <a:ext cx="3154953" cy="406181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028F3BC0-9C21-4C62-A849-D7328BC5F69B}"/>
              </a:ext>
            </a:extLst>
          </p:cNvPr>
          <p:cNvSpPr/>
          <p:nvPr/>
        </p:nvSpPr>
        <p:spPr>
          <a:xfrm>
            <a:off x="7669477" y="5226684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이동한 타일이 아직 앞면인 타일이었다면</a:t>
            </a:r>
            <a:br>
              <a:rPr lang="en-US" altLang="ko-KR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타일을 뒤집어 공개</a:t>
            </a:r>
            <a:endParaRPr lang="ko-KR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9364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147907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게임말을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타일로 이동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도착할 타일의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이동수치만큼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이동력을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소모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타일로 게임말을 옮김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플레이어의 게임말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있어도 이동 가능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이동한 타일이 아직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앞면이라면 타일을 뒤집음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방금 뒤집은 타일에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보물상자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그림이 있다면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타일에 그려진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보상을 즉시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받음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AE0256A-B3AB-4306-837E-B47492D84550}"/>
              </a:ext>
            </a:extLst>
          </p:cNvPr>
          <p:cNvSpPr/>
          <p:nvPr/>
        </p:nvSpPr>
        <p:spPr>
          <a:xfrm>
            <a:off x="9060175" y="3251435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보상</a:t>
            </a:r>
            <a:endParaRPr lang="ko-KR" altLang="en-US" sz="2400" b="1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FE50DF8-0094-4A33-96F9-7E99904FC89A}"/>
              </a:ext>
            </a:extLst>
          </p:cNvPr>
          <p:cNvSpPr/>
          <p:nvPr/>
        </p:nvSpPr>
        <p:spPr>
          <a:xfrm>
            <a:off x="10844221" y="1367956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보물상자</a:t>
            </a:r>
            <a:endParaRPr lang="ko-KR" altLang="en-US" sz="24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14EB939-818D-4A71-A18F-C65D887FF9FB}"/>
              </a:ext>
            </a:extLst>
          </p:cNvPr>
          <p:cNvSpPr/>
          <p:nvPr/>
        </p:nvSpPr>
        <p:spPr>
          <a:xfrm>
            <a:off x="8261134" y="3944396"/>
            <a:ext cx="3930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보물상자는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처음 타일을 뒤집은 플레이어만 해당 보상을 획득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이후로는 보상이 없음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F59C579-709E-447C-9973-7CA1185B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881" y="1598788"/>
            <a:ext cx="1895740" cy="1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4826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타일에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삽 그림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있다면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보상을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얻기 위해서는 발굴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해야함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말이 놓여 있는 타일의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발굴수치만큼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발굴력을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소모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하였을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타일의 가운데 그려진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보상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 동안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각각의 타일에서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번씩만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발굴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DF08199-071B-46FB-869A-64320706B668}"/>
              </a:ext>
            </a:extLst>
          </p:cNvPr>
          <p:cNvSpPr/>
          <p:nvPr/>
        </p:nvSpPr>
        <p:spPr>
          <a:xfrm>
            <a:off x="9060175" y="3251435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보상</a:t>
            </a:r>
            <a:endParaRPr lang="ko-KR" altLang="en-US" sz="2400" b="1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CEFC3E5-60CC-4847-9948-39E8F34ADF39}"/>
              </a:ext>
            </a:extLst>
          </p:cNvPr>
          <p:cNvSpPr/>
          <p:nvPr/>
        </p:nvSpPr>
        <p:spPr>
          <a:xfrm>
            <a:off x="8678398" y="1367956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발굴수치</a:t>
            </a:r>
            <a:endParaRPr lang="ko-KR" altLang="en-US" sz="2400" b="1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F42C236-838A-44B9-86A1-625E0A2A4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1717774"/>
            <a:ext cx="1617258" cy="164550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C3A78F4-3AF3-4F11-9398-9F0430FBB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2755" y="1598789"/>
            <a:ext cx="2041862" cy="194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6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969699B-9690-46AE-9E2B-842F57CF2109}"/>
              </a:ext>
            </a:extLst>
          </p:cNvPr>
          <p:cNvSpPr/>
          <p:nvPr/>
        </p:nvSpPr>
        <p:spPr>
          <a:xfrm>
            <a:off x="6895162" y="2289136"/>
            <a:ext cx="48056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예시</a:t>
            </a:r>
            <a:r>
              <a:rPr lang="en-US" altLang="ko-KR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en-US" altLang="ko-KR" sz="2000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교수 </a:t>
            </a:r>
            <a:r>
              <a:rPr lang="ko-KR" altLang="en-US" sz="2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악어새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카드를 통해 </a:t>
            </a:r>
            <a:r>
              <a:rPr lang="ko-KR" altLang="en-US" sz="20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발굴력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획득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이를 사용하여 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발굴수치가 </a:t>
            </a:r>
            <a: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타일을 발굴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보상으로 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코인 </a:t>
            </a:r>
            <a: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획득하고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발굴력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남음</a:t>
            </a:r>
            <a:endParaRPr lang="ko-KR" altLang="en-US" sz="20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83527F7-39C6-4A3E-B8F9-011FF3DD6C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162" y="354936"/>
            <a:ext cx="1240281" cy="194528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EAC001C-1FC1-4C16-BDCC-E2F9AB9DE6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039" y="618492"/>
            <a:ext cx="1240281" cy="141817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77B5BD2-1C26-4B6F-A7ED-136FB84433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287" y="3266916"/>
            <a:ext cx="1240281" cy="19452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8524E7F-DE54-4513-B376-A9CB81D042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065" y="3266916"/>
            <a:ext cx="1240281" cy="194528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3D482C-63F1-4C77-81D7-F0B2DEAF1F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352" y="3501834"/>
            <a:ext cx="1290694" cy="1475446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E51F632D-FA71-4DC0-8EB8-9EC78C281270}"/>
              </a:ext>
            </a:extLst>
          </p:cNvPr>
          <p:cNvSpPr/>
          <p:nvPr/>
        </p:nvSpPr>
        <p:spPr>
          <a:xfrm>
            <a:off x="6895162" y="5212199"/>
            <a:ext cx="50097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예시</a:t>
            </a:r>
            <a:r>
              <a:rPr lang="en-US" altLang="ko-KR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en-US" altLang="ko-KR" sz="2000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고고학자 거북이 카드와 </a:t>
            </a:r>
            <a:r>
              <a:rPr lang="ko-KR" altLang="en-US" sz="2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정찰꾼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기린 카드로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각각 </a:t>
            </a:r>
            <a:r>
              <a:rPr lang="ko-KR" altLang="en-US" sz="20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발굴력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획득한 뒤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이를 사용하여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발굴수치가 </a:t>
            </a:r>
            <a: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타일을 발굴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보상으로 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획득</a:t>
            </a:r>
            <a:endParaRPr lang="ko-KR" altLang="en-US" sz="2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C219CD-3F41-473A-A304-24A6C7586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710" y="1148290"/>
            <a:ext cx="502051" cy="50205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11E43E6-47FA-40D7-8BE8-0E56902333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417" y="924209"/>
            <a:ext cx="582799" cy="641078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07F7B700-74B1-4E07-94DB-BEE4BC0DE20E}"/>
              </a:ext>
            </a:extLst>
          </p:cNvPr>
          <p:cNvCxnSpPr>
            <a:stCxn id="15" idx="3"/>
            <a:endCxn id="17" idx="1"/>
          </p:cNvCxnSpPr>
          <p:nvPr/>
        </p:nvCxnSpPr>
        <p:spPr>
          <a:xfrm flipV="1">
            <a:off x="8135443" y="1327577"/>
            <a:ext cx="424596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FD26A554-CED0-41F7-9785-591278032815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9111568" y="4239557"/>
            <a:ext cx="423784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같음 기호 25">
            <a:extLst>
              <a:ext uri="{FF2B5EF4-FFF2-40B4-BE49-F238E27FC236}">
                <a16:creationId xmlns:a16="http://schemas.microsoft.com/office/drawing/2014/main" id="{4A1D4C34-1D64-445E-840E-667EA8B34FCB}"/>
              </a:ext>
            </a:extLst>
          </p:cNvPr>
          <p:cNvSpPr/>
          <p:nvPr/>
        </p:nvSpPr>
        <p:spPr>
          <a:xfrm>
            <a:off x="9736702" y="1025484"/>
            <a:ext cx="637634" cy="591926"/>
          </a:xfrm>
          <a:prstGeom prst="mathEqual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같음 기호 26">
            <a:extLst>
              <a:ext uri="{FF2B5EF4-FFF2-40B4-BE49-F238E27FC236}">
                <a16:creationId xmlns:a16="http://schemas.microsoft.com/office/drawing/2014/main" id="{D6D61CCE-938C-4E6A-A2B6-DD6987FB40C5}"/>
              </a:ext>
            </a:extLst>
          </p:cNvPr>
          <p:cNvSpPr/>
          <p:nvPr/>
        </p:nvSpPr>
        <p:spPr>
          <a:xfrm>
            <a:off x="10755026" y="3943594"/>
            <a:ext cx="637634" cy="591926"/>
          </a:xfrm>
          <a:prstGeom prst="mathEqual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7473BA25-47FE-4770-908F-7EAFCD281D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8508" y="3787770"/>
            <a:ext cx="664522" cy="9083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3535CD-C9D3-43A0-B796-72B78755AB18}"/>
              </a:ext>
            </a:extLst>
          </p:cNvPr>
          <p:cNvSpPr txBox="1"/>
          <p:nvPr/>
        </p:nvSpPr>
        <p:spPr>
          <a:xfrm>
            <a:off x="220560" y="1938454"/>
            <a:ext cx="6594826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타일에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삽 그림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있다면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보상을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얻기 위해서는 발굴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해야함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말이 놓여 있는 타일의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발굴수치만큼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발굴력을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소모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하였을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타일의 가운데 그려진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보상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 동안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각각의 타일에서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번씩만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발굴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7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4766B7B-E1FC-48C5-9D65-C302046B63D4}"/>
              </a:ext>
            </a:extLst>
          </p:cNvPr>
          <p:cNvSpPr/>
          <p:nvPr/>
        </p:nvSpPr>
        <p:spPr>
          <a:xfrm>
            <a:off x="6588654" y="1770585"/>
            <a:ext cx="5542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게임판에서 </a:t>
            </a:r>
            <a:r>
              <a:rPr lang="ko-KR" altLang="en-US" sz="24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지형별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보상을 확인 가능</a:t>
            </a:r>
            <a:endParaRPr lang="ko-KR" altLang="en-US" sz="2400" b="1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FDBD9E3-EF4E-492D-A450-32113292A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965" y="2224142"/>
            <a:ext cx="4359696" cy="3401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ACD34-1D3F-4829-A2E8-BF5CDDB639A9}"/>
              </a:ext>
            </a:extLst>
          </p:cNvPr>
          <p:cNvSpPr txBox="1"/>
          <p:nvPr/>
        </p:nvSpPr>
        <p:spPr>
          <a:xfrm>
            <a:off x="220560" y="1938454"/>
            <a:ext cx="6594826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타일에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삽 그림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있다면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보상을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얻기 위해서는 발굴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해야함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말이 놓여 있는 타일의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발굴수치만큼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발굴력을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소모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하였을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타일의 가운데 그려진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보상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 동안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각각의 타일에서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번씩만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발굴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90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275525B-F028-44F9-B18A-BD69AF849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122" y="4388445"/>
            <a:ext cx="1377815" cy="156680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7085762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잠깐</a:t>
            </a:r>
            <a:r>
              <a:rPr lang="en-US" altLang="ko-KR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전용 효과 카드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종류의 지형 중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들판을 제외한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지형에는 전용 효과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존재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카드들은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지형의 요구치를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 또는 발굴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효과를 보유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지형이 카드와 일치하지 않으면 사용 불가능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36E0AF2-AC70-4F58-BAF3-35C13AE7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821" y="1818675"/>
            <a:ext cx="5827421" cy="22441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C5D6E58C-AC15-4A68-A81D-B3C8ACBA92B8}"/>
              </a:ext>
            </a:extLst>
          </p:cNvPr>
          <p:cNvSpPr/>
          <p:nvPr/>
        </p:nvSpPr>
        <p:spPr>
          <a:xfrm>
            <a:off x="6781584" y="1474769"/>
            <a:ext cx="445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숲</a:t>
            </a:r>
            <a:endParaRPr lang="ko-KR" altLang="en-US" sz="2400" b="1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F70BC88-C741-494B-A4DA-E131B0B30533}"/>
              </a:ext>
            </a:extLst>
          </p:cNvPr>
          <p:cNvSpPr/>
          <p:nvPr/>
        </p:nvSpPr>
        <p:spPr>
          <a:xfrm>
            <a:off x="10939589" y="1474769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사막</a:t>
            </a:r>
            <a:endParaRPr lang="ko-KR" altLang="en-US" sz="2400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73038FC-7F43-48D2-9EB1-55DB393C65C5}"/>
              </a:ext>
            </a:extLst>
          </p:cNvPr>
          <p:cNvSpPr/>
          <p:nvPr/>
        </p:nvSpPr>
        <p:spPr>
          <a:xfrm>
            <a:off x="9674481" y="1474769"/>
            <a:ext cx="445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산</a:t>
            </a:r>
            <a:endParaRPr lang="ko-KR" altLang="en-US" sz="2400" b="1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A74B779-C398-41DE-AA3C-858A981BD33D}"/>
              </a:ext>
            </a:extLst>
          </p:cNvPr>
          <p:cNvSpPr/>
          <p:nvPr/>
        </p:nvSpPr>
        <p:spPr>
          <a:xfrm>
            <a:off x="8237358" y="1474769"/>
            <a:ext cx="445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</a:t>
            </a:r>
            <a:endParaRPr lang="ko-KR" altLang="en-US" sz="2400" b="1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7C02EA62-403C-4BEE-9E15-1970513E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426" y="525209"/>
            <a:ext cx="5535648" cy="10973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648DA44-0B59-4161-BFC4-B7E84088E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317" y="4304592"/>
            <a:ext cx="1142785" cy="1736324"/>
          </a:xfrm>
          <a:prstGeom prst="rect">
            <a:avLst/>
          </a:prstGeom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7F0B6809-4BB6-49BD-9F02-53D689F8A4BE}"/>
              </a:ext>
            </a:extLst>
          </p:cNvPr>
          <p:cNvCxnSpPr>
            <a:cxnSpLocks/>
          </p:cNvCxnSpPr>
          <p:nvPr/>
        </p:nvCxnSpPr>
        <p:spPr>
          <a:xfrm flipV="1">
            <a:off x="7925396" y="5174335"/>
            <a:ext cx="344793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E913939-249F-4E15-8812-FA73274F70F0}"/>
              </a:ext>
            </a:extLst>
          </p:cNvPr>
          <p:cNvSpPr/>
          <p:nvPr/>
        </p:nvSpPr>
        <p:spPr>
          <a:xfrm>
            <a:off x="9461633" y="4388445"/>
            <a:ext cx="25622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예시</a:t>
            </a:r>
            <a:r>
              <a:rPr lang="en-US" altLang="ko-KR" sz="2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숲 전용 효과 카드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통신병 살모사 카드를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사용하여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발굴수치 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숲 타일에 </a:t>
            </a:r>
            <a:r>
              <a:rPr lang="ko-KR" altLang="en-US" sz="20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발굴력을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지불하지 않고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발굴 가능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1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6" y="1192700"/>
            <a:ext cx="5510464" cy="444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36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탐험가들</a:t>
            </a:r>
            <a:br>
              <a:rPr lang="en-US" altLang="ko-KR" sz="3600" b="1" spc="-150" dirty="0">
                <a:solidFill>
                  <a:srgbClr val="99241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고대 유물이 잠든 섬을 찾았습니다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대원들을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모아 탐험을 떠날 시간입니다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탐험대를 꾸릴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돈이 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없으시다구요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걱정 마세요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섬을 조금만 탐험해도 짐꾼 정도 데려올 돈은 마련할 수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있으니까요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탐험대원을 모집하고 섬의 북쪽에 숨은 유물을 찾아 떠나세요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경쟁자들이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파내기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전에 말이죠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….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3DB4ED1-BABB-48EA-B16D-85E43EA0F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042" y="402392"/>
            <a:ext cx="3834716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07FCD71-CDD4-42C9-BF3C-1BBA8DBF3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540" y="2996335"/>
            <a:ext cx="2026924" cy="317907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442790" cy="3714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코인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코인 효과를 사용하면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수치만큼의 코인 토큰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공급처에서 획득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코인 토큰은 새로운 카드를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구매하는데 사용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1CEDE2B-EF98-4FFC-ADE9-105B9F653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494" y="447004"/>
            <a:ext cx="4801016" cy="3017782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6ABF3F6B-660F-453B-A164-0E34B3259F47}"/>
              </a:ext>
            </a:extLst>
          </p:cNvPr>
          <p:cNvSpPr/>
          <p:nvPr/>
        </p:nvSpPr>
        <p:spPr>
          <a:xfrm>
            <a:off x="8327256" y="3009530"/>
            <a:ext cx="658186" cy="6747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34388D7-11FE-4D09-87B6-0517F1096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929" y="3629574"/>
            <a:ext cx="582799" cy="64107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D322FE4-2456-4969-97C9-059C16CD3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41" y="3920042"/>
            <a:ext cx="582799" cy="64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3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1FD635E-92D3-431E-943E-D4236EECC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540" y="3003445"/>
            <a:ext cx="2026924" cy="317907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596165" cy="3714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보충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보충 효과를 사용하면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카드 더미 맨 위에서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</a:t>
            </a:r>
            <a:r>
              <a:rPr lang="ko-KR" altLang="en-US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숫자만큼 카드를 뽑아 손에 추가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</a:t>
            </a:r>
            <a:r>
              <a:rPr lang="ko-KR" altLang="en-US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더미가 부족하다면</a:t>
            </a:r>
            <a:r>
              <a:rPr lang="en-US" altLang="ko-KR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뽑을 수 있는 만큼만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뽑음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54ACE95-F243-4475-8264-2E3F6D22E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74" y="446514"/>
            <a:ext cx="4816257" cy="3002540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2C61F172-C218-4586-98C1-68F53257D06C}"/>
              </a:ext>
            </a:extLst>
          </p:cNvPr>
          <p:cNvSpPr/>
          <p:nvPr/>
        </p:nvSpPr>
        <p:spPr>
          <a:xfrm>
            <a:off x="8327256" y="3009530"/>
            <a:ext cx="658186" cy="6747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3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76724EE-CF0A-425E-A3BA-EBF4B381A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540" y="2996335"/>
            <a:ext cx="2026924" cy="317907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596165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폐기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폐기 효과의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수치만큼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자기 버린 카드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더미에서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골라 게임에서 제거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폐기 효과를 먼저 사용하고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손패의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카드를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사용한 뒤에 버린 카드 더미에서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골라 폐기 효과를 적용할 수도 있음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폐기 효과를 가진 카드에는 폐기 효과를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적용할 수 없음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CEA5264-B1C6-4A33-AA81-AA19297E9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720" y="437636"/>
            <a:ext cx="4770533" cy="3040643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D4AFF944-3DBF-4A3A-9744-357F6F5BAB12}"/>
              </a:ext>
            </a:extLst>
          </p:cNvPr>
          <p:cNvSpPr/>
          <p:nvPr/>
        </p:nvSpPr>
        <p:spPr>
          <a:xfrm>
            <a:off x="8327256" y="3542195"/>
            <a:ext cx="658186" cy="6747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10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5A25125-BD58-41D4-B7DC-C22F2DDE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540" y="3003445"/>
            <a:ext cx="2026924" cy="317907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14165"/>
            <a:ext cx="6739534" cy="453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회복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회복 효과를 사용하면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버린 카드 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더미에서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수치만큼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카드를 골라 원하는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순서대로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 맨 아래에 앞면으로 놓음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이러한 카드들은 언제든지 확인 가능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더미가 모두 떨어져도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더미를 새로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만들지 않기 때문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회복 효과는 중요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회복 효과를 가진 카드에는 회복 효과를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적용할 수 없음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62D41F8-4EB9-46BA-903C-B92678F0D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773" y="438791"/>
            <a:ext cx="4778154" cy="303302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5F6A56B5-3B8B-42E7-B4AB-723EF76C7309}"/>
              </a:ext>
            </a:extLst>
          </p:cNvPr>
          <p:cNvSpPr/>
          <p:nvPr/>
        </p:nvSpPr>
        <p:spPr>
          <a:xfrm>
            <a:off x="8327256" y="3009530"/>
            <a:ext cx="658186" cy="6747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85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313715" cy="46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차례 중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원한다면 언제든 차례를 종료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종료는 다음 순서대로 진행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손패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정리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남은 카드를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유지하거나 버릴 수 있음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손패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채우기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카드 더미 맨 위에서부터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뽑아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손패가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되도록 만듦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더미가 부족하다면 뽑을 수 있는 만큼만 뽑음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B0B9D50-5090-4DD2-9669-755F517F588A}"/>
              </a:ext>
            </a:extLst>
          </p:cNvPr>
          <p:cNvSpPr/>
          <p:nvPr/>
        </p:nvSpPr>
        <p:spPr>
          <a:xfrm>
            <a:off x="7411726" y="1689372"/>
            <a:ext cx="4531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마치면서 </a:t>
            </a:r>
            <a:r>
              <a:rPr lang="ko-KR" altLang="en-US" sz="24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손패가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장이 되도록</a:t>
            </a:r>
            <a:endParaRPr lang="ko-KR" altLang="en-US" sz="2400" b="1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EE78E8D-DEA3-48AF-8444-9A45569F2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74" y="2086422"/>
            <a:ext cx="44386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313715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귀환 결정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손패를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보고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귀환할지 말지를 결정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귀환하지 않는다면 왼쪽 플레이어에게 차례를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넘기고 다음에 현 위치에서 차례를 시작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귀환하기로 한다면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귀환 단계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가짐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넘기기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왼쪽 플레이어에게 차례를 넘김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AB15AFC-D0B7-4449-B880-37BDDD32B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4" y="2086422"/>
            <a:ext cx="4438650" cy="275272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E8473CE-66BD-4F7A-A40C-B8D50F6B8B19}"/>
              </a:ext>
            </a:extLst>
          </p:cNvPr>
          <p:cNvSpPr/>
          <p:nvPr/>
        </p:nvSpPr>
        <p:spPr>
          <a:xfrm>
            <a:off x="7643365" y="4788896"/>
            <a:ext cx="4068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손패를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보고 귀환할지 말지를 결정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976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귀환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40796"/>
            <a:ext cx="7449748" cy="453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귀환을 선택하면 다음 순서대로 귀환 단계를 진행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자기 게임 말을 즉시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베이스캠프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이동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가지고 있는 코인 토큰을 이용해 공급처에서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탐험대원 카드를 원하는 만큼 구매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카드의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비용은 카드의 우측 하단의 숫자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비용만큼의 코인을 공급처로 되돌림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공급처의 빈 자리는 곧바로 보충하지 않으며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마칠 때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종류가 되도록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새 카드를 보충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F09F838-D0AE-4731-B031-82F9834D0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482" y="2061182"/>
            <a:ext cx="4025973" cy="311294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C2655F7E-8A51-4E57-B71D-A928A9FF13BC}"/>
              </a:ext>
            </a:extLst>
          </p:cNvPr>
          <p:cNvSpPr/>
          <p:nvPr/>
        </p:nvSpPr>
        <p:spPr>
          <a:xfrm>
            <a:off x="7872376" y="1683878"/>
            <a:ext cx="4033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파수꾼 자매도 구매 가능한 카드 중 하나 </a:t>
            </a:r>
            <a:r>
              <a:rPr lang="en-US" altLang="ko-KR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624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귀환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440870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섞기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구매한 카드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버린 카드 더미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손패의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모든 카드를 섞어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카드 더미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만들고 카드를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뽑음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 왼쪽 플레이어에게 차례를 넘김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75AA089-4B8D-47C1-98AF-54D243B85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212" y="2065184"/>
            <a:ext cx="4917885" cy="31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2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636608"/>
            <a:ext cx="6596166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게임을 진행하다 보면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지형에서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타일을 발견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있으며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그럴 경우 해당하는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토큰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가져와 그 타일 위에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토큰이 놓인 타일을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 발굴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위에 있던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토큰을 획득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271B4F6-1DE8-4560-A61B-584D89C31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228" y="2285121"/>
            <a:ext cx="4681532" cy="228775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8ED0F50-65AA-42D4-962C-71B58240FA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542" y="1093205"/>
            <a:ext cx="4750903" cy="12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636612"/>
            <a:ext cx="6813439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토큰을 얻은 플레이어는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행복한 코끼리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가져와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버린 카드 더미에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행복한 코끼리는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유물을 운반하는 탐험대원으로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사용해도 아무 능력이 없으며 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절대로 폐기할 수 없음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DA5DC75-283F-4088-AD80-8C0B86D40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549" y="277274"/>
            <a:ext cx="908383" cy="10912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E32FE0A-2D6F-40F7-9020-FF3066F6B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370" y="2974136"/>
            <a:ext cx="4781688" cy="257409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4A133DB-92F9-4A88-86AD-17A2608D7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98" y="3954569"/>
            <a:ext cx="1473936" cy="22441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9539283-A951-4A18-8771-AE1071A20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629" y="1243435"/>
            <a:ext cx="1473936" cy="209255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DC33B41-F9BE-4569-97A1-51A180FDB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505" y="1243435"/>
            <a:ext cx="1473936" cy="2092559"/>
          </a:xfrm>
          <a:prstGeom prst="rect">
            <a:avLst/>
          </a:prstGeom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3A3478FE-F7EE-464A-87B5-66C700FB5C38}"/>
              </a:ext>
            </a:extLst>
          </p:cNvPr>
          <p:cNvCxnSpPr>
            <a:cxnSpLocks/>
          </p:cNvCxnSpPr>
          <p:nvPr/>
        </p:nvCxnSpPr>
        <p:spPr>
          <a:xfrm>
            <a:off x="9988597" y="3187083"/>
            <a:ext cx="1059629" cy="14470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84A0ACB3-6108-4B2B-B7EF-6A9AD0D16261}"/>
              </a:ext>
            </a:extLst>
          </p:cNvPr>
          <p:cNvCxnSpPr>
            <a:cxnSpLocks/>
          </p:cNvCxnSpPr>
          <p:nvPr/>
        </p:nvCxnSpPr>
        <p:spPr>
          <a:xfrm flipH="1">
            <a:off x="11045209" y="3195961"/>
            <a:ext cx="189264" cy="14381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CB4E5B5-762F-4BF8-B4FB-DB7FDBC7059D}"/>
              </a:ext>
            </a:extLst>
          </p:cNvPr>
          <p:cNvSpPr/>
          <p:nvPr/>
        </p:nvSpPr>
        <p:spPr>
          <a:xfrm rot="20326799">
            <a:off x="8244445" y="1048236"/>
            <a:ext cx="1992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일종의 </a:t>
            </a:r>
            <a:r>
              <a:rPr lang="ko-KR" altLang="en-US" sz="20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패널티</a:t>
            </a:r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148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225028" y="1107880"/>
            <a:ext cx="6167285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별 구성물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세트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코인 토큰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탐험대원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36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영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0FD46C6-924F-4F77-9BFB-400248079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508" y="800306"/>
            <a:ext cx="6083357" cy="5384516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278CCB2A-7266-4C62-A8CD-1C4ED0A93978}"/>
              </a:ext>
            </a:extLst>
          </p:cNvPr>
          <p:cNvSpPr/>
          <p:nvPr/>
        </p:nvSpPr>
        <p:spPr>
          <a:xfrm>
            <a:off x="9954824" y="5627609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4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E2FFD7BD-AA01-43AD-AF70-2DDC123D857D}"/>
              </a:ext>
            </a:extLst>
          </p:cNvPr>
          <p:cNvSpPr/>
          <p:nvPr/>
        </p:nvSpPr>
        <p:spPr>
          <a:xfrm>
            <a:off x="9963704" y="3817321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3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54DE0CBC-9235-4D19-BD46-C7DE4741CB6E}"/>
              </a:ext>
            </a:extLst>
          </p:cNvPr>
          <p:cNvSpPr/>
          <p:nvPr/>
        </p:nvSpPr>
        <p:spPr>
          <a:xfrm>
            <a:off x="9963704" y="1674042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2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2AEA6FDC-A710-475A-846D-0ED3D81AF5F7}"/>
              </a:ext>
            </a:extLst>
          </p:cNvPr>
          <p:cNvSpPr/>
          <p:nvPr/>
        </p:nvSpPr>
        <p:spPr>
          <a:xfrm>
            <a:off x="7079532" y="5627610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1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928DE-1EE3-E25A-C2AD-699E4498D072}"/>
              </a:ext>
            </a:extLst>
          </p:cNvPr>
          <p:cNvSpPr txBox="1"/>
          <p:nvPr/>
        </p:nvSpPr>
        <p:spPr>
          <a:xfrm>
            <a:off x="206060" y="2243322"/>
            <a:ext cx="6141474" cy="237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altLang="ko-KR" sz="3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누구라도 </a:t>
            </a:r>
            <a:r>
              <a:rPr lang="en-US" altLang="ko-KR" sz="3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유물 토큰</a:t>
            </a:r>
            <a:r>
              <a:rPr lang="ko-KR" altLang="en-US" sz="3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먼저 획득하면</a:t>
            </a:r>
            <a:r>
              <a:rPr lang="en-US" altLang="ko-KR" sz="3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 플레이어가 승리</a:t>
            </a:r>
            <a:r>
              <a:rPr lang="ko-KR" altLang="en-US" sz="3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게임이 즉시 종료</a:t>
            </a:r>
            <a:endParaRPr lang="en-US" altLang="ko-KR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920E5D9-F0B5-4F7C-8E8A-98DF6684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06" y="1794600"/>
            <a:ext cx="5167736" cy="319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113383"/>
            <a:ext cx="7227990" cy="453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규칙</a:t>
            </a: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파수꾼 자매와 행복한 코끼리는 사용하지 않음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 진행 중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마치고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손패를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보충하려면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남은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카드가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장보다 </a:t>
            </a:r>
            <a:r>
              <a:rPr lang="ko-KR" altLang="en-US" sz="2800" b="1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적어야함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귀환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때마다 공급처 카드 더미 맨 위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1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공개하여 게임에서 제거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제거된 카드의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비용을 확인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그만큼 공급처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 위에서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뽑아 앞면으로 공개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확장 게임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D9DF84D-2749-43AC-A5D8-D6A80F34B1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691" y="1910918"/>
            <a:ext cx="4554244" cy="30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2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113383"/>
            <a:ext cx="7345644" cy="509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규칙</a:t>
            </a: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 startAt="5"/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원한다면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이렇게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공개된 카드에 있는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비용만큼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코인 토큰을 지불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그 카드를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 카드 </a:t>
            </a:r>
            <a:b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 맨 아래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넣을 수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비용을 지불하지 못한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모두 게임에서 제거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조건이 변경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얻으면 승리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 카드 더미에서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공개할 수 없다면 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게임이 종료되고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패배</a:t>
            </a: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확장 게임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4C86DC5-4B0D-45C6-8B7B-892594C0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575" y="501981"/>
            <a:ext cx="2231141" cy="338328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F9293F0-B256-40B9-8ECE-3D22D3000B8B}"/>
              </a:ext>
            </a:extLst>
          </p:cNvPr>
          <p:cNvSpPr/>
          <p:nvPr/>
        </p:nvSpPr>
        <p:spPr>
          <a:xfrm>
            <a:off x="9513716" y="4033570"/>
            <a:ext cx="24577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탐험대원들이 모두 </a:t>
            </a:r>
            <a:b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i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떠나버리기</a:t>
            </a: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전에</a:t>
            </a:r>
            <a:b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유물을 발굴해내자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E79392C-2BFA-4EED-9382-3E3FF7A92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204" y="3263056"/>
            <a:ext cx="2000366" cy="30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113383"/>
            <a:ext cx="7511890" cy="509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규칙</a:t>
            </a: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게임을 준비할 때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지형마다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타일을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 골라내 게임에서 제거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타일 중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들판 지형의 유물을 제거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오른쪽 그림과 같이 지형 타일을 배치하고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끝에 배치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화산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사용하지 않음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각자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파수꾼 자매를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받고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도마뱀 조수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게임에서 제거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확장 게임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15BB056-D8DB-4E5E-9967-B6319B01D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854" y="551845"/>
            <a:ext cx="4268032" cy="57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/>
              <a:t>게임 요약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49D1387-13C8-72A3-77AF-7F4E82AFAEDE}"/>
              </a:ext>
            </a:extLst>
          </p:cNvPr>
          <p:cNvSpPr/>
          <p:nvPr/>
        </p:nvSpPr>
        <p:spPr>
          <a:xfrm>
            <a:off x="1046205" y="1297441"/>
            <a:ext cx="10099590" cy="7095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게임준비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타일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플레이어별 구성물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64BB1D2-6E2F-2E5A-2FA4-47B64457374F}"/>
              </a:ext>
            </a:extLst>
          </p:cNvPr>
          <p:cNvSpPr/>
          <p:nvPr/>
        </p:nvSpPr>
        <p:spPr>
          <a:xfrm>
            <a:off x="1046205" y="5423208"/>
            <a:ext cx="10099590" cy="7095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토큰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먼저 획득하면 승리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8153EA4-B077-4AE9-B2FD-66CD90BE7F17}"/>
              </a:ext>
            </a:extLst>
          </p:cNvPr>
          <p:cNvSpPr/>
          <p:nvPr/>
        </p:nvSpPr>
        <p:spPr>
          <a:xfrm>
            <a:off x="1046207" y="2125023"/>
            <a:ext cx="4967416" cy="152501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중 원하는 만큼</a:t>
            </a:r>
            <a:b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번 섞어서 진행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BE1EE8A-157A-4F7B-B27C-6619B2A10F5C}"/>
              </a:ext>
            </a:extLst>
          </p:cNvPr>
          <p:cNvSpPr/>
          <p:nvPr/>
        </p:nvSpPr>
        <p:spPr>
          <a:xfrm>
            <a:off x="6178378" y="2120236"/>
            <a:ext cx="4967416" cy="70957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사용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DC8D3A6-C624-4D6A-B2B7-E1EDA6266BEC}"/>
              </a:ext>
            </a:extLst>
          </p:cNvPr>
          <p:cNvSpPr/>
          <p:nvPr/>
        </p:nvSpPr>
        <p:spPr>
          <a:xfrm>
            <a:off x="1046205" y="3768045"/>
            <a:ext cx="10099590" cy="7095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56F1DA9-A333-4589-954C-97D2D0BD03D2}"/>
              </a:ext>
            </a:extLst>
          </p:cNvPr>
          <p:cNvSpPr/>
          <p:nvPr/>
        </p:nvSpPr>
        <p:spPr>
          <a:xfrm>
            <a:off x="6178378" y="2950867"/>
            <a:ext cx="4967416" cy="69917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사용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492D1C6C-5B5C-47A6-9ECB-9A0904983682}"/>
              </a:ext>
            </a:extLst>
          </p:cNvPr>
          <p:cNvSpPr/>
          <p:nvPr/>
        </p:nvSpPr>
        <p:spPr>
          <a:xfrm>
            <a:off x="1046205" y="4595627"/>
            <a:ext cx="10099590" cy="7095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귀환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93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4A9DB92-8B78-6F0D-3BA4-295DCA03F3D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황금의 땅 </a:t>
            </a:r>
            <a:r>
              <a:rPr lang="ko-KR" altLang="en-US" sz="20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엘도라도에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경쟁자보다 먼저 도착하여 보물을 얻으세요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자신의 </a:t>
            </a:r>
            <a:r>
              <a:rPr lang="ko-KR" altLang="en-US" sz="20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덱을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잘 구성하고 </a:t>
            </a:r>
            <a:b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카드를 구입하여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경쟁자를 앞질러 갈 수 있는 새로운 루트를 개발하세요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B19F6C-0A2A-9E66-1A57-0F7E3E1BD4EB}"/>
              </a:ext>
            </a:extLst>
          </p:cNvPr>
          <p:cNvSpPr/>
          <p:nvPr/>
        </p:nvSpPr>
        <p:spPr>
          <a:xfrm>
            <a:off x="695325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엘도라도를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향해 달려라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B7D85B-D171-8D83-938B-21B0D11653CD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왕국을 부강하게</a:t>
            </a:r>
            <a:endParaRPr lang="en-US" altLang="ko-KR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ED611DF-530C-5BA7-E0C8-F3376459AD03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게임계에 큰 반향을 일으킨 게임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 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</a:t>
            </a:r>
            <a:b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사용하는 것 외에도 효율적으로 모으는 재미를 느껴보세요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한정된 기회와 자금을 활용하여 </a:t>
            </a:r>
            <a:b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건물을 짓고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인재를 등용하여 제국을 건설하세요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2F71C0-8776-4BEE-9C7D-0533BB184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300" y="1916466"/>
            <a:ext cx="2822448" cy="281635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96DFCC1-159A-471F-A62A-CD5122748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059" y="1916466"/>
            <a:ext cx="2846832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225028" y="1107880"/>
            <a:ext cx="6167285" cy="520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파수꾼 자매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행복한 코끼리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46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타일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베이스 캠프 타일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화산 타일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토큰 및 스탠드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보관함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11CB3FA-3C5B-42CF-9281-54E4137F6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089" y="752818"/>
            <a:ext cx="4680812" cy="5352363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700E2163-5702-4AF7-96D5-BBF9A7039909}"/>
              </a:ext>
            </a:extLst>
          </p:cNvPr>
          <p:cNvSpPr/>
          <p:nvPr/>
        </p:nvSpPr>
        <p:spPr>
          <a:xfrm>
            <a:off x="7346932" y="2112053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5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F0C864A7-3238-4FB5-BD9A-21C2A010332F}"/>
              </a:ext>
            </a:extLst>
          </p:cNvPr>
          <p:cNvSpPr/>
          <p:nvPr/>
        </p:nvSpPr>
        <p:spPr>
          <a:xfrm>
            <a:off x="7346932" y="3911028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6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61219749-80DB-4DE2-B694-A2C3A839F8A1}"/>
              </a:ext>
            </a:extLst>
          </p:cNvPr>
          <p:cNvSpPr/>
          <p:nvPr/>
        </p:nvSpPr>
        <p:spPr>
          <a:xfrm>
            <a:off x="8128167" y="4623134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7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C242402E-789A-4AC0-9861-1C64315B16E1}"/>
              </a:ext>
            </a:extLst>
          </p:cNvPr>
          <p:cNvSpPr/>
          <p:nvPr/>
        </p:nvSpPr>
        <p:spPr>
          <a:xfrm>
            <a:off x="9765027" y="1796895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8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F76BAF9A-496D-4D1A-B020-19321CBE72B4}"/>
              </a:ext>
            </a:extLst>
          </p:cNvPr>
          <p:cNvSpPr/>
          <p:nvPr/>
        </p:nvSpPr>
        <p:spPr>
          <a:xfrm>
            <a:off x="9091804" y="3228198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9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7E8F8B82-6C74-4E16-A75D-CFD49D4E7173}"/>
              </a:ext>
            </a:extLst>
          </p:cNvPr>
          <p:cNvSpPr/>
          <p:nvPr/>
        </p:nvSpPr>
        <p:spPr>
          <a:xfrm>
            <a:off x="10433812" y="3228198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476D5DF8-062D-4081-95AC-C6D183A8EB80}"/>
              </a:ext>
            </a:extLst>
          </p:cNvPr>
          <p:cNvSpPr/>
          <p:nvPr/>
        </p:nvSpPr>
        <p:spPr>
          <a:xfrm>
            <a:off x="9731406" y="4623135"/>
            <a:ext cx="461639" cy="4484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9EAB8D8C-E110-416F-839D-5B5ACC903FE0}"/>
              </a:ext>
            </a:extLst>
          </p:cNvPr>
          <p:cNvSpPr/>
          <p:nvPr/>
        </p:nvSpPr>
        <p:spPr>
          <a:xfrm>
            <a:off x="10257546" y="3228197"/>
            <a:ext cx="796413" cy="448445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10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AA02B72F-AC94-4A99-8776-62C82CECBBDB}"/>
              </a:ext>
            </a:extLst>
          </p:cNvPr>
          <p:cNvSpPr/>
          <p:nvPr/>
        </p:nvSpPr>
        <p:spPr>
          <a:xfrm>
            <a:off x="9564018" y="4623134"/>
            <a:ext cx="796413" cy="448445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11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4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B91E3E1-8D4C-4C3A-B2E8-4420FD97950B}"/>
              </a:ext>
            </a:extLst>
          </p:cNvPr>
          <p:cNvSpPr txBox="1"/>
          <p:nvPr/>
        </p:nvSpPr>
        <p:spPr>
          <a:xfrm>
            <a:off x="6164640" y="1179218"/>
            <a:ext cx="3727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종류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644770" y="1186539"/>
            <a:ext cx="545123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알아두기</a:t>
            </a:r>
            <a:r>
              <a:rPr lang="en-US" altLang="ko-KR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 구분</a:t>
            </a:r>
            <a:endParaRPr lang="en-US" altLang="ko-KR" sz="32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앞뒤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구분</a:t>
            </a: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b="1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ko-KR" alt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863EF29-E908-4D82-B869-3AD5A4EA8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99" y="4093394"/>
            <a:ext cx="6145323" cy="213229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01F8F8B3-5F72-4D72-88FA-C80F7B847B6A}"/>
              </a:ext>
            </a:extLst>
          </p:cNvPr>
          <p:cNvSpPr/>
          <p:nvPr/>
        </p:nvSpPr>
        <p:spPr>
          <a:xfrm>
            <a:off x="5845731" y="4308581"/>
            <a:ext cx="218253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구분 표시</a:t>
            </a:r>
            <a:endParaRPr lang="ko-KR" altLang="en-US" sz="2800" b="1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72799CC-4DD5-471D-8A33-DBAD8B11BD91}"/>
              </a:ext>
            </a:extLst>
          </p:cNvPr>
          <p:cNvSpPr/>
          <p:nvPr/>
        </p:nvSpPr>
        <p:spPr>
          <a:xfrm>
            <a:off x="5845731" y="5646614"/>
            <a:ext cx="141577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이동수치</a:t>
            </a:r>
            <a:endParaRPr lang="ko-KR" altLang="en-US" sz="2800" b="1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A48709F-D1B0-4CA8-9D81-97C6FFDB1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55" y="1907863"/>
            <a:ext cx="3532954" cy="220023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92A88CDA-9F0B-4D7C-A56D-0475963950CC}"/>
              </a:ext>
            </a:extLst>
          </p:cNvPr>
          <p:cNvSpPr/>
          <p:nvPr/>
        </p:nvSpPr>
        <p:spPr>
          <a:xfrm>
            <a:off x="264346" y="2775164"/>
            <a:ext cx="800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endParaRPr lang="ko-KR" altLang="en-US" sz="2800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CC9095B-EA3D-4715-8C30-57396CC6E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615" y="1603734"/>
            <a:ext cx="5451230" cy="1925108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41C385B2-8802-4B6F-BC0C-369C313D1145}"/>
              </a:ext>
            </a:extLst>
          </p:cNvPr>
          <p:cNvSpPr/>
          <p:nvPr/>
        </p:nvSpPr>
        <p:spPr>
          <a:xfrm>
            <a:off x="3999900" y="2775164"/>
            <a:ext cx="800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뒷면</a:t>
            </a:r>
            <a:endParaRPr lang="ko-KR" altLang="en-US" sz="2800" b="1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29CF00A-F742-4F7E-8B17-6F02FA2EBF09}"/>
              </a:ext>
            </a:extLst>
          </p:cNvPr>
          <p:cNvSpPr/>
          <p:nvPr/>
        </p:nvSpPr>
        <p:spPr>
          <a:xfrm>
            <a:off x="6182396" y="3389231"/>
            <a:ext cx="4596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들판     사막       숲          강        산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67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6598088" cy="61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베이스캠프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찾아 테이블에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7D05BA1-ACF2-44F9-AD5C-F37247DCC5BF}"/>
              </a:ext>
            </a:extLst>
          </p:cNvPr>
          <p:cNvSpPr/>
          <p:nvPr/>
        </p:nvSpPr>
        <p:spPr>
          <a:xfrm>
            <a:off x="8810816" y="266178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베이스캠프 타일</a:t>
            </a:r>
            <a:endParaRPr lang="ko-KR" altLang="en-US" sz="2000" b="1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45BFAD1-2208-46EE-B85D-BD18DA704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747" y="1054647"/>
            <a:ext cx="1661304" cy="16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4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6" y="1186539"/>
            <a:ext cx="6793274" cy="453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베이스캠프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찾아 테이블에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 준비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a.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타일을 단계별로 분리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b.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타일 중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각 지형별로 하나씩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뒷면을 확인하지 않고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 게임에서 제거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c.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타일 </a:t>
            </a:r>
            <a:r>
              <a:rPr lang="en-US" altLang="ko-KR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지형 타일 더미에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넣고 섞음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단계별 지형 타일을 각각 섞음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AE62570-380B-4509-96D8-8C2D73CDC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048" y="2102769"/>
            <a:ext cx="5344369" cy="309218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4631A08B-F282-49D6-B57D-916014189F18}"/>
              </a:ext>
            </a:extLst>
          </p:cNvPr>
          <p:cNvSpPr/>
          <p:nvPr/>
        </p:nvSpPr>
        <p:spPr>
          <a:xfrm>
            <a:off x="6543246" y="947698"/>
            <a:ext cx="2357819" cy="1200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c.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유물 타일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지형 타일과 함께 섞음</a:t>
            </a:r>
            <a:endParaRPr lang="ko-KR" altLang="en-US" sz="24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CD9F30E-7E6B-4E29-A300-3AFCAB53DBD9}"/>
              </a:ext>
            </a:extLst>
          </p:cNvPr>
          <p:cNvSpPr/>
          <p:nvPr/>
        </p:nvSpPr>
        <p:spPr>
          <a:xfrm>
            <a:off x="9307873" y="1317030"/>
            <a:ext cx="2665490" cy="83099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b.3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타일에서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지형별로 하나씩 제거</a:t>
            </a:r>
            <a:endParaRPr lang="ko-KR" altLang="en-US" sz="24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85B07FE-A0AF-45E3-A803-1A14BBDFFE83}"/>
              </a:ext>
            </a:extLst>
          </p:cNvPr>
          <p:cNvSpPr/>
          <p:nvPr/>
        </p:nvSpPr>
        <p:spPr>
          <a:xfrm>
            <a:off x="10028749" y="4973722"/>
            <a:ext cx="1822790" cy="83099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타일을 단계별로 분리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592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86B62551-6EA6-4B45-BB8D-828DA0D66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219" y="724983"/>
            <a:ext cx="4556362" cy="25162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6598088" cy="229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지형 타일 배치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규칙서를 참고하여 </a:t>
            </a:r>
            <a:r>
              <a:rPr lang="ko-KR" altLang="en-US" sz="28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단계별로 순서대로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채움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남는 타일은 뒷면을 확인하지 않은 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게임에서 제거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E5AE3AB-245F-4FF2-9676-4B2AC7534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9" y="3840658"/>
            <a:ext cx="3191007" cy="22923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C7223B7-285F-44BF-92C3-E9E8F5A43603}"/>
              </a:ext>
            </a:extLst>
          </p:cNvPr>
          <p:cNvSpPr/>
          <p:nvPr/>
        </p:nvSpPr>
        <p:spPr>
          <a:xfrm>
            <a:off x="10280340" y="5313568"/>
            <a:ext cx="1349406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규칙서의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 그림</a:t>
            </a:r>
            <a:endParaRPr lang="ko-KR" altLang="en-US" sz="24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A0DDE9A-E5D9-4604-A9C6-093C228C8E72}"/>
              </a:ext>
            </a:extLst>
          </p:cNvPr>
          <p:cNvSpPr/>
          <p:nvPr/>
        </p:nvSpPr>
        <p:spPr>
          <a:xfrm>
            <a:off x="5418490" y="4194366"/>
            <a:ext cx="2005677" cy="16421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6,5,4</a:t>
            </a:r>
            <a:r>
              <a:rPr lang="ko-KR" altLang="en-US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타일</a:t>
            </a:r>
            <a:b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endParaRPr lang="en-US" altLang="ko-KR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50000"/>
              </a:lnSpc>
            </a:pPr>
            <a:endParaRPr lang="en-US" altLang="ko-KR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50000"/>
              </a:lnSpc>
            </a:pPr>
            <a:endParaRPr lang="en-US" altLang="ko-KR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50000"/>
              </a:lnSpc>
            </a:pPr>
            <a:b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6,7</a:t>
            </a:r>
            <a:r>
              <a:rPr lang="ko-KR" altLang="en-US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타일</a:t>
            </a:r>
            <a:b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endParaRPr lang="en-US" altLang="ko-KR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50000"/>
              </a:lnSpc>
            </a:pPr>
            <a:endParaRPr lang="en-US" altLang="ko-KR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50000"/>
              </a:lnSpc>
            </a:pPr>
            <a:endParaRPr lang="en-US" altLang="ko-KR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50000"/>
              </a:lnSpc>
            </a:pPr>
            <a:b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r>
              <a:rPr lang="en-US" altLang="ko-KR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3,4,5</a:t>
            </a:r>
            <a:r>
              <a:rPr lang="ko-KR" altLang="en-US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타일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60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14191</TotalTime>
  <Words>2401</Words>
  <Application>Microsoft Office PowerPoint</Application>
  <PresentationFormat>와이드스크린</PresentationFormat>
  <Paragraphs>311</Paragraphs>
  <Slides>47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52" baseType="lpstr">
      <vt:lpstr>Arial</vt:lpstr>
      <vt:lpstr>나눔스퀘어 Bold</vt:lpstr>
      <vt:lpstr>맑은 고딕</vt:lpstr>
      <vt:lpstr>나눔스퀘어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558</cp:revision>
  <dcterms:created xsi:type="dcterms:W3CDTF">2021-02-23T06:25:54Z</dcterms:created>
  <dcterms:modified xsi:type="dcterms:W3CDTF">2022-12-08T01:46:24Z</dcterms:modified>
</cp:coreProperties>
</file>