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sldIdLst>
    <p:sldId id="257" r:id="rId2"/>
    <p:sldId id="260" r:id="rId3"/>
    <p:sldId id="258" r:id="rId4"/>
    <p:sldId id="751" r:id="rId5"/>
    <p:sldId id="726" r:id="rId6"/>
    <p:sldId id="785" r:id="rId7"/>
    <p:sldId id="786" r:id="rId8"/>
    <p:sldId id="551" r:id="rId9"/>
    <p:sldId id="552" r:id="rId10"/>
    <p:sldId id="766" r:id="rId11"/>
    <p:sldId id="787" r:id="rId12"/>
    <p:sldId id="788" r:id="rId13"/>
    <p:sldId id="789" r:id="rId14"/>
    <p:sldId id="790" r:id="rId15"/>
    <p:sldId id="791" r:id="rId16"/>
    <p:sldId id="776" r:id="rId17"/>
    <p:sldId id="792" r:id="rId18"/>
    <p:sldId id="777" r:id="rId19"/>
    <p:sldId id="793" r:id="rId20"/>
    <p:sldId id="778" r:id="rId21"/>
    <p:sldId id="794" r:id="rId22"/>
    <p:sldId id="779" r:id="rId23"/>
    <p:sldId id="795" r:id="rId24"/>
    <p:sldId id="796" r:id="rId25"/>
    <p:sldId id="797" r:id="rId26"/>
    <p:sldId id="780" r:id="rId27"/>
    <p:sldId id="781" r:id="rId28"/>
    <p:sldId id="798" r:id="rId29"/>
    <p:sldId id="799" r:id="rId30"/>
    <p:sldId id="800" r:id="rId31"/>
    <p:sldId id="784" r:id="rId32"/>
    <p:sldId id="626" r:id="rId33"/>
    <p:sldId id="801" r:id="rId34"/>
    <p:sldId id="802" r:id="rId35"/>
    <p:sldId id="762" r:id="rId36"/>
    <p:sldId id="803" r:id="rId37"/>
    <p:sldId id="775" r:id="rId38"/>
    <p:sldId id="259" r:id="rId39"/>
    <p:sldId id="264" r:id="rId40"/>
    <p:sldId id="263" r:id="rId41"/>
  </p:sldIdLst>
  <p:sldSz cx="12192000" cy="6858000"/>
  <p:notesSz cx="6858000" cy="9144000"/>
  <p:embeddedFontLst>
    <p:embeddedFont>
      <p:font typeface="나눔스퀘어" panose="020B0600000101010101" pitchFamily="50" charset="-127"/>
      <p:regular r:id="rId43"/>
    </p:embeddedFont>
    <p:embeddedFont>
      <p:font typeface="나눔스퀘어 Bold" panose="020B0600000101010101" pitchFamily="50" charset="-127"/>
      <p:bold r:id="rId44"/>
    </p:embeddedFont>
    <p:embeddedFont>
      <p:font typeface="맑은 고딕" panose="020B0503020000020004" pitchFamily="50" charset="-127"/>
      <p:regular r:id="rId45"/>
      <p:bold r:id="rId4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438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1A23"/>
    <a:srgbClr val="005E27"/>
    <a:srgbClr val="E8DBCE"/>
    <a:srgbClr val="E8DBCD"/>
    <a:srgbClr val="992415"/>
    <a:srgbClr val="005AA8"/>
    <a:srgbClr val="910A83"/>
    <a:srgbClr val="DFD4DF"/>
    <a:srgbClr val="6C614C"/>
    <a:srgbClr val="978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9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32" y="264"/>
      </p:cViewPr>
      <p:guideLst>
        <p:guide orient="horz" pos="2160"/>
        <p:guide pos="3840"/>
        <p:guide pos="438"/>
        <p:guide pos="211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98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2022-11-24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23A6A8-7E83-453B-B539-65DCCCEFA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7" y="580797"/>
            <a:ext cx="5694797" cy="56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31918"/>
            <a:ext cx="6251262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차례에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 매수하거나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매도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시작할 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끝낼 때 진행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있으며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번만 진행하거나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진행하지 않아도 무관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주가는 주가판에 놓은 주가 마커의 위치로 알 수 있으며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주가가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$1,000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이상인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주식만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거래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ABAC972-4B42-48B8-8C65-F3D383CF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2026737"/>
            <a:ext cx="4873843" cy="32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31918"/>
            <a:ext cx="6180241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매수를 원하는 기업의 주식 가격에 맞게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현금을 은행에 지불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 가져옴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시작할 때와 끝낼 때를 통틀어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차례에는 주식을 최대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주까지만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매수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이를 표시하기 위해 이번 차례에 매수한 주식은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한쪽에 따로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놓아둠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8976EC1-BCFF-45B5-B911-CE94DC94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611" y="2030387"/>
            <a:ext cx="5050069" cy="32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769772"/>
            <a:ext cx="6180241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매도를 원하는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 </a:t>
            </a:r>
            <a:r>
              <a:rPr lang="ko-KR" altLang="en-US" sz="28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되돌려놓고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주식 가격에 맞게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은행으로부터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매도는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차례에 산 주식도 이번 차례에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매도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6E7E67F-D799-4A2F-B3EF-CE0DBCE4B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611" y="2030387"/>
            <a:ext cx="5050069" cy="32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23040"/>
            <a:ext cx="6596166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기업 확장은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배치와 보너스 획득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배당금과 손실액 정산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순서로 진행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배치와 보너스 획득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기업 주사위와 구역 주사위를 모두 굴림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주사위에 나온 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건물 하나를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구역 주사위의 결과와 같은 숫자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적힌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구역 중 원하는 칸에 배치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E1FAB90-C195-404E-89CE-86695E70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82" y="2406305"/>
            <a:ext cx="4573913" cy="295091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92CAEB44-94EB-492D-95C4-76394C6BB8AE}"/>
              </a:ext>
            </a:extLst>
          </p:cNvPr>
          <p:cNvSpPr/>
          <p:nvPr/>
        </p:nvSpPr>
        <p:spPr>
          <a:xfrm>
            <a:off x="7889722" y="5357217"/>
            <a:ext cx="2941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빨간색 건물을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구역에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60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823040"/>
            <a:ext cx="6659635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일반적으로는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기업 건물의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상하좌우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배치할 수 없음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주사위 결과가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검은색이나 회색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이라면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 기업 건물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하나 선택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구역 주사위 결과가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라면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가운데의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원하는 칸에 배치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12C51D0-B673-43A1-B95C-6D863236C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54" y="1058154"/>
            <a:ext cx="3232767" cy="119973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E618559-A91E-4395-A0A6-7966676ED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51" y="4523154"/>
            <a:ext cx="548688" cy="457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DB220E8-4E2A-4295-B746-6EDB25595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68" y="5164340"/>
            <a:ext cx="548688" cy="45724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8B09C9F-343F-4AF5-8F37-3649C30B3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92" y="2692653"/>
            <a:ext cx="3989090" cy="2700307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CAD77CF1-DA81-440F-8D2F-CBFA5554EF3F}"/>
              </a:ext>
            </a:extLst>
          </p:cNvPr>
          <p:cNvSpPr/>
          <p:nvPr/>
        </p:nvSpPr>
        <p:spPr>
          <a:xfrm>
            <a:off x="8334375" y="3371293"/>
            <a:ext cx="1485900" cy="1343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09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823040"/>
            <a:ext cx="6659635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드물게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규칙대로 건물을 배치할 수 없는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경우에는 주식 거래만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건물은 배치된 장소에 따라서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단독 건물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됨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504127A-9F49-4B66-B22D-62464C6D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970" y="924209"/>
            <a:ext cx="3749336" cy="241427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22ADCB6-05A3-4DDB-934E-8123A5F79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967" y="3816556"/>
            <a:ext cx="3749337" cy="240962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CFAFCB5-4FE8-4EB1-9F6B-310DF4027F14}"/>
              </a:ext>
            </a:extLst>
          </p:cNvPr>
          <p:cNvSpPr/>
          <p:nvPr/>
        </p:nvSpPr>
        <p:spPr>
          <a:xfrm>
            <a:off x="8518098" y="428380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단독 건물</a:t>
            </a:r>
            <a:endParaRPr lang="ko-KR" altLang="en-US" sz="3200" b="1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DAFFA97-8734-4B8D-9C7F-AF8BE1508253}"/>
              </a:ext>
            </a:extLst>
          </p:cNvPr>
          <p:cNvSpPr/>
          <p:nvPr/>
        </p:nvSpPr>
        <p:spPr>
          <a:xfrm>
            <a:off x="8914038" y="3318950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546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11820"/>
            <a:ext cx="6233507" cy="435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3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단독 건물</a:t>
            </a:r>
            <a:endParaRPr lang="en-US" altLang="ko-KR" sz="32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건물과도 인접하지 않은 칸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배치된 건물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단독 건물을 배치한 플레이어는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즉시 은행에서 </a:t>
            </a:r>
            <a:r>
              <a:rPr lang="en-US" altLang="ko-KR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$1,000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AABED6-F0FE-4C66-8C4C-B456FCA5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82" y="2406305"/>
            <a:ext cx="4582727" cy="295091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855D535-0BA9-4970-8857-F317D0792ED6}"/>
              </a:ext>
            </a:extLst>
          </p:cNvPr>
          <p:cNvSpPr/>
          <p:nvPr/>
        </p:nvSpPr>
        <p:spPr>
          <a:xfrm>
            <a:off x="8522506" y="1821530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단독 건물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429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11820"/>
            <a:ext cx="6499837" cy="388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배치한 단독 건물에 해당하는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주가가 </a:t>
            </a:r>
            <a:r>
              <a:rPr lang="en-US" altLang="ko-KR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$0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이었다면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기업의 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주가를 </a:t>
            </a:r>
            <a:r>
              <a:rPr lang="en-US" altLang="ko-KR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$1,000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상승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시킴</a:t>
            </a: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주가가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$1,000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이상인 기업은 단독 건물이 추가로 배치되어도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주가가 상승하지 않음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AABED6-F0FE-4C66-8C4C-B456FCA5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82" y="2406305"/>
            <a:ext cx="4582727" cy="295091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855D535-0BA9-4970-8857-F317D0792ED6}"/>
              </a:ext>
            </a:extLst>
          </p:cNvPr>
          <p:cNvSpPr/>
          <p:nvPr/>
        </p:nvSpPr>
        <p:spPr>
          <a:xfrm>
            <a:off x="8522506" y="1821530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단독 건물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496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38454"/>
            <a:ext cx="6853123" cy="3412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구역에 상관없이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기업의 건물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이상이 인접한 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놓이면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건물들은 체인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되었다고 표현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체인인 상태일 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기업의 건물이나  체인을 연결하여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체인을 확장할 수 있음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07D25FF-5589-4A66-8538-18B24B3B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82" y="2406305"/>
            <a:ext cx="4591574" cy="295091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1B982890-A690-4B82-BF78-063DFE48E3C5}"/>
              </a:ext>
            </a:extLst>
          </p:cNvPr>
          <p:cNvSpPr/>
          <p:nvPr/>
        </p:nvSpPr>
        <p:spPr>
          <a:xfrm>
            <a:off x="8922872" y="1821530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6668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840796"/>
            <a:ext cx="7165663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체인이 새로 생기거나 확장되면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주가는 체인에 속하게 된 건물마다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단계씩 상승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따라서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주가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b="1" i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전체의 체인을 이루고 있는 건물 수         </a:t>
            </a:r>
            <a:b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                X</a:t>
            </a:r>
            <a:r>
              <a:rPr lang="ko-KR" altLang="en-US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1000) </a:t>
            </a:r>
            <a:r>
              <a:rPr lang="ko-KR" altLang="en-US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값</a:t>
            </a: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체인을 만들거나 확장하여 주가를 상승시킨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그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현재 주가만큼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 상승이 반영된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즉시 받음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A2329D2-E891-43C8-9E74-E13F938B8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937" y="4058196"/>
            <a:ext cx="4591574" cy="21907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07D25FF-5589-4A66-8538-18B24B3B0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937" y="1045301"/>
            <a:ext cx="4591574" cy="295091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E232EA8-08AA-4EC5-A447-E3CC32D85E1F}"/>
              </a:ext>
            </a:extLst>
          </p:cNvPr>
          <p:cNvSpPr/>
          <p:nvPr/>
        </p:nvSpPr>
        <p:spPr>
          <a:xfrm>
            <a:off x="8921127" y="460526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</a:t>
            </a:r>
            <a:endParaRPr lang="ko-KR" altLang="en-US" sz="3200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D1FAFC7-1CA5-45C5-AD2C-45E85805AABF}"/>
              </a:ext>
            </a:extLst>
          </p:cNvPr>
          <p:cNvSpPr/>
          <p:nvPr/>
        </p:nvSpPr>
        <p:spPr>
          <a:xfrm>
            <a:off x="9506139" y="5912607"/>
            <a:ext cx="215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i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i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$1,000 </a:t>
            </a:r>
            <a:r>
              <a:rPr lang="ko-KR" altLang="en-US" i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 때는 예외</a:t>
            </a:r>
            <a:endParaRPr lang="ko-KR" alt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6384548" cy="445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시장 상황과 기업 성장을 분석하여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 사고 파는 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게임</a:t>
            </a:r>
            <a:endParaRPr lang="en-US" altLang="ko-KR" sz="32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눈을 예측하는 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확률 계산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주사위에서 나오는 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혼돈</a:t>
            </a:r>
            <a:endParaRPr lang="en-US" altLang="ko-KR" sz="32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전략적으로 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기업을 견제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대담한 </a:t>
            </a:r>
            <a:r>
              <a:rPr lang="ko-KR" altLang="en-US" sz="32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매수를 통한 경쟁</a:t>
            </a:r>
            <a:endParaRPr lang="en-US" altLang="ko-KR" sz="32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2~6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74F9A4-923C-8231-3A28-123BDFE20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43DF2BC-4873-F736-FE37-82829B6D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8901ADD-0E9E-BAA6-CBDF-5A279ABD7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6C25661-D9F6-4877-9BB9-C84A40391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577" y="1952845"/>
            <a:ext cx="5457212" cy="34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A005EC8-B477-431C-893A-7A0FE64F8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923027"/>
            <a:ext cx="7696200" cy="36576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42E6FC7-FBFB-49AD-B8E5-BF754678D207}"/>
              </a:ext>
            </a:extLst>
          </p:cNvPr>
          <p:cNvSpPr/>
          <p:nvPr/>
        </p:nvSpPr>
        <p:spPr>
          <a:xfrm>
            <a:off x="417115" y="2644170"/>
            <a:ext cx="2375693" cy="15696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건물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하나를 더 연결하여 건물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개짜리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체인으로 확장</a:t>
            </a:r>
            <a:endParaRPr lang="ko-KR" altLang="en-US" sz="24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0D7328B-923D-4D3C-931A-902F78A5F091}"/>
              </a:ext>
            </a:extLst>
          </p:cNvPr>
          <p:cNvSpPr/>
          <p:nvPr/>
        </p:nvSpPr>
        <p:spPr>
          <a:xfrm>
            <a:off x="8720564" y="1321452"/>
            <a:ext cx="3176161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체인으로 배치된 초록색 건물이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개가 되었으므로 주가가 한단계 상승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86BA0B-E4E4-4629-B48E-DBCCDB0BF6A8}"/>
              </a:ext>
            </a:extLst>
          </p:cNvPr>
          <p:cNvSpPr/>
          <p:nvPr/>
        </p:nvSpPr>
        <p:spPr>
          <a:xfrm>
            <a:off x="8172450" y="4980462"/>
            <a:ext cx="3724275" cy="120032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주가를 상승시킨 플레이어는 보너스로 기업의 현재 주가인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$4,000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은행에서 받음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054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EEC67A6-D0A0-4F36-93CE-943C7291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75" y="2174021"/>
            <a:ext cx="10025849" cy="250995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E913A1E-46F3-4173-A57E-41D4CB845B89}"/>
              </a:ext>
            </a:extLst>
          </p:cNvPr>
          <p:cNvSpPr/>
          <p:nvPr/>
        </p:nvSpPr>
        <p:spPr>
          <a:xfrm>
            <a:off x="8165519" y="4764830"/>
            <a:ext cx="3724275" cy="120032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주가를 상승시킨 플레이어는 보너스로 기업의 현재 주가인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$5,000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은행에서 받음 </a:t>
            </a:r>
            <a:endParaRPr lang="ko-KR" altLang="en-US" sz="24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116B96A-BDC5-4215-94B8-DAD287851C81}"/>
              </a:ext>
            </a:extLst>
          </p:cNvPr>
          <p:cNvSpPr/>
          <p:nvPr/>
        </p:nvSpPr>
        <p:spPr>
          <a:xfrm>
            <a:off x="7165702" y="919407"/>
            <a:ext cx="3902230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체인으로 배치된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빨간색 건물이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개가 되었으므로 주가가 두 단계 상승</a:t>
            </a:r>
            <a:endParaRPr lang="ko-KR" altLang="en-US" sz="24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A64EDF3-42B7-4C63-80C3-4F9E6ED94167}"/>
              </a:ext>
            </a:extLst>
          </p:cNvPr>
          <p:cNvSpPr/>
          <p:nvPr/>
        </p:nvSpPr>
        <p:spPr>
          <a:xfrm>
            <a:off x="2741274" y="4395499"/>
            <a:ext cx="2554685" cy="15696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빨간색 건물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하나를 더 배치하여 단독 건물을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개짜리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체인으로 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만듬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226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71779"/>
            <a:ext cx="6851378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공격적 배치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공격적 배치는 특정한 기업의 상권에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 큰 규모의 다른 기업 체인을 배치하여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 기업의 건물을 철수시키는 행동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건물을 배치할 때 일반적으로는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기업의 건물과 인접한 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놓을 수 없지만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행동을 할 때만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놓을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7E180B7-0CCC-4A50-B07F-4B5C1AEB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612" y="1758605"/>
            <a:ext cx="4594927" cy="29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71779"/>
            <a:ext cx="6851378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체인을 만들거나 확장할 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조건을 만족한다면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공격적 배치를 할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공격적 배치의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가지 조건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배치하는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기업의 건물과 인접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배치하는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건물이 속한 체인은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각각의 체인이나 단독 건물보다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수가 많아야 함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6EF97E2-7175-4AB3-B186-C6CDF6B75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612" y="1758605"/>
            <a:ext cx="4594927" cy="29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71779"/>
            <a:ext cx="6851378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공격적 배치를 한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 배치 규칙에 따라 건물이 늘어난 체인의 기업 주가가 상승하고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알맞은 보너스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다음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지금 건물을 배치한 체인과 인접한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기업의 단독 건물과 체인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제거된 건물은 더 이상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 사용되지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9BB6B34-526D-4CCE-B8FB-CE5965D5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671" y="672303"/>
            <a:ext cx="2997457" cy="266195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5F61C5D-126D-403A-BBCF-626562062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4" y="3523743"/>
            <a:ext cx="3000794" cy="266737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DDB6EFC-530A-4141-9CCF-E42549CA37A1}"/>
              </a:ext>
            </a:extLst>
          </p:cNvPr>
          <p:cNvSpPr/>
          <p:nvPr/>
        </p:nvSpPr>
        <p:spPr>
          <a:xfrm>
            <a:off x="8927584" y="4718664"/>
            <a:ext cx="986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2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71779"/>
            <a:ext cx="6851378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단독 건물이 제거되었다면 그 기업의 주가는 하락하지 않으나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체인이 제거되었다면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기업의 주가는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제거된 체인에 속한 건물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하나당 한 단계씩 하락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건물이 하나라도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게임판에 남아 있다면 그 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주가는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$1,000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아래로 하락하지 않으나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만일 하나도 없다면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$0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D1E2C0D-3DCD-4E73-8BBD-1577ECF5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03" y="666378"/>
            <a:ext cx="3000794" cy="266737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F7683F4D-4013-4BF8-9C96-05712B2BB74F}"/>
              </a:ext>
            </a:extLst>
          </p:cNvPr>
          <p:cNvSpPr/>
          <p:nvPr/>
        </p:nvSpPr>
        <p:spPr>
          <a:xfrm>
            <a:off x="8929253" y="1861299"/>
            <a:ext cx="986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FF2009B-E4A6-468A-842D-B9B0B1D6F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77" y="3514726"/>
            <a:ext cx="3010320" cy="2686425"/>
          </a:xfrm>
          <a:prstGeom prst="rect">
            <a:avLst/>
          </a:prstGeom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86994B8E-20A0-4E9A-BC56-85EF28DD8159}"/>
              </a:ext>
            </a:extLst>
          </p:cNvPr>
          <p:cNvCxnSpPr>
            <a:cxnSpLocks/>
          </p:cNvCxnSpPr>
          <p:nvPr/>
        </p:nvCxnSpPr>
        <p:spPr>
          <a:xfrm>
            <a:off x="8343900" y="4238625"/>
            <a:ext cx="0" cy="1133475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9FEEB5D-4DC0-40AE-96F9-7F1308827B1E}"/>
              </a:ext>
            </a:extLst>
          </p:cNvPr>
          <p:cNvSpPr/>
          <p:nvPr/>
        </p:nvSpPr>
        <p:spPr>
          <a:xfrm>
            <a:off x="8968631" y="5364996"/>
            <a:ext cx="2199641" cy="83099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건물이 있어</a:t>
            </a:r>
            <a:b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$0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되지는 않음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86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7AB47A0-8D36-4C5E-81AC-339499C0A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267" y="2159069"/>
            <a:ext cx="8143875" cy="2924314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D3DC603C-0EB0-4D28-9E4D-B0451997DB24}"/>
              </a:ext>
            </a:extLst>
          </p:cNvPr>
          <p:cNvSpPr/>
          <p:nvPr/>
        </p:nvSpPr>
        <p:spPr>
          <a:xfrm>
            <a:off x="7959718" y="4889517"/>
            <a:ext cx="3794132" cy="132343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기업의 주가는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하락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노란색 기업은 단독 건물만 제거되었고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아직 게임판에 건물이 남아 있으므로 주가에는 변동이 없음</a:t>
            </a:r>
            <a:endParaRPr lang="en-US" altLang="ko-KR" sz="2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2415086-0A4B-450D-9F58-9D564123C0C9}"/>
              </a:ext>
            </a:extLst>
          </p:cNvPr>
          <p:cNvSpPr/>
          <p:nvPr/>
        </p:nvSpPr>
        <p:spPr>
          <a:xfrm>
            <a:off x="3997471" y="1343461"/>
            <a:ext cx="3128905" cy="163121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빨간색 건물은 다른 기업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건물과 인접하는 동시에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건물이 속한 체인의 건물 수가 인접한 각각의 다른 기업의 체인보다 많음</a:t>
            </a:r>
            <a:endParaRPr lang="en-US" altLang="ko-KR" sz="2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5013736-01A9-4BC7-88DD-5A4FB3D655A9}"/>
              </a:ext>
            </a:extLst>
          </p:cNvPr>
          <p:cNvSpPr/>
          <p:nvPr/>
        </p:nvSpPr>
        <p:spPr>
          <a:xfrm>
            <a:off x="9161580" y="1343461"/>
            <a:ext cx="2695458" cy="163121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공격적 배치로 빨간색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체인에 건물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개가 속하게 되어 주가가 상승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 상승에 대한 보너스로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$3.,000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endParaRPr lang="ko-KR" altLang="en-US" sz="20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40D727A-DAE0-4D82-ABB2-C8ADF89ACF15}"/>
              </a:ext>
            </a:extLst>
          </p:cNvPr>
          <p:cNvSpPr/>
          <p:nvPr/>
        </p:nvSpPr>
        <p:spPr>
          <a:xfrm>
            <a:off x="944401" y="5197293"/>
            <a:ext cx="4865687" cy="70788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빨간색 체인과 인접하게 된 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초록색 체인과 </a:t>
            </a:r>
            <a:b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노란색 단독 건물은 모두 게임판에서 제거</a:t>
            </a:r>
            <a:endParaRPr lang="en-US" altLang="ko-KR" sz="2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43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596166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배당금과 손실액 정산</a:t>
            </a:r>
            <a:endParaRPr lang="en-US" altLang="ko-KR" sz="2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배치로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주가가 상승하거나 하락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변동이 있었다면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배당금과 손실액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정산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항상 배당금 정산이 끝난 후 손실액을 정산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EC4CB04-A467-4529-A69A-C4CA5481C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35" y="947698"/>
            <a:ext cx="1914792" cy="3096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6B7D8AC-63A8-419F-A360-8DAC74483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898" y="3143473"/>
            <a:ext cx="1991003" cy="268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420B09F-34B3-4DDE-9B59-DC0B79642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25" y="1938454"/>
            <a:ext cx="1428949" cy="2429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94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38454"/>
            <a:ext cx="6694591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주가가 상승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플레이어는 보유한 해당 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수에 따라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은행에서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=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상승한 주가와 이전 주가의 차이 </a:t>
            </a:r>
            <a:b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X </a:t>
            </a:r>
            <a:r>
              <a:rPr lang="ko-KR" altLang="en-US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보유 중인 주식 수</a:t>
            </a: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F4C8945-C9DC-4E5A-B6C7-249CA2F80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97" y="1920205"/>
            <a:ext cx="4870556" cy="2953067"/>
          </a:xfrm>
          <a:prstGeom prst="rect">
            <a:avLst/>
          </a:prstGeom>
        </p:spPr>
      </p:pic>
      <p:sp>
        <p:nvSpPr>
          <p:cNvPr id="12" name="화살표: 위쪽 11">
            <a:extLst>
              <a:ext uri="{FF2B5EF4-FFF2-40B4-BE49-F238E27FC236}">
                <a16:creationId xmlns:a16="http://schemas.microsoft.com/office/drawing/2014/main" id="{D36AC6AC-C7A0-43D7-8C1C-7F2BD8ABE351}"/>
              </a:ext>
            </a:extLst>
          </p:cNvPr>
          <p:cNvSpPr/>
          <p:nvPr/>
        </p:nvSpPr>
        <p:spPr>
          <a:xfrm>
            <a:off x="10995053" y="1705243"/>
            <a:ext cx="876300" cy="3382989"/>
          </a:xfrm>
          <a:prstGeom prst="upArrow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2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38454"/>
            <a:ext cx="6846991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주가가 하락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 차례를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진행 중인 플레이어를 제외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모든 플레이어는 보유한 해당 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수에 따라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은행에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손실액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지불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손실액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= </a:t>
            </a: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하락한 주가와 이전 주가의 차이 </a:t>
            </a:r>
            <a:b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X </a:t>
            </a:r>
            <a:r>
              <a:rPr lang="ko-KR" altLang="en-US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보유 중인 주식 수</a:t>
            </a:r>
            <a:r>
              <a:rPr lang="en-US" altLang="ko-KR" sz="2800" b="1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BE78433-2D1C-41BB-8859-35E3387C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97" y="1920205"/>
            <a:ext cx="4870556" cy="2953067"/>
          </a:xfrm>
          <a:prstGeom prst="rect">
            <a:avLst/>
          </a:prstGeom>
        </p:spPr>
      </p:pic>
      <p:sp>
        <p:nvSpPr>
          <p:cNvPr id="11" name="화살표: 위쪽 10">
            <a:extLst>
              <a:ext uri="{FF2B5EF4-FFF2-40B4-BE49-F238E27FC236}">
                <a16:creationId xmlns:a16="http://schemas.microsoft.com/office/drawing/2014/main" id="{E3B4B7DA-D018-4BCF-B76E-CBED007B76D5}"/>
              </a:ext>
            </a:extLst>
          </p:cNvPr>
          <p:cNvSpPr/>
          <p:nvPr/>
        </p:nvSpPr>
        <p:spPr>
          <a:xfrm flipV="1">
            <a:off x="10995053" y="1705243"/>
            <a:ext cx="876300" cy="3382989"/>
          </a:xfrm>
          <a:prstGeom prst="upArrow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4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6" y="1192700"/>
            <a:ext cx="5741124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36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샤크</a:t>
            </a:r>
            <a:endParaRPr lang="en-US" altLang="ko-KR" sz="50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여러분은 잘나가는 주식 투자자입니다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시장을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점령하려는 기업들의 전쟁과 그들의 흥망 속에 사는 상어들이죠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때마침 들이닥친 불황과 경제적 혼란이 여러분에게는 최고의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먹잇감입니다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하지만 이를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노리는 상어는 당신만이 아닙니다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먹잇감뿐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아니라 경쟁자들에게도 타격을 가하세요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주식시장을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휘젓고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기업을 무너뜨리며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자본을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긁어모으세요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오직 혼자 승리해야 한다는 점을 명심하세요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잔인한 자본의 바다에서 진정한 포식자는 단 한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명뿐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1026" name="Picture 2" descr="red and blue light streaks">
            <a:extLst>
              <a:ext uri="{FF2B5EF4-FFF2-40B4-BE49-F238E27FC236}">
                <a16:creationId xmlns:a16="http://schemas.microsoft.com/office/drawing/2014/main" id="{8B9D60B1-BEC4-4943-8E15-867D4387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90" y="1699773"/>
            <a:ext cx="5185087" cy="34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C842061-9C09-4086-B602-C9DBA0E17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48651"/>
          <a:stretch/>
        </p:blipFill>
        <p:spPr>
          <a:xfrm>
            <a:off x="8975323" y="780309"/>
            <a:ext cx="3459029" cy="201496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3BB39FD-2680-4616-ACD1-FF7565E39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48651"/>
          <a:stretch/>
        </p:blipFill>
        <p:spPr>
          <a:xfrm flipH="1">
            <a:off x="6516209" y="4452359"/>
            <a:ext cx="2627790" cy="15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871779"/>
            <a:ext cx="6313591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손실액을 내야 하지만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현금이 모자란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보유한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 매도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금액을 충당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이렇게 매도하는 주식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주마다 현재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절반 이하의 가격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평가되며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$1,000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단위로 버림 계산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주식을 모두 매도했음에도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손실액을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지불할 수 없는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플레이어는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파산하여 게임에서 탈락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B39A816-D568-43A2-846B-882D6FFBD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97" y="1920205"/>
            <a:ext cx="4870556" cy="295306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67B10D6-070A-43FA-8ACF-3B0297432741}"/>
              </a:ext>
            </a:extLst>
          </p:cNvPr>
          <p:cNvSpPr/>
          <p:nvPr/>
        </p:nvSpPr>
        <p:spPr>
          <a:xfrm>
            <a:off x="6810311" y="4875993"/>
            <a:ext cx="5251528" cy="11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예시</a:t>
            </a:r>
            <a: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)$6,000</a:t>
            </a:r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주식은 강제 매도 시 </a:t>
            </a:r>
            <a: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$3,000 </a:t>
            </a:r>
            <a:b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$3,000</a:t>
            </a:r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주식은 강제 매도 시 </a:t>
            </a:r>
            <a: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$1,000</a:t>
            </a:r>
          </a:p>
        </p:txBody>
      </p:sp>
      <p:sp>
        <p:nvSpPr>
          <p:cNvPr id="8" name="화살표: 위쪽 7">
            <a:extLst>
              <a:ext uri="{FF2B5EF4-FFF2-40B4-BE49-F238E27FC236}">
                <a16:creationId xmlns:a16="http://schemas.microsoft.com/office/drawing/2014/main" id="{37A86A6C-08A4-447F-B5B8-90298EF5B56A}"/>
              </a:ext>
            </a:extLst>
          </p:cNvPr>
          <p:cNvSpPr/>
          <p:nvPr/>
        </p:nvSpPr>
        <p:spPr>
          <a:xfrm flipV="1">
            <a:off x="10995053" y="1705243"/>
            <a:ext cx="876300" cy="3382989"/>
          </a:xfrm>
          <a:prstGeom prst="upArrow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32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008791" cy="4942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차례를 마치기 전에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한번 더 주식을 매수하거나 매도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차례를 시작할 때 구매한 주식을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포함하여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주까지만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매수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차례가 끝나면 이번 차례에 매수한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 원래 보유한 주식과 함께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정리</a:t>
            </a:r>
            <a:endParaRPr lang="en-US" altLang="ko-KR" sz="30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70000"/>
              </a:lnSpc>
              <a:buAutoNum type="arabicPeriod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48E3C22-4C19-4D60-8757-3C761FC27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97" y="1938454"/>
            <a:ext cx="4870556" cy="324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5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928DE-1EE3-E25A-C2AD-699E4498D072}"/>
              </a:ext>
            </a:extLst>
          </p:cNvPr>
          <p:cNvSpPr txBox="1"/>
          <p:nvPr/>
        </p:nvSpPr>
        <p:spPr>
          <a:xfrm>
            <a:off x="206060" y="1179967"/>
            <a:ext cx="6423340" cy="461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중 한 가지 상황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b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발생하면 현재 차례만 마치고 </a:t>
            </a:r>
            <a:b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  <a:endParaRPr lang="en-US" altLang="ko-KR" sz="2800" b="1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 기업의 주가가 </a:t>
            </a:r>
            <a:b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$15,000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도달한 경우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 기업의 건물이 모두 </a:t>
            </a:r>
            <a:b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사용된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 또는 제거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경우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모든 기업의 주식이 매수된 경우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B33D12E-147F-4317-90FC-4A721D327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20" y="1748763"/>
            <a:ext cx="5951944" cy="308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928DE-1EE3-E25A-C2AD-699E4498D072}"/>
              </a:ext>
            </a:extLst>
          </p:cNvPr>
          <p:cNvSpPr txBox="1"/>
          <p:nvPr/>
        </p:nvSpPr>
        <p:spPr>
          <a:xfrm>
            <a:off x="206060" y="1179967"/>
            <a:ext cx="6794737" cy="452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2"/>
            </a:pP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게임이 종료되면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보유한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 주가로 계산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 각자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보유한 현금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액수에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계산 결과를 합산하여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최종 자산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계산</a:t>
            </a:r>
            <a:endParaRPr lang="en-US" altLang="ko-KR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 startAt="2"/>
            </a:pP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최종 자산이 가장 많은 플레이어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600" b="1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5820FB7-B9A3-48D4-BEB1-3CE552AC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97" y="1997441"/>
            <a:ext cx="4870556" cy="31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113383"/>
            <a:ext cx="7426766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조커 건물 규칙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건물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결과가 검은색이나 회색이라면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건물을 포함한 아무 건물 하나를 배치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건물은 단독 건물로만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배치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보너스로 현재 가장 높은 기업의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주가만큼의 현금을 받음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건물이 체인에 연결될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연결된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체인의 기업 건물로 취급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건물은 배치되면 제거되지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확장 게임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6CD7584-A221-41FE-B07D-99C45E52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848234"/>
            <a:ext cx="37719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113383"/>
            <a:ext cx="7227990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2"/>
            </a:pP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중립 건물 규칙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건물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결과가 회색이나 검은색이라면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건물을 포함한 아무 건물 하나를 배치하거나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배치된 회색 건물 하나를 제거 가능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건물은 단독 건물은 물론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건물과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칸에도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배치 가능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건물을 배치하는 경우 보너스를 받지 않음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건물은 체인에 연결되지 않으며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확장을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제한하거나 공격적 배치를 방어하는 역할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확장 게임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5A818FF-9CC1-4EFD-AD09-C86642B0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75" y="848233"/>
            <a:ext cx="37623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113383"/>
            <a:ext cx="7380390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3"/>
            </a:pP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개척 규칙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확장시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건물을 배치할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구역에 아직 배치되지 않은 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배치했다면 단독 건물 보너스를 받은 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확장을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번만 더 진행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이렇게 하여 한 차례에 건물을 두 개까지 배치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3"/>
            </a:pP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추가 규칙을 함께 적용하는 경우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결과 검은색과 회색을 각각의 건물에 사용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건물이나 회색 건물을 배치하는 것은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개척으로 간주하지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확장 게임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A8699D4-B4F1-442D-95C0-D1E234B0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380" y="2114804"/>
            <a:ext cx="2013236" cy="26283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11049FC-D602-4463-85B8-935B41175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616" y="2114804"/>
            <a:ext cx="2008152" cy="26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요약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49D1387-13C8-72A3-77AF-7F4E82AFAEDE}"/>
              </a:ext>
            </a:extLst>
          </p:cNvPr>
          <p:cNvSpPr/>
          <p:nvPr/>
        </p:nvSpPr>
        <p:spPr>
          <a:xfrm>
            <a:off x="1046205" y="1262819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게임준비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지폐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은행장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64BB1D2-6E2F-2E5A-2FA4-47B64457374F}"/>
              </a:ext>
            </a:extLst>
          </p:cNvPr>
          <p:cNvSpPr/>
          <p:nvPr/>
        </p:nvSpPr>
        <p:spPr>
          <a:xfrm>
            <a:off x="1046204" y="5145221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주식으로 종료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 최종 계산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6C49E6-A6C1-469A-A4BC-244BB2AA9AA4}"/>
              </a:ext>
            </a:extLst>
          </p:cNvPr>
          <p:cNvSpPr/>
          <p:nvPr/>
        </p:nvSpPr>
        <p:spPr>
          <a:xfrm>
            <a:off x="1046207" y="2814197"/>
            <a:ext cx="4967416" cy="14865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FE6A24E-156B-4697-90C4-505D390380CD}"/>
              </a:ext>
            </a:extLst>
          </p:cNvPr>
          <p:cNvSpPr/>
          <p:nvPr/>
        </p:nvSpPr>
        <p:spPr>
          <a:xfrm>
            <a:off x="6178378" y="3595411"/>
            <a:ext cx="4967416" cy="7053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배당금과 손실액 정산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BDC8051-F820-4343-8731-627EA03B1CCD}"/>
              </a:ext>
            </a:extLst>
          </p:cNvPr>
          <p:cNvSpPr/>
          <p:nvPr/>
        </p:nvSpPr>
        <p:spPr>
          <a:xfrm>
            <a:off x="1046205" y="4368213"/>
            <a:ext cx="10099590" cy="7095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EAF978E-49C0-440B-AEA0-E0AB1D954DFE}"/>
              </a:ext>
            </a:extLst>
          </p:cNvPr>
          <p:cNvSpPr/>
          <p:nvPr/>
        </p:nvSpPr>
        <p:spPr>
          <a:xfrm>
            <a:off x="1046204" y="2037189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79EE566-CF9A-46DB-9DF5-23DC5A61A49F}"/>
              </a:ext>
            </a:extLst>
          </p:cNvPr>
          <p:cNvSpPr/>
          <p:nvPr/>
        </p:nvSpPr>
        <p:spPr>
          <a:xfrm>
            <a:off x="6178377" y="2818402"/>
            <a:ext cx="4967416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배치와 보너스 획득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93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어찌 된 일인지 저명한 화가들의 초상화가 시장에 쏟아져 나왔습니다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여러분은 이를 이용해 이익을 도모하려 합니다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그림들의 감정가를 높이고 다른 사람의 그림의 감정가를 떨어뜨려 시장을 흔들어보세요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5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수단과 방법을 가리지 않는 모조품 시장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내가 보스다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나랑 협상하자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협상의 달인들이 모인 거대한 비즈니스의 현장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모두가 빅딜의 성사와 이익 배분을 위해 협상을 벌입니다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적절한 액션 카드만 있다면 이를 가로채거나 보스를 갈아치워 버릴 수 있습니다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1346E87-6444-428A-B1C3-0FB5B09ED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65" y="1913849"/>
            <a:ext cx="4005419" cy="282269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864647E-43D8-4BBA-BE17-8C33419ED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300" y="1913972"/>
            <a:ext cx="2822448" cy="28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225028" y="1107880"/>
            <a:ext cx="6167285" cy="520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및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건물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특수 건물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88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지폐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120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주사위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및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구역 주사위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 마커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영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및 보관함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7D49C1E-DA08-4569-B9E1-67496C48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778" y="1623408"/>
            <a:ext cx="7343194" cy="2656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043175" cy="509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테이블 가운데에 놓고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주가판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트레이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및 구역 주사위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옆에 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건물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색깔별로 분류하여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옆에 놓음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특수 건물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및 회색 건물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추가 규칙에서만 사용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주가판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아래의 기업 마크 위에 마크와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주가 마커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올려놓음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8B15808-79DA-4A3A-AA49-3666B4F44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16" y="1486347"/>
            <a:ext cx="5712447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043175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기업 색깔과 숫자별로 나누어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트레이의 주식 칸에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단위에 따라 나누어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트레이의 지폐 칸에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 중 한 명은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은행장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됨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은행장은 게임 중 지폐와 건물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주식을 플레이어들에게 나누어 주고 관리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C20376B-0ED9-4983-A618-F132CDC76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16" y="1486347"/>
            <a:ext cx="5712447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043175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은행장이 시작 플레이어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되어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8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다른 플레이어들도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 순서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대로 원하는 기업의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가져옴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다른 플레이어가 가져간 주식과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기업의 주식도 가져오는 것도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EF7D117-5B62-4FB6-A05E-CACC63EE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16" y="1486347"/>
            <a:ext cx="5712447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271062"/>
            <a:ext cx="6105962" cy="445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굴려서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기업을 확장하고 주식을 거래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하세요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보유한 주식으로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배당금과 보너스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받아 자산을 모으세요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끝났을 때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많은 자산을 모은 플레이어가 승리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합니다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0A9EF71-B7C3-4EF7-9C8B-434E77891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80" y="1599759"/>
            <a:ext cx="5248025" cy="34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진행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C1D88-112E-45EC-8DF3-CFF92D7E5DC0}"/>
              </a:ext>
            </a:extLst>
          </p:cNvPr>
          <p:cNvSpPr txBox="1"/>
          <p:nvPr/>
        </p:nvSpPr>
        <p:spPr>
          <a:xfrm>
            <a:off x="643245" y="1306998"/>
            <a:ext cx="1090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식으로 턴 진행을 요약</a:t>
            </a:r>
            <a:endParaRPr lang="en-US" altLang="ko-KR" sz="28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5F9DC3D-D12A-85E2-BB66-5BC28F0FF598}"/>
              </a:ext>
            </a:extLst>
          </p:cNvPr>
          <p:cNvSpPr/>
          <p:nvPr/>
        </p:nvSpPr>
        <p:spPr>
          <a:xfrm>
            <a:off x="1046204" y="2443043"/>
            <a:ext cx="4967416" cy="22044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확장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11D514D-617B-96B9-D520-A9990E60F1BC}"/>
              </a:ext>
            </a:extLst>
          </p:cNvPr>
          <p:cNvSpPr/>
          <p:nvPr/>
        </p:nvSpPr>
        <p:spPr>
          <a:xfrm>
            <a:off x="6178380" y="2443044"/>
            <a:ext cx="4967416" cy="10016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배치와 보너스 획득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ABC548-D3D3-EFE4-85B3-48AB4D6C4FCA}"/>
              </a:ext>
            </a:extLst>
          </p:cNvPr>
          <p:cNvSpPr/>
          <p:nvPr/>
        </p:nvSpPr>
        <p:spPr>
          <a:xfrm>
            <a:off x="1046205" y="4848734"/>
            <a:ext cx="10099590" cy="10016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E557AC6-AEFD-44EE-8D72-05E20EE43A5A}"/>
              </a:ext>
            </a:extLst>
          </p:cNvPr>
          <p:cNvSpPr/>
          <p:nvPr/>
        </p:nvSpPr>
        <p:spPr>
          <a:xfrm>
            <a:off x="1046205" y="1240199"/>
            <a:ext cx="10099590" cy="10016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주식 거래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1A2A9C4-FE67-4ABD-9968-9A6F8F344611}"/>
              </a:ext>
            </a:extLst>
          </p:cNvPr>
          <p:cNvSpPr/>
          <p:nvPr/>
        </p:nvSpPr>
        <p:spPr>
          <a:xfrm>
            <a:off x="6178380" y="3645889"/>
            <a:ext cx="4967416" cy="10016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배당금과 손실액 정산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13198</TotalTime>
  <Words>1840</Words>
  <Application>Microsoft Office PowerPoint</Application>
  <PresentationFormat>와이드스크린</PresentationFormat>
  <Paragraphs>224</Paragraphs>
  <Slides>40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5" baseType="lpstr">
      <vt:lpstr>Arial</vt:lpstr>
      <vt:lpstr>맑은 고딕</vt:lpstr>
      <vt:lpstr>나눔스퀘어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kbg7102</cp:lastModifiedBy>
  <cp:revision>387</cp:revision>
  <dcterms:created xsi:type="dcterms:W3CDTF">2021-02-23T06:25:54Z</dcterms:created>
  <dcterms:modified xsi:type="dcterms:W3CDTF">2022-11-24T09:23:50Z</dcterms:modified>
</cp:coreProperties>
</file>