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3"/>
  </p:notesMasterIdLst>
  <p:sldIdLst>
    <p:sldId id="257" r:id="rId2"/>
    <p:sldId id="260" r:id="rId3"/>
    <p:sldId id="495" r:id="rId4"/>
    <p:sldId id="726" r:id="rId5"/>
    <p:sldId id="745" r:id="rId6"/>
    <p:sldId id="551" r:id="rId7"/>
    <p:sldId id="552" r:id="rId8"/>
    <p:sldId id="553" r:id="rId9"/>
    <p:sldId id="743" r:id="rId10"/>
    <p:sldId id="742" r:id="rId11"/>
    <p:sldId id="744" r:id="rId12"/>
    <p:sldId id="748" r:id="rId13"/>
    <p:sldId id="746" r:id="rId14"/>
    <p:sldId id="747" r:id="rId15"/>
    <p:sldId id="749" r:id="rId16"/>
    <p:sldId id="750" r:id="rId17"/>
    <p:sldId id="626" r:id="rId18"/>
    <p:sldId id="460" r:id="rId19"/>
    <p:sldId id="259" r:id="rId20"/>
    <p:sldId id="264" r:id="rId21"/>
    <p:sldId id="263" r:id="rId22"/>
  </p:sldIdLst>
  <p:sldSz cx="12192000" cy="6858000"/>
  <p:notesSz cx="6858000" cy="9144000"/>
  <p:embeddedFontLst>
    <p:embeddedFont>
      <p:font typeface="나눔스퀘어" panose="020B0600000101010101" pitchFamily="50" charset="-127"/>
      <p:regular r:id="rId24"/>
    </p:embeddedFont>
    <p:embeddedFont>
      <p:font typeface="나눔스퀘어 Bold" panose="020B0600000101010101" pitchFamily="50" charset="-127"/>
      <p:bold r:id="rId25"/>
    </p:embeddedFont>
    <p:embeddedFont>
      <p:font typeface="맑은 고딕" panose="020B0503020000020004" pitchFamily="50" charset="-127"/>
      <p:regular r:id="rId26"/>
      <p:bold r:id="rId27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211" userDrawn="1">
          <p15:clr>
            <a:srgbClr val="A4A3A4"/>
          </p15:clr>
        </p15:guide>
        <p15:guide id="4" pos="438" userDrawn="1">
          <p15:clr>
            <a:srgbClr val="A4A3A4"/>
          </p15:clr>
        </p15:guide>
        <p15:guide id="5" pos="7469" userDrawn="1">
          <p15:clr>
            <a:srgbClr val="A4A3A4"/>
          </p15:clr>
        </p15:guide>
        <p15:guide id="6" orient="horz" pos="232" userDrawn="1">
          <p15:clr>
            <a:srgbClr val="A4A3A4"/>
          </p15:clr>
        </p15:guide>
        <p15:guide id="7" orient="horz" pos="3974" userDrawn="1">
          <p15:clr>
            <a:srgbClr val="A4A3A4"/>
          </p15:clr>
        </p15:guide>
        <p15:guide id="8" pos="429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3432D"/>
    <a:srgbClr val="FBDB2E"/>
    <a:srgbClr val="D94413"/>
    <a:srgbClr val="FFFFFF"/>
    <a:srgbClr val="006EBC"/>
    <a:srgbClr val="025989"/>
    <a:srgbClr val="C11A20"/>
    <a:srgbClr val="033552"/>
    <a:srgbClr val="F8221F"/>
    <a:srgbClr val="D223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489" autoAdjust="0"/>
    <p:restoredTop sz="94660"/>
  </p:normalViewPr>
  <p:slideViewPr>
    <p:cSldViewPr snapToGrid="0" showGuides="1">
      <p:cViewPr varScale="1">
        <p:scale>
          <a:sx n="116" d="100"/>
          <a:sy n="116" d="100"/>
        </p:scale>
        <p:origin x="132" y="156"/>
      </p:cViewPr>
      <p:guideLst>
        <p:guide orient="horz" pos="2160"/>
        <p:guide pos="3840"/>
        <p:guide pos="211"/>
        <p:guide pos="438"/>
        <p:guide pos="7469"/>
        <p:guide orient="horz" pos="232"/>
        <p:guide orient="horz" pos="3974"/>
        <p:guide pos="429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42DFD2-1982-4DF9-AB99-06ACC247F4DE}" type="datetimeFigureOut">
              <a:rPr lang="ko-KR" altLang="en-US" smtClean="0"/>
              <a:t>2022-05-24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0A7F22-0255-47F7-9589-85F31614695C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002915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타이틀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>
            <a:extLst>
              <a:ext uri="{FF2B5EF4-FFF2-40B4-BE49-F238E27FC236}">
                <a16:creationId xmlns:a16="http://schemas.microsoft.com/office/drawing/2014/main" id="{0D915092-9B20-43EE-8BFA-DCF0E7467DE7}"/>
              </a:ext>
            </a:extLst>
          </p:cNvPr>
          <p:cNvSpPr/>
          <p:nvPr userDrawn="1"/>
        </p:nvSpPr>
        <p:spPr>
          <a:xfrm>
            <a:off x="319087" y="333375"/>
            <a:ext cx="11553825" cy="619125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FB1BFAEF-D301-4F70-AAF8-200B281928A1}"/>
              </a:ext>
            </a:extLst>
          </p:cNvPr>
          <p:cNvSpPr/>
          <p:nvPr userDrawn="1"/>
        </p:nvSpPr>
        <p:spPr>
          <a:xfrm>
            <a:off x="552450" y="581025"/>
            <a:ext cx="10953750" cy="56959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8" name="직각 삼각형 17">
            <a:extLst>
              <a:ext uri="{FF2B5EF4-FFF2-40B4-BE49-F238E27FC236}">
                <a16:creationId xmlns:a16="http://schemas.microsoft.com/office/drawing/2014/main" id="{BDA86165-C92A-4ED7-B3D1-CB562E364F1C}"/>
              </a:ext>
            </a:extLst>
          </p:cNvPr>
          <p:cNvSpPr/>
          <p:nvPr userDrawn="1"/>
        </p:nvSpPr>
        <p:spPr>
          <a:xfrm rot="16200000">
            <a:off x="8222891" y="2874600"/>
            <a:ext cx="3644034" cy="3656013"/>
          </a:xfrm>
          <a:prstGeom prst="rtTriangle">
            <a:avLst/>
          </a:prstGeom>
          <a:solidFill>
            <a:srgbClr val="FBA6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9" name="이등변 삼각형 8">
            <a:extLst>
              <a:ext uri="{FF2B5EF4-FFF2-40B4-BE49-F238E27FC236}">
                <a16:creationId xmlns:a16="http://schemas.microsoft.com/office/drawing/2014/main" id="{B5A44C7A-6E59-40D4-95C6-90F5DEA9003A}"/>
              </a:ext>
            </a:extLst>
          </p:cNvPr>
          <p:cNvSpPr>
            <a:spLocks noChangeAspect="1"/>
          </p:cNvSpPr>
          <p:nvPr userDrawn="1"/>
        </p:nvSpPr>
        <p:spPr>
          <a:xfrm>
            <a:off x="8670125" y="3330584"/>
            <a:ext cx="3240000" cy="3240000"/>
          </a:xfrm>
          <a:prstGeom prst="triangle">
            <a:avLst>
              <a:gd name="adj" fmla="val 100000"/>
            </a:avLst>
          </a:prstGeom>
          <a:solidFill>
            <a:srgbClr val="87C437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5" name="이등변 삼각형 14">
            <a:extLst>
              <a:ext uri="{FF2B5EF4-FFF2-40B4-BE49-F238E27FC236}">
                <a16:creationId xmlns:a16="http://schemas.microsoft.com/office/drawing/2014/main" id="{C7648D17-2A62-44DC-B32D-59EA52CC1BB4}"/>
              </a:ext>
            </a:extLst>
          </p:cNvPr>
          <p:cNvSpPr>
            <a:spLocks noChangeAspect="1"/>
          </p:cNvSpPr>
          <p:nvPr userDrawn="1"/>
        </p:nvSpPr>
        <p:spPr>
          <a:xfrm>
            <a:off x="9458326" y="4229100"/>
            <a:ext cx="2047874" cy="2047874"/>
          </a:xfrm>
          <a:prstGeom prst="triangle">
            <a:avLst>
              <a:gd name="adj" fmla="val 99219"/>
            </a:avLst>
          </a:prstGeom>
          <a:solidFill>
            <a:schemeClr val="bg1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pic>
        <p:nvPicPr>
          <p:cNvPr id="13" name="그림 12" descr="아콩다콩로고_150325_web.gif">
            <a:extLst>
              <a:ext uri="{FF2B5EF4-FFF2-40B4-BE49-F238E27FC236}">
                <a16:creationId xmlns:a16="http://schemas.microsoft.com/office/drawing/2014/main" id="{741FA202-5B80-4A94-83DC-5F6ABC8D7B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29781" y="5324085"/>
            <a:ext cx="1015121" cy="454133"/>
          </a:xfrm>
          <a:prstGeom prst="rect">
            <a:avLst/>
          </a:prstGeom>
        </p:spPr>
      </p:pic>
      <p:sp>
        <p:nvSpPr>
          <p:cNvPr id="5" name="막힌 원호 4">
            <a:extLst>
              <a:ext uri="{FF2B5EF4-FFF2-40B4-BE49-F238E27FC236}">
                <a16:creationId xmlns:a16="http://schemas.microsoft.com/office/drawing/2014/main" id="{B0794916-0090-4ADE-8A5F-AFC85D7B442B}"/>
              </a:ext>
            </a:extLst>
          </p:cNvPr>
          <p:cNvSpPr/>
          <p:nvPr userDrawn="1"/>
        </p:nvSpPr>
        <p:spPr>
          <a:xfrm>
            <a:off x="10791025" y="-26787"/>
            <a:ext cx="1439880" cy="1439880"/>
          </a:xfrm>
          <a:prstGeom prst="blockArc">
            <a:avLst>
              <a:gd name="adj1" fmla="val 16199255"/>
              <a:gd name="adj2" fmla="val 0"/>
              <a:gd name="adj3" fmla="val 25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6" name="막힌 원호 15">
            <a:extLst>
              <a:ext uri="{FF2B5EF4-FFF2-40B4-BE49-F238E27FC236}">
                <a16:creationId xmlns:a16="http://schemas.microsoft.com/office/drawing/2014/main" id="{8D6294D2-14F9-45C3-9BE6-B841B949427E}"/>
              </a:ext>
            </a:extLst>
          </p:cNvPr>
          <p:cNvSpPr/>
          <p:nvPr userDrawn="1"/>
        </p:nvSpPr>
        <p:spPr>
          <a:xfrm flipH="1">
            <a:off x="-40479" y="-20930"/>
            <a:ext cx="1439880" cy="1439880"/>
          </a:xfrm>
          <a:prstGeom prst="blockArc">
            <a:avLst>
              <a:gd name="adj1" fmla="val 16199255"/>
              <a:gd name="adj2" fmla="val 0"/>
              <a:gd name="adj3" fmla="val 25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20" name="막힌 원호 19">
            <a:extLst>
              <a:ext uri="{FF2B5EF4-FFF2-40B4-BE49-F238E27FC236}">
                <a16:creationId xmlns:a16="http://schemas.microsoft.com/office/drawing/2014/main" id="{F1DDB0DB-BE97-4482-B31A-BA1C8F61F47F}"/>
              </a:ext>
            </a:extLst>
          </p:cNvPr>
          <p:cNvSpPr/>
          <p:nvPr userDrawn="1"/>
        </p:nvSpPr>
        <p:spPr>
          <a:xfrm flipV="1">
            <a:off x="10791818" y="5451026"/>
            <a:ext cx="1439880" cy="1439880"/>
          </a:xfrm>
          <a:prstGeom prst="blockArc">
            <a:avLst>
              <a:gd name="adj1" fmla="val 16199255"/>
              <a:gd name="adj2" fmla="val 0"/>
              <a:gd name="adj3" fmla="val 25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21" name="막힌 원호 20">
            <a:extLst>
              <a:ext uri="{FF2B5EF4-FFF2-40B4-BE49-F238E27FC236}">
                <a16:creationId xmlns:a16="http://schemas.microsoft.com/office/drawing/2014/main" id="{CF5285DE-4942-41F5-9036-002D676014D3}"/>
              </a:ext>
            </a:extLst>
          </p:cNvPr>
          <p:cNvSpPr/>
          <p:nvPr userDrawn="1"/>
        </p:nvSpPr>
        <p:spPr>
          <a:xfrm flipH="1" flipV="1">
            <a:off x="-42067" y="5448645"/>
            <a:ext cx="1439880" cy="1439880"/>
          </a:xfrm>
          <a:prstGeom prst="blockArc">
            <a:avLst>
              <a:gd name="adj1" fmla="val 16199255"/>
              <a:gd name="adj2" fmla="val 0"/>
              <a:gd name="adj3" fmla="val 25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pic>
        <p:nvPicPr>
          <p:cNvPr id="19" name="그림 18">
            <a:extLst>
              <a:ext uri="{FF2B5EF4-FFF2-40B4-BE49-F238E27FC236}">
                <a16:creationId xmlns:a16="http://schemas.microsoft.com/office/drawing/2014/main" id="{C58A392A-1FB2-43CF-88F8-E517C20AE61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9002" y="5778218"/>
            <a:ext cx="1485900" cy="375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180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본문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직사각형 10">
            <a:extLst>
              <a:ext uri="{FF2B5EF4-FFF2-40B4-BE49-F238E27FC236}">
                <a16:creationId xmlns:a16="http://schemas.microsoft.com/office/drawing/2014/main" id="{0A7D3DEB-20CF-457B-AD00-635F216891AD}"/>
              </a:ext>
            </a:extLst>
          </p:cNvPr>
          <p:cNvSpPr/>
          <p:nvPr userDrawn="1"/>
        </p:nvSpPr>
        <p:spPr>
          <a:xfrm>
            <a:off x="112253" y="95534"/>
            <a:ext cx="11982733" cy="6273367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pic>
        <p:nvPicPr>
          <p:cNvPr id="20" name="그림 19" descr="아콩다콩로고_150325_web.gif">
            <a:extLst>
              <a:ext uri="{FF2B5EF4-FFF2-40B4-BE49-F238E27FC236}">
                <a16:creationId xmlns:a16="http://schemas.microsoft.com/office/drawing/2014/main" id="{74DF40A5-574A-489D-B2BD-BD7B57577BB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0774" y="6461180"/>
            <a:ext cx="732360" cy="327634"/>
          </a:xfrm>
          <a:prstGeom prst="rect">
            <a:avLst/>
          </a:prstGeom>
        </p:spPr>
      </p:pic>
      <p:sp>
        <p:nvSpPr>
          <p:cNvPr id="26" name="직각 삼각형 25">
            <a:extLst>
              <a:ext uri="{FF2B5EF4-FFF2-40B4-BE49-F238E27FC236}">
                <a16:creationId xmlns:a16="http://schemas.microsoft.com/office/drawing/2014/main" id="{7A8F2C49-F3EA-418D-85BF-32DA70DD56C2}"/>
              </a:ext>
            </a:extLst>
          </p:cNvPr>
          <p:cNvSpPr/>
          <p:nvPr userDrawn="1"/>
        </p:nvSpPr>
        <p:spPr>
          <a:xfrm rot="16200000">
            <a:off x="352709" y="454377"/>
            <a:ext cx="656536" cy="656536"/>
          </a:xfrm>
          <a:prstGeom prst="rtTriangle">
            <a:avLst/>
          </a:prstGeom>
          <a:solidFill>
            <a:srgbClr val="87C4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7" name="직각 삼각형 26">
            <a:extLst>
              <a:ext uri="{FF2B5EF4-FFF2-40B4-BE49-F238E27FC236}">
                <a16:creationId xmlns:a16="http://schemas.microsoft.com/office/drawing/2014/main" id="{D4572C53-AF5B-4874-905D-262F99506DBC}"/>
              </a:ext>
            </a:extLst>
          </p:cNvPr>
          <p:cNvSpPr/>
          <p:nvPr userDrawn="1"/>
        </p:nvSpPr>
        <p:spPr>
          <a:xfrm rot="16200000">
            <a:off x="277997" y="386191"/>
            <a:ext cx="630995" cy="630994"/>
          </a:xfrm>
          <a:prstGeom prst="rtTriangle">
            <a:avLst/>
          </a:prstGeom>
          <a:solidFill>
            <a:srgbClr val="FBA6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0" name="텍스트 개체 틀 2">
            <a:extLst>
              <a:ext uri="{FF2B5EF4-FFF2-40B4-BE49-F238E27FC236}">
                <a16:creationId xmlns:a16="http://schemas.microsoft.com/office/drawing/2014/main" id="{58D6EDF8-31AB-424A-BD51-F747BDCBCF2D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268067" y="190784"/>
            <a:ext cx="657225" cy="7334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lang="ko-KR" altLang="en-US" sz="6000" b="1" kern="1200" dirty="0" smtClean="0">
                <a:solidFill>
                  <a:srgbClr val="292526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+mn-cs"/>
              </a:defRPr>
            </a:lvl1pPr>
            <a:lvl2pPr>
              <a:defRPr lang="ko-KR" altLang="en-US" sz="6000" b="1" kern="1200" dirty="0" smtClean="0">
                <a:solidFill>
                  <a:srgbClr val="292526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+mn-cs"/>
              </a:defRPr>
            </a:lvl2pPr>
            <a:lvl3pPr>
              <a:defRPr lang="ko-KR" altLang="en-US" sz="6000" b="1" kern="1200" dirty="0" smtClean="0">
                <a:solidFill>
                  <a:srgbClr val="292526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+mn-cs"/>
              </a:defRPr>
            </a:lvl3pPr>
            <a:lvl4pPr>
              <a:defRPr lang="ko-KR" altLang="en-US" sz="6000" b="1" kern="1200" dirty="0" smtClean="0">
                <a:solidFill>
                  <a:srgbClr val="292526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+mn-cs"/>
              </a:defRPr>
            </a:lvl4pPr>
            <a:lvl5pPr>
              <a:defRPr lang="ko-KR" altLang="en-US" sz="6000" b="1" kern="1200" dirty="0">
                <a:solidFill>
                  <a:srgbClr val="292526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+mn-cs"/>
              </a:defRPr>
            </a:lvl5pPr>
          </a:lstStyle>
          <a:p>
            <a:pPr lvl="0"/>
            <a:r>
              <a:rPr lang="en-US" altLang="ko-KR" dirty="0"/>
              <a:t>1</a:t>
            </a:r>
            <a:endParaRPr lang="ko-KR" altLang="en-US" dirty="0"/>
          </a:p>
        </p:txBody>
      </p:sp>
      <p:sp>
        <p:nvSpPr>
          <p:cNvPr id="31" name="텍스트 개체 틀 4">
            <a:extLst>
              <a:ext uri="{FF2B5EF4-FFF2-40B4-BE49-F238E27FC236}">
                <a16:creationId xmlns:a16="http://schemas.microsoft.com/office/drawing/2014/main" id="{137D1E76-952B-4CAA-84E8-C1B102A26E1D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1124068" y="402392"/>
            <a:ext cx="8553332" cy="109061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lang="ko-KR" altLang="en-US" sz="4000" b="1" kern="1200" dirty="0">
                <a:solidFill>
                  <a:srgbClr val="292526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+mn-cs"/>
              </a:defRPr>
            </a:lvl1pPr>
            <a:lvl2pPr>
              <a:defRPr lang="ko-KR" altLang="en-US" sz="4000" kern="1200" dirty="0" smtClean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+mn-cs"/>
              </a:defRPr>
            </a:lvl2pPr>
            <a:lvl3pPr>
              <a:defRPr lang="ko-KR" altLang="en-US" sz="4000" kern="1200" dirty="0" smtClean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+mn-cs"/>
              </a:defRPr>
            </a:lvl3pPr>
            <a:lvl4pPr>
              <a:defRPr lang="ko-KR" altLang="en-US" sz="4000" kern="1200" dirty="0" smtClean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+mn-cs"/>
              </a:defRPr>
            </a:lvl4pPr>
            <a:lvl5pPr>
              <a:defRPr lang="ko-KR" altLang="en-US" sz="4000" kern="12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  <a:cs typeface="+mn-cs"/>
              </a:defRPr>
            </a:lvl5pPr>
          </a:lstStyle>
          <a:p>
            <a:pPr lvl="0"/>
            <a:r>
              <a:rPr lang="ko-KR" altLang="en-US" dirty="0"/>
              <a:t>게임 소개</a:t>
            </a:r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32E8AF8E-9C77-4ABE-BC8A-21583FBAA0A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2829" y="6444998"/>
            <a:ext cx="1425373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858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게임 시작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그림 17">
            <a:extLst>
              <a:ext uri="{FF2B5EF4-FFF2-40B4-BE49-F238E27FC236}">
                <a16:creationId xmlns:a16="http://schemas.microsoft.com/office/drawing/2014/main" id="{ABC86B2A-13F6-4038-9E83-58F9B58CE2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0024" y="5155"/>
            <a:ext cx="11771976" cy="6855435"/>
          </a:xfrm>
          <a:prstGeom prst="rect">
            <a:avLst/>
          </a:prstGeom>
        </p:spPr>
      </p:pic>
      <p:sp>
        <p:nvSpPr>
          <p:cNvPr id="24" name="직사각형 23">
            <a:extLst>
              <a:ext uri="{FF2B5EF4-FFF2-40B4-BE49-F238E27FC236}">
                <a16:creationId xmlns:a16="http://schemas.microsoft.com/office/drawing/2014/main" id="{C94C3539-88D5-41D4-9D27-B1FE80378753}"/>
              </a:ext>
            </a:extLst>
          </p:cNvPr>
          <p:cNvSpPr/>
          <p:nvPr userDrawn="1"/>
        </p:nvSpPr>
        <p:spPr>
          <a:xfrm>
            <a:off x="0" y="-12702"/>
            <a:ext cx="12192000" cy="6891147"/>
          </a:xfrm>
          <a:prstGeom prst="rect">
            <a:avLst/>
          </a:prstGeom>
          <a:solidFill>
            <a:srgbClr val="30A1DB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0" name="직각 삼각형 19">
            <a:extLst>
              <a:ext uri="{FF2B5EF4-FFF2-40B4-BE49-F238E27FC236}">
                <a16:creationId xmlns:a16="http://schemas.microsoft.com/office/drawing/2014/main" id="{90A55710-278B-422D-BA53-3B428750F2A2}"/>
              </a:ext>
            </a:extLst>
          </p:cNvPr>
          <p:cNvSpPr/>
          <p:nvPr userDrawn="1"/>
        </p:nvSpPr>
        <p:spPr>
          <a:xfrm rot="5400000">
            <a:off x="3487" y="-12701"/>
            <a:ext cx="9124950" cy="9124950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grpSp>
        <p:nvGrpSpPr>
          <p:cNvPr id="21" name="그룹 20">
            <a:extLst>
              <a:ext uri="{FF2B5EF4-FFF2-40B4-BE49-F238E27FC236}">
                <a16:creationId xmlns:a16="http://schemas.microsoft.com/office/drawing/2014/main" id="{DFB73730-69CE-40BF-B236-F96948E1B1C5}"/>
              </a:ext>
            </a:extLst>
          </p:cNvPr>
          <p:cNvGrpSpPr/>
          <p:nvPr userDrawn="1"/>
        </p:nvGrpSpPr>
        <p:grpSpPr>
          <a:xfrm>
            <a:off x="3242" y="-975738"/>
            <a:ext cx="2587556" cy="2967078"/>
            <a:chOff x="0" y="-963038"/>
            <a:chExt cx="2587556" cy="2967078"/>
          </a:xfrm>
        </p:grpSpPr>
        <p:sp>
          <p:nvSpPr>
            <p:cNvPr id="22" name="직각 삼각형 21">
              <a:extLst>
                <a:ext uri="{FF2B5EF4-FFF2-40B4-BE49-F238E27FC236}">
                  <a16:creationId xmlns:a16="http://schemas.microsoft.com/office/drawing/2014/main" id="{C145B091-80CA-4BEC-8601-EBB8104FFF34}"/>
                </a:ext>
              </a:extLst>
            </p:cNvPr>
            <p:cNvSpPr/>
            <p:nvPr/>
          </p:nvSpPr>
          <p:spPr>
            <a:xfrm rot="18900000">
              <a:off x="661480" y="-963038"/>
              <a:ext cx="1926076" cy="1926076"/>
            </a:xfrm>
            <a:prstGeom prst="rtTriangle">
              <a:avLst/>
            </a:prstGeom>
            <a:solidFill>
              <a:srgbClr val="FBA6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  <p:sp>
          <p:nvSpPr>
            <p:cNvPr id="23" name="직각 삼각형 22">
              <a:extLst>
                <a:ext uri="{FF2B5EF4-FFF2-40B4-BE49-F238E27FC236}">
                  <a16:creationId xmlns:a16="http://schemas.microsoft.com/office/drawing/2014/main" id="{C464E8EA-D642-4486-803B-68DFDDDC1388}"/>
                </a:ext>
              </a:extLst>
            </p:cNvPr>
            <p:cNvSpPr/>
            <p:nvPr/>
          </p:nvSpPr>
          <p:spPr>
            <a:xfrm rot="5400000">
              <a:off x="0" y="0"/>
              <a:ext cx="2004040" cy="2004040"/>
            </a:xfrm>
            <a:prstGeom prst="rtTriangle">
              <a:avLst/>
            </a:prstGeom>
            <a:solidFill>
              <a:srgbClr val="87C4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6B634B8B-1B27-451C-8314-53D0F7CC21C1}"/>
              </a:ext>
            </a:extLst>
          </p:cNvPr>
          <p:cNvSpPr txBox="1"/>
          <p:nvPr userDrawn="1"/>
        </p:nvSpPr>
        <p:spPr>
          <a:xfrm>
            <a:off x="-248422" y="1644919"/>
            <a:ext cx="622662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6600" b="1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게임을</a:t>
            </a:r>
            <a:endParaRPr lang="en-US" altLang="ko-KR" sz="6600" b="1" dirty="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pPr algn="ctr"/>
            <a:r>
              <a:rPr lang="ko-KR" altLang="en-US" sz="6600" b="1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시작해볼까요</a:t>
            </a:r>
            <a:r>
              <a:rPr lang="en-US" altLang="ko-KR" sz="6600" b="1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?</a:t>
            </a:r>
            <a:endParaRPr lang="ko-KR" altLang="en-US" sz="6600" b="1" dirty="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grpSp>
        <p:nvGrpSpPr>
          <p:cNvPr id="29" name="그룹 28">
            <a:extLst>
              <a:ext uri="{FF2B5EF4-FFF2-40B4-BE49-F238E27FC236}">
                <a16:creationId xmlns:a16="http://schemas.microsoft.com/office/drawing/2014/main" id="{05EE9455-68BC-40CC-95C2-09CD94EAB19D}"/>
              </a:ext>
            </a:extLst>
          </p:cNvPr>
          <p:cNvGrpSpPr/>
          <p:nvPr userDrawn="1"/>
        </p:nvGrpSpPr>
        <p:grpSpPr>
          <a:xfrm rot="10800000">
            <a:off x="9604444" y="4856550"/>
            <a:ext cx="2587556" cy="2967078"/>
            <a:chOff x="0" y="-963038"/>
            <a:chExt cx="2587556" cy="2967078"/>
          </a:xfrm>
          <a:solidFill>
            <a:srgbClr val="87C437"/>
          </a:solidFill>
        </p:grpSpPr>
        <p:sp>
          <p:nvSpPr>
            <p:cNvPr id="30" name="직각 삼각형 29">
              <a:extLst>
                <a:ext uri="{FF2B5EF4-FFF2-40B4-BE49-F238E27FC236}">
                  <a16:creationId xmlns:a16="http://schemas.microsoft.com/office/drawing/2014/main" id="{4A4AE6B9-7956-42B0-B5FC-88A8314EE466}"/>
                </a:ext>
              </a:extLst>
            </p:cNvPr>
            <p:cNvSpPr/>
            <p:nvPr/>
          </p:nvSpPr>
          <p:spPr>
            <a:xfrm rot="18900000">
              <a:off x="661480" y="-963038"/>
              <a:ext cx="1926076" cy="1926076"/>
            </a:xfrm>
            <a:prstGeom prst="rtTriangle">
              <a:avLst/>
            </a:prstGeom>
            <a:solidFill>
              <a:srgbClr val="FBA6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  <p:sp>
          <p:nvSpPr>
            <p:cNvPr id="31" name="직각 삼각형 30">
              <a:extLst>
                <a:ext uri="{FF2B5EF4-FFF2-40B4-BE49-F238E27FC236}">
                  <a16:creationId xmlns:a16="http://schemas.microsoft.com/office/drawing/2014/main" id="{C1BD73C9-BE4D-4058-AD2F-E0DDCA230BB4}"/>
                </a:ext>
              </a:extLst>
            </p:cNvPr>
            <p:cNvSpPr/>
            <p:nvPr/>
          </p:nvSpPr>
          <p:spPr>
            <a:xfrm rot="5400000">
              <a:off x="0" y="0"/>
              <a:ext cx="2004040" cy="2004040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</p:grpSp>
      <p:pic>
        <p:nvPicPr>
          <p:cNvPr id="16" name="그림 15" descr="아콩다콩로고_150325_web.gif">
            <a:extLst>
              <a:ext uri="{FF2B5EF4-FFF2-40B4-BE49-F238E27FC236}">
                <a16:creationId xmlns:a16="http://schemas.microsoft.com/office/drawing/2014/main" id="{804F904F-CEB9-4E9A-9480-D09A574814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949" y="4073328"/>
            <a:ext cx="1031374" cy="461404"/>
          </a:xfrm>
          <a:prstGeom prst="rect">
            <a:avLst/>
          </a:prstGeom>
        </p:spPr>
      </p:pic>
      <p:pic>
        <p:nvPicPr>
          <p:cNvPr id="25" name="그림 24">
            <a:extLst>
              <a:ext uri="{FF2B5EF4-FFF2-40B4-BE49-F238E27FC236}">
                <a16:creationId xmlns:a16="http://schemas.microsoft.com/office/drawing/2014/main" id="{76562740-2756-49F9-8C96-218ACB0FA7C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142" y="4050753"/>
            <a:ext cx="2007337" cy="506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93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감사합니다!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그림 18">
            <a:extLst>
              <a:ext uri="{FF2B5EF4-FFF2-40B4-BE49-F238E27FC236}">
                <a16:creationId xmlns:a16="http://schemas.microsoft.com/office/drawing/2014/main" id="{133A76C9-095D-4B39-A258-DDAEA89815B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0" y="-3"/>
            <a:ext cx="12192000" cy="6858001"/>
          </a:xfrm>
          <a:prstGeom prst="rect">
            <a:avLst/>
          </a:prstGeom>
        </p:spPr>
      </p:pic>
      <p:sp>
        <p:nvSpPr>
          <p:cNvPr id="24" name="직사각형 23">
            <a:extLst>
              <a:ext uri="{FF2B5EF4-FFF2-40B4-BE49-F238E27FC236}">
                <a16:creationId xmlns:a16="http://schemas.microsoft.com/office/drawing/2014/main" id="{C94C3539-88D5-41D4-9D27-B1FE80378753}"/>
              </a:ext>
            </a:extLst>
          </p:cNvPr>
          <p:cNvSpPr/>
          <p:nvPr userDrawn="1"/>
        </p:nvSpPr>
        <p:spPr>
          <a:xfrm>
            <a:off x="0" y="0"/>
            <a:ext cx="12192000" cy="6842712"/>
          </a:xfrm>
          <a:prstGeom prst="rect">
            <a:avLst/>
          </a:prstGeom>
          <a:solidFill>
            <a:srgbClr val="30A1DB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0" name="직각 삼각형 19">
            <a:extLst>
              <a:ext uri="{FF2B5EF4-FFF2-40B4-BE49-F238E27FC236}">
                <a16:creationId xmlns:a16="http://schemas.microsoft.com/office/drawing/2014/main" id="{90A55710-278B-422D-BA53-3B428750F2A2}"/>
              </a:ext>
            </a:extLst>
          </p:cNvPr>
          <p:cNvSpPr/>
          <p:nvPr userDrawn="1"/>
        </p:nvSpPr>
        <p:spPr>
          <a:xfrm rot="16200000">
            <a:off x="2413675" y="-2922230"/>
            <a:ext cx="9780230" cy="9780230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grpSp>
        <p:nvGrpSpPr>
          <p:cNvPr id="21" name="그룹 20">
            <a:extLst>
              <a:ext uri="{FF2B5EF4-FFF2-40B4-BE49-F238E27FC236}">
                <a16:creationId xmlns:a16="http://schemas.microsoft.com/office/drawing/2014/main" id="{DFB73730-69CE-40BF-B236-F96948E1B1C5}"/>
              </a:ext>
            </a:extLst>
          </p:cNvPr>
          <p:cNvGrpSpPr/>
          <p:nvPr userDrawn="1"/>
        </p:nvGrpSpPr>
        <p:grpSpPr>
          <a:xfrm>
            <a:off x="3242" y="-975738"/>
            <a:ext cx="2587556" cy="2967078"/>
            <a:chOff x="0" y="-963038"/>
            <a:chExt cx="2587556" cy="2967078"/>
          </a:xfrm>
        </p:grpSpPr>
        <p:sp>
          <p:nvSpPr>
            <p:cNvPr id="22" name="직각 삼각형 21">
              <a:extLst>
                <a:ext uri="{FF2B5EF4-FFF2-40B4-BE49-F238E27FC236}">
                  <a16:creationId xmlns:a16="http://schemas.microsoft.com/office/drawing/2014/main" id="{C145B091-80CA-4BEC-8601-EBB8104FFF34}"/>
                </a:ext>
              </a:extLst>
            </p:cNvPr>
            <p:cNvSpPr/>
            <p:nvPr/>
          </p:nvSpPr>
          <p:spPr>
            <a:xfrm rot="18900000">
              <a:off x="661480" y="-963038"/>
              <a:ext cx="1926076" cy="1926076"/>
            </a:xfrm>
            <a:prstGeom prst="rtTriangle">
              <a:avLst/>
            </a:prstGeom>
            <a:solidFill>
              <a:srgbClr val="FBA6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  <p:sp>
          <p:nvSpPr>
            <p:cNvPr id="23" name="직각 삼각형 22">
              <a:extLst>
                <a:ext uri="{FF2B5EF4-FFF2-40B4-BE49-F238E27FC236}">
                  <a16:creationId xmlns:a16="http://schemas.microsoft.com/office/drawing/2014/main" id="{C464E8EA-D642-4486-803B-68DFDDDC1388}"/>
                </a:ext>
              </a:extLst>
            </p:cNvPr>
            <p:cNvSpPr/>
            <p:nvPr/>
          </p:nvSpPr>
          <p:spPr>
            <a:xfrm rot="5400000">
              <a:off x="0" y="0"/>
              <a:ext cx="2004040" cy="2004040"/>
            </a:xfrm>
            <a:prstGeom prst="rtTriangle">
              <a:avLst/>
            </a:prstGeom>
            <a:solidFill>
              <a:srgbClr val="87C4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6B634B8B-1B27-451C-8314-53D0F7CC21C1}"/>
              </a:ext>
            </a:extLst>
          </p:cNvPr>
          <p:cNvSpPr txBox="1"/>
          <p:nvPr userDrawn="1"/>
        </p:nvSpPr>
        <p:spPr>
          <a:xfrm>
            <a:off x="5965371" y="3336188"/>
            <a:ext cx="62266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8000" b="1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감사합니다</a:t>
            </a:r>
            <a:r>
              <a:rPr lang="en-US" altLang="ko-KR" sz="8000" b="1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.</a:t>
            </a:r>
            <a:endParaRPr lang="ko-KR" altLang="en-US" sz="8000" b="1" dirty="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grpSp>
        <p:nvGrpSpPr>
          <p:cNvPr id="29" name="그룹 28">
            <a:extLst>
              <a:ext uri="{FF2B5EF4-FFF2-40B4-BE49-F238E27FC236}">
                <a16:creationId xmlns:a16="http://schemas.microsoft.com/office/drawing/2014/main" id="{05EE9455-68BC-40CC-95C2-09CD94EAB19D}"/>
              </a:ext>
            </a:extLst>
          </p:cNvPr>
          <p:cNvGrpSpPr/>
          <p:nvPr userDrawn="1"/>
        </p:nvGrpSpPr>
        <p:grpSpPr>
          <a:xfrm rot="10800000">
            <a:off x="9604444" y="4890694"/>
            <a:ext cx="2587556" cy="2967078"/>
            <a:chOff x="0" y="-963038"/>
            <a:chExt cx="2587556" cy="2967078"/>
          </a:xfrm>
        </p:grpSpPr>
        <p:sp>
          <p:nvSpPr>
            <p:cNvPr id="30" name="직각 삼각형 29">
              <a:extLst>
                <a:ext uri="{FF2B5EF4-FFF2-40B4-BE49-F238E27FC236}">
                  <a16:creationId xmlns:a16="http://schemas.microsoft.com/office/drawing/2014/main" id="{4A4AE6B9-7956-42B0-B5FC-88A8314EE466}"/>
                </a:ext>
              </a:extLst>
            </p:cNvPr>
            <p:cNvSpPr/>
            <p:nvPr/>
          </p:nvSpPr>
          <p:spPr>
            <a:xfrm rot="18900000">
              <a:off x="661480" y="-963038"/>
              <a:ext cx="1926076" cy="1926076"/>
            </a:xfrm>
            <a:prstGeom prst="rtTriangle">
              <a:avLst/>
            </a:prstGeom>
            <a:solidFill>
              <a:srgbClr val="FBA61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  <p:sp>
          <p:nvSpPr>
            <p:cNvPr id="31" name="직각 삼각형 30">
              <a:extLst>
                <a:ext uri="{FF2B5EF4-FFF2-40B4-BE49-F238E27FC236}">
                  <a16:creationId xmlns:a16="http://schemas.microsoft.com/office/drawing/2014/main" id="{C1BD73C9-BE4D-4058-AD2F-E0DDCA230BB4}"/>
                </a:ext>
              </a:extLst>
            </p:cNvPr>
            <p:cNvSpPr/>
            <p:nvPr/>
          </p:nvSpPr>
          <p:spPr>
            <a:xfrm rot="5400000">
              <a:off x="0" y="0"/>
              <a:ext cx="2004040" cy="2004040"/>
            </a:xfrm>
            <a:prstGeom prst="rtTriangle">
              <a:avLst/>
            </a:prstGeom>
            <a:solidFill>
              <a:srgbClr val="87C4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</p:grpSp>
      <p:pic>
        <p:nvPicPr>
          <p:cNvPr id="25" name="그림 24" descr="아콩다콩로고_150325_web.gif">
            <a:extLst>
              <a:ext uri="{FF2B5EF4-FFF2-40B4-BE49-F238E27FC236}">
                <a16:creationId xmlns:a16="http://schemas.microsoft.com/office/drawing/2014/main" id="{AFC7B4B4-C72E-4335-89F3-D091A183B7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8693" y="6143531"/>
            <a:ext cx="1031374" cy="461404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C9C42362-388F-4EBE-825F-5BD5131688C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8497" y="6120636"/>
            <a:ext cx="1994809" cy="503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407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162E1193-0276-4D85-A0F6-0F3DD3D3FC6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defRPr>
            </a:lvl1pPr>
          </a:lstStyle>
          <a:p>
            <a:fld id="{C0CEF289-BBD3-4B78-AD87-46AEC9B941C9}" type="datetimeFigureOut">
              <a:rPr lang="ko-KR" altLang="en-US" smtClean="0"/>
              <a:pPr/>
              <a:t>2022-05-24</a:t>
            </a:fld>
            <a:endParaRPr lang="ko-KR" altLang="en-US" dirty="0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50C72972-5B25-4846-AECE-569761243D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defRPr>
            </a:lvl1pPr>
          </a:lstStyle>
          <a:p>
            <a:endParaRPr lang="ko-KR" altLang="en-US" dirty="0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6BE8AC52-1096-4925-9C1A-04455F61AD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defRPr>
            </a:lvl1pPr>
          </a:lstStyle>
          <a:p>
            <a:fld id="{66024BC6-15BB-44EA-80E0-37237723EBAB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62030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</p:sldLayoutIdLst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B4F735A5-6475-20D3-D71B-F47D595820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806" y="576648"/>
            <a:ext cx="3995407" cy="5732077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763CA180-7B14-942C-2836-F05A043810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212" y="576648"/>
            <a:ext cx="6970285" cy="1994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949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>
            <a:extLst>
              <a:ext uri="{FF2B5EF4-FFF2-40B4-BE49-F238E27FC236}">
                <a16:creationId xmlns:a16="http://schemas.microsoft.com/office/drawing/2014/main" id="{70DC0375-3E4C-4E1A-98F5-98DAD1715617}"/>
              </a:ext>
            </a:extLst>
          </p:cNvPr>
          <p:cNvSpPr/>
          <p:nvPr/>
        </p:nvSpPr>
        <p:spPr>
          <a:xfrm>
            <a:off x="695325" y="1277373"/>
            <a:ext cx="2905125" cy="642832"/>
          </a:xfrm>
          <a:prstGeom prst="rect">
            <a:avLst/>
          </a:prstGeom>
          <a:solidFill>
            <a:srgbClr val="E343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</a:t>
            </a:r>
            <a:r>
              <a:rPr lang="en-US" altLang="ko-KR" sz="2800">
                <a:latin typeface="나눔스퀘어" panose="020B0600000101010101" pitchFamily="50" charset="-127"/>
                <a:ea typeface="나눔스퀘어" panose="020B0600000101010101" pitchFamily="50" charset="-127"/>
              </a:rPr>
              <a:t>. </a:t>
            </a:r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주사위 던지기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859DAE-87E9-4E34-BDCE-1F14FA8805EB}"/>
              </a:ext>
            </a:extLst>
          </p:cNvPr>
          <p:cNvSpPr txBox="1"/>
          <p:nvPr/>
        </p:nvSpPr>
        <p:spPr>
          <a:xfrm>
            <a:off x="220560" y="1928929"/>
            <a:ext cx="7227990" cy="4180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3.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주사위를 </a:t>
            </a:r>
            <a:r>
              <a:rPr lang="ko-KR" altLang="en-US" sz="3000" b="1" spc="-150" dirty="0">
                <a:solidFill>
                  <a:srgbClr val="E3432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조심스럽게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떨어뜨릴 수도 있고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</a:t>
            </a: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</a:t>
            </a:r>
            <a:r>
              <a:rPr lang="ko-KR" altLang="en-US" sz="3000" b="1" spc="-150" dirty="0">
                <a:solidFill>
                  <a:srgbClr val="E3432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세게 던져서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경기장에 있는 </a:t>
            </a:r>
            <a:r>
              <a:rPr lang="ko-KR" altLang="en-US" sz="3000" b="1" spc="-150" dirty="0">
                <a:solidFill>
                  <a:srgbClr val="E3432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다른 주사위도</a:t>
            </a:r>
            <a:endParaRPr lang="en-US" altLang="ko-KR" sz="3000" b="1" spc="-150" dirty="0">
              <a:solidFill>
                <a:srgbClr val="E3432D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b="1" spc="-150" dirty="0">
                <a:solidFill>
                  <a:srgbClr val="E3432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    </a:t>
            </a:r>
            <a:r>
              <a:rPr lang="ko-KR" altLang="en-US" sz="3000" b="1" spc="-150" dirty="0">
                <a:solidFill>
                  <a:srgbClr val="E3432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맞출 수 있음</a:t>
            </a:r>
            <a:endParaRPr lang="en-US" altLang="ko-KR" sz="3000" b="1" spc="-150" dirty="0">
              <a:solidFill>
                <a:srgbClr val="E3432D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4. </a:t>
            </a:r>
            <a:r>
              <a:rPr lang="ko-KR" altLang="en-US" sz="3000" b="1" spc="-150" dirty="0">
                <a:solidFill>
                  <a:srgbClr val="E3432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주의</a:t>
            </a:r>
            <a:r>
              <a:rPr lang="en-US" altLang="ko-KR" sz="3000" b="1" spc="-150" dirty="0">
                <a:solidFill>
                  <a:srgbClr val="E3432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! </a:t>
            </a: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잘못 던지거나 튕겨 나가거나 </a:t>
            </a:r>
            <a:r>
              <a:rPr lang="ko-KR" altLang="en-US" sz="3000" b="1" spc="-150" dirty="0">
                <a:solidFill>
                  <a:srgbClr val="E3432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경기장을</a:t>
            </a:r>
            <a:endParaRPr lang="en-US" altLang="ko-KR" sz="3000" b="1" spc="-150" dirty="0">
              <a:solidFill>
                <a:srgbClr val="E3432D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b="1" spc="-150" dirty="0">
                <a:solidFill>
                  <a:srgbClr val="E3432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   </a:t>
            </a:r>
            <a:r>
              <a:rPr lang="ko-KR" altLang="en-US" sz="3000" b="1" spc="-150" dirty="0">
                <a:solidFill>
                  <a:srgbClr val="E3432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벗어난 주사위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는 </a:t>
            </a:r>
            <a:r>
              <a:rPr lang="ko-KR" altLang="en-US" sz="3000" b="1" spc="-150" dirty="0">
                <a:solidFill>
                  <a:srgbClr val="E3432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즉시 게임에서 제거</a:t>
            </a:r>
            <a:endParaRPr lang="en-US" altLang="ko-KR" sz="3000" b="1" spc="-150" dirty="0">
              <a:solidFill>
                <a:srgbClr val="E3432D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9D5331D-DB4A-4567-A096-D3352B235F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3</a:t>
            </a:r>
            <a:endParaRPr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B298E0D3-1319-422C-955D-D5600AB28C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방법</a:t>
            </a:r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D820FD48-1005-827F-C285-3A2FF0A21F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1094" y="2093912"/>
            <a:ext cx="4915944" cy="3584575"/>
          </a:xfrm>
          <a:prstGeom prst="rect">
            <a:avLst/>
          </a:prstGeom>
        </p:spPr>
      </p:pic>
      <p:sp>
        <p:nvSpPr>
          <p:cNvPr id="2" name="타원 1">
            <a:extLst>
              <a:ext uri="{FF2B5EF4-FFF2-40B4-BE49-F238E27FC236}">
                <a16:creationId xmlns:a16="http://schemas.microsoft.com/office/drawing/2014/main" id="{1238E231-F54D-4E1C-9133-E6BCFD6D4AE0}"/>
              </a:ext>
            </a:extLst>
          </p:cNvPr>
          <p:cNvSpPr/>
          <p:nvPr/>
        </p:nvSpPr>
        <p:spPr>
          <a:xfrm>
            <a:off x="9526675" y="1928929"/>
            <a:ext cx="873237" cy="873237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11" name="타원 10">
            <a:extLst>
              <a:ext uri="{FF2B5EF4-FFF2-40B4-BE49-F238E27FC236}">
                <a16:creationId xmlns:a16="http://schemas.microsoft.com/office/drawing/2014/main" id="{4E7321E5-011A-B7FE-20EF-9D937A68013C}"/>
              </a:ext>
            </a:extLst>
          </p:cNvPr>
          <p:cNvSpPr/>
          <p:nvPr/>
        </p:nvSpPr>
        <p:spPr>
          <a:xfrm>
            <a:off x="7326086" y="3687391"/>
            <a:ext cx="873237" cy="873237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01369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>
            <a:extLst>
              <a:ext uri="{FF2B5EF4-FFF2-40B4-BE49-F238E27FC236}">
                <a16:creationId xmlns:a16="http://schemas.microsoft.com/office/drawing/2014/main" id="{70DC0375-3E4C-4E1A-98F5-98DAD1715617}"/>
              </a:ext>
            </a:extLst>
          </p:cNvPr>
          <p:cNvSpPr/>
          <p:nvPr/>
        </p:nvSpPr>
        <p:spPr>
          <a:xfrm>
            <a:off x="695325" y="1277373"/>
            <a:ext cx="3429000" cy="642832"/>
          </a:xfrm>
          <a:prstGeom prst="rect">
            <a:avLst/>
          </a:prstGeom>
          <a:solidFill>
            <a:srgbClr val="E343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2. </a:t>
            </a:r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경기장 확인하기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859DAE-87E9-4E34-BDCE-1F14FA8805EB}"/>
              </a:ext>
            </a:extLst>
          </p:cNvPr>
          <p:cNvSpPr txBox="1"/>
          <p:nvPr/>
        </p:nvSpPr>
        <p:spPr>
          <a:xfrm>
            <a:off x="220559" y="1928929"/>
            <a:ext cx="7923315" cy="1410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1. </a:t>
            </a:r>
            <a:r>
              <a:rPr lang="en-US" altLang="ko-KR" sz="3000" b="1" spc="-150" dirty="0">
                <a:solidFill>
                  <a:srgbClr val="E3432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X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: “X”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면이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나온 </a:t>
            </a:r>
            <a:r>
              <a:rPr lang="ko-KR" altLang="en-US" sz="3000" b="1" spc="-150" dirty="0">
                <a:solidFill>
                  <a:srgbClr val="E3432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주사위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를 </a:t>
            </a:r>
            <a:r>
              <a:rPr lang="ko-KR" altLang="en-US" sz="3000" b="1" spc="-150" dirty="0">
                <a:solidFill>
                  <a:srgbClr val="E3432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모두 제거</a:t>
            </a:r>
            <a:endParaRPr lang="en-US" altLang="ko-KR" sz="3000" b="1" spc="-150" dirty="0">
              <a:solidFill>
                <a:srgbClr val="E3432D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이 주사위는 </a:t>
            </a:r>
            <a:r>
              <a:rPr lang="ko-KR" altLang="en-US" sz="3000" b="1" spc="-150" dirty="0">
                <a:solidFill>
                  <a:srgbClr val="E3432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다시 사용하지 않음</a:t>
            </a:r>
            <a:endParaRPr lang="en-US" altLang="ko-KR" sz="3000" b="1" spc="-150" dirty="0">
              <a:solidFill>
                <a:srgbClr val="E3432D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9D5331D-DB4A-4567-A096-D3352B235F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3</a:t>
            </a:r>
            <a:endParaRPr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B298E0D3-1319-422C-955D-D5600AB28C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방법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2660DE5A-2908-3CF8-AC8E-4678A75BED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9114" y="1929324"/>
            <a:ext cx="4327924" cy="2999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706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>
            <a:extLst>
              <a:ext uri="{FF2B5EF4-FFF2-40B4-BE49-F238E27FC236}">
                <a16:creationId xmlns:a16="http://schemas.microsoft.com/office/drawing/2014/main" id="{70DC0375-3E4C-4E1A-98F5-98DAD1715617}"/>
              </a:ext>
            </a:extLst>
          </p:cNvPr>
          <p:cNvSpPr/>
          <p:nvPr/>
        </p:nvSpPr>
        <p:spPr>
          <a:xfrm>
            <a:off x="695325" y="1277373"/>
            <a:ext cx="3429000" cy="642832"/>
          </a:xfrm>
          <a:prstGeom prst="rect">
            <a:avLst/>
          </a:prstGeom>
          <a:solidFill>
            <a:srgbClr val="E343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2. </a:t>
            </a:r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경기장 확인하기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859DAE-87E9-4E34-BDCE-1F14FA8805EB}"/>
              </a:ext>
            </a:extLst>
          </p:cNvPr>
          <p:cNvSpPr txBox="1"/>
          <p:nvPr/>
        </p:nvSpPr>
        <p:spPr>
          <a:xfrm>
            <a:off x="220559" y="1928929"/>
            <a:ext cx="7923315" cy="4180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1. </a:t>
            </a:r>
            <a:r>
              <a:rPr lang="en-US" altLang="ko-KR" sz="3000" b="1" spc="-150" dirty="0">
                <a:solidFill>
                  <a:srgbClr val="E3432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X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: “X”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면이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나온 </a:t>
            </a:r>
            <a:r>
              <a:rPr lang="ko-KR" altLang="en-US" sz="3000" b="1" spc="-150" dirty="0">
                <a:solidFill>
                  <a:srgbClr val="E3432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주사위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를 </a:t>
            </a:r>
            <a:r>
              <a:rPr lang="ko-KR" altLang="en-US" sz="3000" b="1" spc="-150" dirty="0">
                <a:solidFill>
                  <a:srgbClr val="E3432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모두 제거</a:t>
            </a:r>
            <a:endParaRPr lang="en-US" altLang="ko-KR" sz="3000" b="1" spc="-150" dirty="0">
              <a:solidFill>
                <a:srgbClr val="E3432D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이 주사위는 </a:t>
            </a:r>
            <a:r>
              <a:rPr lang="ko-KR" altLang="en-US" sz="3000" b="1" spc="-150" dirty="0">
                <a:solidFill>
                  <a:srgbClr val="E3432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다시 사용하지 않음</a:t>
            </a:r>
            <a:endParaRPr lang="en-US" altLang="ko-KR" sz="3000" b="1" spc="-150" dirty="0">
              <a:solidFill>
                <a:srgbClr val="E3432D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2. </a:t>
            </a:r>
            <a:r>
              <a:rPr lang="ko-KR" altLang="en-US" sz="3000" b="1" spc="-150" dirty="0">
                <a:solidFill>
                  <a:srgbClr val="E3432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같은 숫자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: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같은 숫자가 나온 주사위가 있다면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그 주사위들을 </a:t>
            </a:r>
            <a:r>
              <a:rPr lang="ko-KR" altLang="en-US" sz="3000" b="1" spc="-150" dirty="0">
                <a:solidFill>
                  <a:srgbClr val="E3432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모두 가져옴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만약 같은 숫자가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나온 주사위가 </a:t>
            </a:r>
            <a:r>
              <a:rPr lang="ko-KR" altLang="en-US" sz="3000" b="1" spc="-150" dirty="0">
                <a:solidFill>
                  <a:srgbClr val="E3432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여럿 있어도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모두 가져옴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3.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주사위를 </a:t>
            </a:r>
            <a:r>
              <a:rPr lang="ko-KR" altLang="en-US" sz="3000" b="1" spc="-150" dirty="0">
                <a:solidFill>
                  <a:srgbClr val="E3432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가져오면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3000" b="1" spc="-150" dirty="0">
                <a:solidFill>
                  <a:srgbClr val="E3432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차례 종료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3000" b="1" spc="-150" dirty="0">
                <a:solidFill>
                  <a:srgbClr val="E3432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다음 사람 차례 진행</a:t>
            </a:r>
            <a:endParaRPr lang="en-US" altLang="ko-KR" sz="3000" b="1" spc="-150" dirty="0">
              <a:solidFill>
                <a:srgbClr val="E3432D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9D5331D-DB4A-4567-A096-D3352B235F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3</a:t>
            </a:r>
            <a:endParaRPr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B298E0D3-1319-422C-955D-D5600AB28C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방법</a:t>
            </a: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C1BCAD24-AD75-0A2A-2F4F-39A6E49AB9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9114" y="1928930"/>
            <a:ext cx="4271567" cy="3025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400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>
            <a:extLst>
              <a:ext uri="{FF2B5EF4-FFF2-40B4-BE49-F238E27FC236}">
                <a16:creationId xmlns:a16="http://schemas.microsoft.com/office/drawing/2014/main" id="{70DC0375-3E4C-4E1A-98F5-98DAD1715617}"/>
              </a:ext>
            </a:extLst>
          </p:cNvPr>
          <p:cNvSpPr/>
          <p:nvPr/>
        </p:nvSpPr>
        <p:spPr>
          <a:xfrm>
            <a:off x="695325" y="1277373"/>
            <a:ext cx="3429000" cy="642832"/>
          </a:xfrm>
          <a:prstGeom prst="rect">
            <a:avLst/>
          </a:prstGeom>
          <a:solidFill>
            <a:srgbClr val="E343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2. </a:t>
            </a:r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경기장 확인하기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859DAE-87E9-4E34-BDCE-1F14FA8805EB}"/>
              </a:ext>
            </a:extLst>
          </p:cNvPr>
          <p:cNvSpPr txBox="1"/>
          <p:nvPr/>
        </p:nvSpPr>
        <p:spPr>
          <a:xfrm>
            <a:off x="220559" y="1928929"/>
            <a:ext cx="7923315" cy="4180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4. </a:t>
            </a:r>
            <a:r>
              <a:rPr lang="ko-KR" altLang="en-US" sz="3000" b="1" spc="-150" dirty="0">
                <a:solidFill>
                  <a:srgbClr val="E3432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같은 숫자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가 나온 주사위가 </a:t>
            </a:r>
            <a:r>
              <a:rPr lang="ko-KR" altLang="en-US" sz="3000" b="1" spc="-150" dirty="0">
                <a:solidFill>
                  <a:srgbClr val="E3432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없다면</a:t>
            </a:r>
            <a:endParaRPr lang="en-US" altLang="ko-KR" sz="3000" b="1" spc="-150" dirty="0">
              <a:solidFill>
                <a:srgbClr val="E3432D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둘 중 </a:t>
            </a:r>
            <a:r>
              <a:rPr lang="ko-KR" altLang="en-US" sz="3000" b="1" spc="-150" dirty="0">
                <a:solidFill>
                  <a:srgbClr val="E3432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하나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를 </a:t>
            </a:r>
            <a:r>
              <a:rPr lang="ko-KR" altLang="en-US" sz="3000" b="1" spc="-150" dirty="0">
                <a:solidFill>
                  <a:srgbClr val="E3432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선택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!</a:t>
            </a: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1) </a:t>
            </a:r>
            <a:r>
              <a:rPr lang="ko-KR" altLang="en-US" sz="3000" b="1" spc="-150" dirty="0">
                <a:solidFill>
                  <a:srgbClr val="E3432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차례 마치기</a:t>
            </a:r>
            <a:endParaRPr lang="en-US" altLang="ko-KR" sz="3000" b="1" spc="-150" dirty="0">
              <a:solidFill>
                <a:srgbClr val="E3432D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2)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경기장에 </a:t>
            </a:r>
            <a:r>
              <a:rPr lang="ko-KR" altLang="en-US" sz="3000" b="1" spc="-150" dirty="0">
                <a:solidFill>
                  <a:srgbClr val="E3432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주사위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를 </a:t>
            </a:r>
            <a:r>
              <a:rPr lang="ko-KR" altLang="en-US" sz="3000" b="1" spc="-150" dirty="0">
                <a:solidFill>
                  <a:srgbClr val="E3432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하나 더 던짐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: </a:t>
            </a:r>
          </a:p>
          <a:p>
            <a:pPr algn="just">
              <a:lnSpc>
                <a:spcPct val="150000"/>
              </a:lnSpc>
            </a:pP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주사위를 던질 때마다 </a:t>
            </a:r>
            <a:r>
              <a:rPr lang="ko-KR" altLang="en-US" sz="3000" b="1" spc="-150" dirty="0">
                <a:solidFill>
                  <a:srgbClr val="E3432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경기장 확인 단계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를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거치고 같은 숫자가 </a:t>
            </a:r>
            <a:r>
              <a:rPr lang="ko-KR" altLang="en-US" sz="3000" b="1" spc="-150" dirty="0">
                <a:solidFill>
                  <a:srgbClr val="E3432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없다면 계속 던질 수 있음</a:t>
            </a:r>
            <a:endParaRPr lang="en-US" altLang="ko-KR" sz="3000" b="1" spc="-150" dirty="0">
              <a:solidFill>
                <a:srgbClr val="E3432D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9D5331D-DB4A-4567-A096-D3352B235F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3</a:t>
            </a:r>
            <a:endParaRPr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B298E0D3-1319-422C-955D-D5600AB28C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방법</a:t>
            </a: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2E19762B-BD9E-DD3B-96B7-0A9309063C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4222" y="1928929"/>
            <a:ext cx="4732816" cy="3294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140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>
            <a:extLst>
              <a:ext uri="{FF2B5EF4-FFF2-40B4-BE49-F238E27FC236}">
                <a16:creationId xmlns:a16="http://schemas.microsoft.com/office/drawing/2014/main" id="{70DC0375-3E4C-4E1A-98F5-98DAD1715617}"/>
              </a:ext>
            </a:extLst>
          </p:cNvPr>
          <p:cNvSpPr/>
          <p:nvPr/>
        </p:nvSpPr>
        <p:spPr>
          <a:xfrm>
            <a:off x="695325" y="1277373"/>
            <a:ext cx="1971675" cy="642832"/>
          </a:xfrm>
          <a:prstGeom prst="rect">
            <a:avLst/>
          </a:prstGeom>
          <a:solidFill>
            <a:srgbClr val="E343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2800">
                <a:latin typeface="나눔스퀘어" panose="020B0600000101010101" pitchFamily="50" charset="-127"/>
                <a:ea typeface="나눔스퀘어" panose="020B0600000101010101" pitchFamily="50" charset="-127"/>
              </a:rPr>
              <a:t>게임 탈락</a:t>
            </a:r>
            <a:endParaRPr lang="ko-KR" altLang="en-US" sz="28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9D5331D-DB4A-4567-A096-D3352B235F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3</a:t>
            </a:r>
            <a:endParaRPr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B298E0D3-1319-422C-955D-D5600AB28C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방법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004EF33-8A9F-9C70-98FD-0B5EC2B57D39}"/>
              </a:ext>
            </a:extLst>
          </p:cNvPr>
          <p:cNvSpPr txBox="1"/>
          <p:nvPr/>
        </p:nvSpPr>
        <p:spPr>
          <a:xfrm>
            <a:off x="596679" y="2150230"/>
            <a:ext cx="6735031" cy="34435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ko-KR" altLang="en-US" sz="3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던질 주사위가 </a:t>
            </a:r>
            <a:r>
              <a:rPr lang="ko-KR" altLang="en-US" sz="3800" b="1" spc="-150" dirty="0">
                <a:solidFill>
                  <a:srgbClr val="E3432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없으면</a:t>
            </a:r>
            <a:endParaRPr lang="en-US" altLang="ko-KR" sz="3800" b="1" spc="-150" dirty="0">
              <a:solidFill>
                <a:srgbClr val="E3432D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200000"/>
              </a:lnSpc>
            </a:pPr>
            <a:r>
              <a:rPr lang="ko-KR" altLang="en-US" sz="3800" b="1" spc="-150" dirty="0">
                <a:solidFill>
                  <a:srgbClr val="E3432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차례</a:t>
            </a:r>
            <a:r>
              <a:rPr lang="ko-KR" altLang="en-US" sz="3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를 </a:t>
            </a:r>
            <a:r>
              <a:rPr lang="ko-KR" altLang="en-US" sz="3800" b="1" spc="-150" dirty="0">
                <a:solidFill>
                  <a:srgbClr val="E3432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마치고</a:t>
            </a:r>
            <a:endParaRPr lang="en-US" altLang="ko-KR" sz="3800" b="1" spc="-150" dirty="0">
              <a:solidFill>
                <a:srgbClr val="E3432D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200000"/>
              </a:lnSpc>
            </a:pPr>
            <a:r>
              <a:rPr lang="ko-KR" altLang="en-US" sz="3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게임에서 </a:t>
            </a:r>
            <a:r>
              <a:rPr lang="ko-KR" altLang="en-US" sz="3800" b="1" spc="-150" dirty="0">
                <a:solidFill>
                  <a:srgbClr val="E3432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탈락</a:t>
            </a:r>
            <a:r>
              <a:rPr lang="en-US" altLang="ko-KR" sz="3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!</a:t>
            </a:r>
            <a:endParaRPr lang="en-US" altLang="ko-KR" sz="3800" b="1" spc="-150" dirty="0">
              <a:solidFill>
                <a:srgbClr val="006EBC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pic>
        <p:nvPicPr>
          <p:cNvPr id="1026" name="Picture 2" descr="700 – Strike – What's Eric Playing?">
            <a:extLst>
              <a:ext uri="{FF2B5EF4-FFF2-40B4-BE49-F238E27FC236}">
                <a16:creationId xmlns:a16="http://schemas.microsoft.com/office/drawing/2014/main" id="{C907EF48-3A53-AE8B-3B8A-BA170C6A21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79" t="1102" r="30317"/>
          <a:stretch/>
        </p:blipFill>
        <p:spPr bwMode="auto">
          <a:xfrm>
            <a:off x="8601717" y="947698"/>
            <a:ext cx="3008852" cy="5154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6518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>
            <a:extLst>
              <a:ext uri="{FF2B5EF4-FFF2-40B4-BE49-F238E27FC236}">
                <a16:creationId xmlns:a16="http://schemas.microsoft.com/office/drawing/2014/main" id="{70DC0375-3E4C-4E1A-98F5-98DAD1715617}"/>
              </a:ext>
            </a:extLst>
          </p:cNvPr>
          <p:cNvSpPr/>
          <p:nvPr/>
        </p:nvSpPr>
        <p:spPr>
          <a:xfrm>
            <a:off x="695325" y="1277373"/>
            <a:ext cx="1294249" cy="642832"/>
          </a:xfrm>
          <a:prstGeom prst="rect">
            <a:avLst/>
          </a:prstGeom>
          <a:solidFill>
            <a:srgbClr val="E343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팁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859DAE-87E9-4E34-BDCE-1F14FA8805EB}"/>
              </a:ext>
            </a:extLst>
          </p:cNvPr>
          <p:cNvSpPr txBox="1"/>
          <p:nvPr/>
        </p:nvSpPr>
        <p:spPr>
          <a:xfrm>
            <a:off x="220559" y="1928929"/>
            <a:ext cx="7923315" cy="3661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1.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주사위를 </a:t>
            </a:r>
            <a:r>
              <a:rPr lang="ko-KR" altLang="en-US" sz="3000" b="1" spc="-150" dirty="0">
                <a:solidFill>
                  <a:srgbClr val="E3432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좋은 각도에서 던지기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위해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20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</a:t>
            </a:r>
            <a:r>
              <a:rPr lang="ko-KR" altLang="en-US" sz="3000" b="1" spc="-150" dirty="0">
                <a:solidFill>
                  <a:srgbClr val="E3432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경기장을 돌려도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됨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20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2.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3000" b="1" spc="-150" dirty="0">
                <a:solidFill>
                  <a:srgbClr val="E3432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주사위가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똑바로 놓이지 않고 경기장 </a:t>
            </a:r>
            <a:r>
              <a:rPr lang="ko-KR" altLang="en-US" sz="3000" b="1" spc="-150" dirty="0">
                <a:solidFill>
                  <a:srgbClr val="E3432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벽에</a:t>
            </a:r>
            <a:endParaRPr lang="en-US" altLang="ko-KR" sz="3000" b="1" spc="-150" dirty="0">
              <a:solidFill>
                <a:srgbClr val="E3432D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200000"/>
              </a:lnSpc>
            </a:pPr>
            <a:r>
              <a:rPr lang="en-US" altLang="ko-KR" sz="3000" b="1" spc="-150" dirty="0">
                <a:solidFill>
                  <a:srgbClr val="E3432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   </a:t>
            </a:r>
            <a:r>
              <a:rPr lang="ko-KR" altLang="en-US" sz="3000" b="1" spc="-150" dirty="0">
                <a:solidFill>
                  <a:srgbClr val="E3432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기대어 있다면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경기장을 </a:t>
            </a:r>
            <a:r>
              <a:rPr lang="ko-KR" altLang="en-US" sz="3000" b="1" spc="-150" dirty="0">
                <a:solidFill>
                  <a:srgbClr val="E3432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살짝 건드림</a:t>
            </a:r>
            <a:endParaRPr lang="en-US" altLang="ko-KR" sz="3000" b="1" spc="-150" dirty="0">
              <a:solidFill>
                <a:srgbClr val="E3432D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9D5331D-DB4A-4567-A096-D3352B235F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3</a:t>
            </a:r>
            <a:endParaRPr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B298E0D3-1319-422C-955D-D5600AB28C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방법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D94D4B8F-EE02-D61E-E557-C76C511978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7047" y="1928929"/>
            <a:ext cx="5539991" cy="1901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268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>
            <a:extLst>
              <a:ext uri="{FF2B5EF4-FFF2-40B4-BE49-F238E27FC236}">
                <a16:creationId xmlns:a16="http://schemas.microsoft.com/office/drawing/2014/main" id="{70DC0375-3E4C-4E1A-98F5-98DAD1715617}"/>
              </a:ext>
            </a:extLst>
          </p:cNvPr>
          <p:cNvSpPr/>
          <p:nvPr/>
        </p:nvSpPr>
        <p:spPr>
          <a:xfrm>
            <a:off x="695325" y="1277373"/>
            <a:ext cx="1294249" cy="642832"/>
          </a:xfrm>
          <a:prstGeom prst="rect">
            <a:avLst/>
          </a:prstGeom>
          <a:solidFill>
            <a:srgbClr val="E343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팁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859DAE-87E9-4E34-BDCE-1F14FA8805EB}"/>
              </a:ext>
            </a:extLst>
          </p:cNvPr>
          <p:cNvSpPr txBox="1"/>
          <p:nvPr/>
        </p:nvSpPr>
        <p:spPr>
          <a:xfrm>
            <a:off x="220559" y="1928929"/>
            <a:ext cx="7923315" cy="4180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3.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플레이어들이 모두 동의하면 주사위를 던지기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전에 </a:t>
            </a:r>
            <a:r>
              <a:rPr lang="ko-KR" altLang="en-US" sz="3000" b="1" spc="-150" dirty="0">
                <a:solidFill>
                  <a:srgbClr val="E3432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경기장 벽에 붙은 주사위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를 </a:t>
            </a:r>
            <a:r>
              <a:rPr lang="ko-KR" altLang="en-US" sz="3000" b="1" spc="-150" dirty="0">
                <a:solidFill>
                  <a:srgbClr val="E3432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떼어 놓을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수 있음</a:t>
            </a:r>
            <a:endParaRPr lang="en-US" altLang="ko-KR" sz="3000" b="1" spc="-150" dirty="0">
              <a:solidFill>
                <a:srgbClr val="E3432D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 단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주사위 </a:t>
            </a:r>
            <a:r>
              <a:rPr lang="ko-KR" altLang="en-US" sz="3000" b="1" spc="-150" dirty="0">
                <a:solidFill>
                  <a:srgbClr val="E3432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숫자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를 </a:t>
            </a:r>
            <a:r>
              <a:rPr lang="ko-KR" altLang="en-US" sz="3000" b="1" spc="-150" dirty="0">
                <a:solidFill>
                  <a:srgbClr val="E3432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바꾸거나 돌리거나 </a:t>
            </a:r>
            <a:endParaRPr lang="en-US" altLang="ko-KR" sz="3000" b="1" spc="-150" dirty="0">
              <a:solidFill>
                <a:srgbClr val="E3432D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b="1" spc="-150" dirty="0">
                <a:solidFill>
                  <a:srgbClr val="E3432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     </a:t>
            </a:r>
            <a:r>
              <a:rPr lang="ko-KR" altLang="en-US" sz="3000" b="1" spc="-150" dirty="0">
                <a:solidFill>
                  <a:srgbClr val="E3432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쌓아서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는 안됨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4.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플레이어들은 게임하기 전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3000" b="1" spc="-150" dirty="0">
                <a:solidFill>
                  <a:srgbClr val="E3432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각자 가진 주사위 수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를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</a:t>
            </a:r>
            <a:r>
              <a:rPr lang="en-US" altLang="ko-KR" sz="3000" b="1" spc="-150" dirty="0">
                <a:solidFill>
                  <a:srgbClr val="E3432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3000" b="1" spc="-150" dirty="0">
                <a:solidFill>
                  <a:srgbClr val="E3432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공개할지 숨길지 결정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가능</a:t>
            </a:r>
            <a:endParaRPr lang="en-US" altLang="ko-KR" sz="3000" b="1" spc="-150" dirty="0">
              <a:solidFill>
                <a:srgbClr val="E3432D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9D5331D-DB4A-4567-A096-D3352B235F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3</a:t>
            </a:r>
            <a:endParaRPr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B298E0D3-1319-422C-955D-D5600AB28C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방법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D6E54352-6F28-0D9B-B03C-F00F7B0009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9793" y="1984905"/>
            <a:ext cx="3587245" cy="2017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772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9BD005E0-4A12-460A-93A5-DDB6B8FAD98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3</a:t>
            </a:r>
            <a:endParaRPr lang="ko-KR" altLang="en-US" dirty="0"/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C428FF6C-9832-4009-B1B8-396E35A4D52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종료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A65022D-D5AE-4886-A4ED-E5D8890C61F2}"/>
              </a:ext>
            </a:extLst>
          </p:cNvPr>
          <p:cNvSpPr txBox="1"/>
          <p:nvPr/>
        </p:nvSpPr>
        <p:spPr>
          <a:xfrm>
            <a:off x="596679" y="1493005"/>
            <a:ext cx="6735031" cy="39410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ko-KR" altLang="en-US" sz="3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차례를 마칠 때 </a:t>
            </a:r>
            <a:r>
              <a:rPr lang="ko-KR" altLang="en-US" sz="3400" b="1" spc="-150" dirty="0">
                <a:solidFill>
                  <a:srgbClr val="E3432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주사위가 없다면</a:t>
            </a:r>
            <a:endParaRPr lang="en-US" altLang="ko-KR" sz="3400" b="1" spc="-150" dirty="0">
              <a:solidFill>
                <a:srgbClr val="E3432D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ko-KR" altLang="en-US" sz="3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그 플레이어는 게임에서 </a:t>
            </a:r>
            <a:r>
              <a:rPr lang="ko-KR" altLang="en-US" sz="3400" b="1" spc="-150" dirty="0">
                <a:solidFill>
                  <a:srgbClr val="E3432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탈락</a:t>
            </a:r>
            <a:r>
              <a:rPr lang="en-US" altLang="ko-KR" sz="3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!</a:t>
            </a:r>
          </a:p>
          <a:p>
            <a:pPr algn="just">
              <a:lnSpc>
                <a:spcPct val="150000"/>
              </a:lnSpc>
            </a:pPr>
            <a:r>
              <a:rPr lang="ko-KR" altLang="en-US" sz="3400" b="1" spc="-150" dirty="0">
                <a:solidFill>
                  <a:srgbClr val="E3432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주사위를 가진 </a:t>
            </a:r>
            <a:r>
              <a:rPr lang="ko-KR" altLang="en-US" sz="3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플레이어가</a:t>
            </a:r>
            <a:endParaRPr lang="en-US" altLang="ko-KR" sz="34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ko-KR" altLang="en-US" sz="3400" b="1" spc="-150" dirty="0">
                <a:solidFill>
                  <a:srgbClr val="E3432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한 명</a:t>
            </a:r>
            <a:r>
              <a:rPr lang="ko-KR" altLang="en-US" sz="3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만 남으면 게임 </a:t>
            </a:r>
            <a:r>
              <a:rPr lang="ko-KR" altLang="en-US" sz="3400" b="1" spc="-150" dirty="0">
                <a:solidFill>
                  <a:srgbClr val="E3432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즉시 종료</a:t>
            </a:r>
            <a:endParaRPr lang="en-US" altLang="ko-KR" sz="3400" b="1" spc="-150" dirty="0">
              <a:solidFill>
                <a:srgbClr val="E3432D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ko-KR" altLang="en-US" sz="3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주사위를 가진 사람이 </a:t>
            </a:r>
            <a:r>
              <a:rPr lang="ko-KR" altLang="en-US" sz="3400" b="1" spc="-150" dirty="0">
                <a:solidFill>
                  <a:srgbClr val="E3432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챔피언</a:t>
            </a:r>
            <a:r>
              <a:rPr lang="en-US" altLang="ko-KR" sz="3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!</a:t>
            </a:r>
            <a:endParaRPr lang="en-US" altLang="ko-KR" sz="3400" b="1" spc="-150" dirty="0">
              <a:solidFill>
                <a:srgbClr val="006EBC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69D2823A-6655-2C3E-64C4-BA29554152C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14" t="14157" r="26198" b="14896"/>
          <a:stretch/>
        </p:blipFill>
        <p:spPr>
          <a:xfrm>
            <a:off x="8106033" y="1227169"/>
            <a:ext cx="2827638" cy="4206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736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3B985974-D731-4CA3-BF61-E62467D9467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3</a:t>
            </a:r>
            <a:endParaRPr lang="ko-KR" altLang="en-US" dirty="0"/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C652EA4E-1BA9-4E31-82FC-48EDE2608E5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요약</a:t>
            </a: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CC317214-42D8-D3A0-CDA0-321394945419}"/>
              </a:ext>
            </a:extLst>
          </p:cNvPr>
          <p:cNvGrpSpPr/>
          <p:nvPr/>
        </p:nvGrpSpPr>
        <p:grpSpPr>
          <a:xfrm>
            <a:off x="1062682" y="1361341"/>
            <a:ext cx="10083114" cy="4457123"/>
            <a:chOff x="2366662" y="1517860"/>
            <a:chExt cx="7475151" cy="4457123"/>
          </a:xfrm>
        </p:grpSpPr>
        <p:sp>
          <p:nvSpPr>
            <p:cNvPr id="17" name="직사각형 16">
              <a:extLst>
                <a:ext uri="{FF2B5EF4-FFF2-40B4-BE49-F238E27FC236}">
                  <a16:creationId xmlns:a16="http://schemas.microsoft.com/office/drawing/2014/main" id="{2447C592-7EF6-097B-3FAA-5D6ABDFC134A}"/>
                </a:ext>
              </a:extLst>
            </p:cNvPr>
            <p:cNvSpPr/>
            <p:nvPr/>
          </p:nvSpPr>
          <p:spPr>
            <a:xfrm>
              <a:off x="2366662" y="2198061"/>
              <a:ext cx="7475151" cy="619758"/>
            </a:xfrm>
            <a:prstGeom prst="rect">
              <a:avLst/>
            </a:prstGeom>
            <a:solidFill>
              <a:srgbClr val="E343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altLang="ko-KR" sz="2800" b="1" dirty="0"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1. </a:t>
              </a:r>
              <a:r>
                <a:rPr lang="ko-KR" altLang="en-US" sz="2800" b="1" dirty="0"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주사위 던지기 </a:t>
              </a:r>
            </a:p>
          </p:txBody>
        </p:sp>
        <p:sp>
          <p:nvSpPr>
            <p:cNvPr id="19" name="직사각형 18">
              <a:extLst>
                <a:ext uri="{FF2B5EF4-FFF2-40B4-BE49-F238E27FC236}">
                  <a16:creationId xmlns:a16="http://schemas.microsoft.com/office/drawing/2014/main" id="{A65C7CEF-F2E7-2FF3-5E37-F06367A2E723}"/>
                </a:ext>
              </a:extLst>
            </p:cNvPr>
            <p:cNvSpPr/>
            <p:nvPr/>
          </p:nvSpPr>
          <p:spPr>
            <a:xfrm>
              <a:off x="2366662" y="2878262"/>
              <a:ext cx="7475151" cy="642325"/>
            </a:xfrm>
            <a:prstGeom prst="rect">
              <a:avLst/>
            </a:prstGeom>
            <a:solidFill>
              <a:srgbClr val="E343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altLang="ko-KR" sz="2800" b="1" dirty="0"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2. </a:t>
              </a:r>
              <a:r>
                <a:rPr lang="ko-KR" altLang="en-US" sz="2800" b="1" dirty="0"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경기장 확인하기</a:t>
              </a:r>
            </a:p>
          </p:txBody>
        </p:sp>
        <p:sp>
          <p:nvSpPr>
            <p:cNvPr id="20" name="직사각형 19">
              <a:extLst>
                <a:ext uri="{FF2B5EF4-FFF2-40B4-BE49-F238E27FC236}">
                  <a16:creationId xmlns:a16="http://schemas.microsoft.com/office/drawing/2014/main" id="{CD084556-F0BE-AA8F-BFDF-83D0F5B48313}"/>
                </a:ext>
              </a:extLst>
            </p:cNvPr>
            <p:cNvSpPr/>
            <p:nvPr/>
          </p:nvSpPr>
          <p:spPr>
            <a:xfrm>
              <a:off x="2366662" y="3578179"/>
              <a:ext cx="2472037" cy="1719454"/>
            </a:xfrm>
            <a:prstGeom prst="rect">
              <a:avLst/>
            </a:prstGeom>
            <a:solidFill>
              <a:srgbClr val="E343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ko-KR" altLang="en-US" sz="2800" b="1" dirty="0"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같은 주사위</a:t>
              </a:r>
              <a:endParaRPr lang="en-US" altLang="ko-KR" sz="2800" b="1" dirty="0"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  <a:p>
              <a:pPr algn="ctr"/>
              <a:r>
                <a:rPr lang="ko-KR" altLang="en-US" sz="2800" b="1" dirty="0"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가져와서 </a:t>
              </a:r>
              <a:endParaRPr lang="en-US" altLang="ko-KR" sz="2800" b="1" dirty="0"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  <a:p>
              <a:pPr algn="ctr"/>
              <a:r>
                <a:rPr lang="ko-KR" altLang="en-US" sz="2800" b="1" dirty="0"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차례 마치기</a:t>
              </a:r>
            </a:p>
          </p:txBody>
        </p:sp>
        <p:sp>
          <p:nvSpPr>
            <p:cNvPr id="21" name="직사각형 20">
              <a:extLst>
                <a:ext uri="{FF2B5EF4-FFF2-40B4-BE49-F238E27FC236}">
                  <a16:creationId xmlns:a16="http://schemas.microsoft.com/office/drawing/2014/main" id="{6EF85FE5-F03C-959D-6FEF-1E733A45DB34}"/>
                </a:ext>
              </a:extLst>
            </p:cNvPr>
            <p:cNvSpPr/>
            <p:nvPr/>
          </p:nvSpPr>
          <p:spPr>
            <a:xfrm>
              <a:off x="4863156" y="3578179"/>
              <a:ext cx="2472037" cy="1719454"/>
            </a:xfrm>
            <a:prstGeom prst="rect">
              <a:avLst/>
            </a:prstGeom>
            <a:solidFill>
              <a:srgbClr val="E343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ko-KR" altLang="en-US" sz="2800" b="1" dirty="0"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차례 마치기</a:t>
              </a:r>
            </a:p>
          </p:txBody>
        </p:sp>
        <p:sp>
          <p:nvSpPr>
            <p:cNvPr id="22" name="직사각형 21">
              <a:extLst>
                <a:ext uri="{FF2B5EF4-FFF2-40B4-BE49-F238E27FC236}">
                  <a16:creationId xmlns:a16="http://schemas.microsoft.com/office/drawing/2014/main" id="{45AD1326-775C-0F5E-DD7B-7C665584BAC7}"/>
                </a:ext>
              </a:extLst>
            </p:cNvPr>
            <p:cNvSpPr/>
            <p:nvPr/>
          </p:nvSpPr>
          <p:spPr>
            <a:xfrm>
              <a:off x="7369776" y="3578179"/>
              <a:ext cx="2472037" cy="1719454"/>
            </a:xfrm>
            <a:prstGeom prst="rect">
              <a:avLst/>
            </a:prstGeom>
            <a:solidFill>
              <a:srgbClr val="E343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ko-KR" altLang="en-US" sz="2800" b="1" dirty="0"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주사위 </a:t>
              </a:r>
              <a:endParaRPr lang="en-US" altLang="ko-KR" sz="2800" b="1" dirty="0"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  <a:p>
              <a:pPr algn="ctr"/>
              <a:r>
                <a:rPr lang="ko-KR" altLang="en-US" sz="2800" b="1" dirty="0"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추가로 던지기</a:t>
              </a:r>
            </a:p>
          </p:txBody>
        </p:sp>
        <p:sp>
          <p:nvSpPr>
            <p:cNvPr id="23" name="직사각형 22">
              <a:extLst>
                <a:ext uri="{FF2B5EF4-FFF2-40B4-BE49-F238E27FC236}">
                  <a16:creationId xmlns:a16="http://schemas.microsoft.com/office/drawing/2014/main" id="{B92298B6-D62A-AFEA-068E-3C18719A7EDF}"/>
                </a:ext>
              </a:extLst>
            </p:cNvPr>
            <p:cNvSpPr/>
            <p:nvPr/>
          </p:nvSpPr>
          <p:spPr>
            <a:xfrm>
              <a:off x="2366662" y="1517860"/>
              <a:ext cx="7475151" cy="619758"/>
            </a:xfrm>
            <a:prstGeom prst="rect">
              <a:avLst/>
            </a:prstGeom>
            <a:solidFill>
              <a:srgbClr val="E343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ko-KR" altLang="en-US" sz="2800" b="1" dirty="0"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게임 준비 </a:t>
              </a:r>
              <a:r>
                <a:rPr lang="en-US" altLang="ko-KR" sz="2800" b="1" dirty="0"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: </a:t>
              </a:r>
              <a:r>
                <a:rPr lang="ko-KR" altLang="en-US" sz="2400" b="1" dirty="0"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경기장</a:t>
              </a:r>
              <a:r>
                <a:rPr lang="en-US" altLang="ko-KR" sz="2400" b="1" dirty="0"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, </a:t>
              </a:r>
              <a:r>
                <a:rPr lang="ko-KR" altLang="en-US" sz="2400" b="1" dirty="0"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주사위</a:t>
              </a:r>
              <a:r>
                <a:rPr lang="en-US" altLang="ko-KR" sz="2800" b="1" dirty="0"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 </a:t>
              </a:r>
              <a:endParaRPr lang="ko-KR" altLang="en-US" sz="2800" b="1" dirty="0"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  <p:sp>
          <p:nvSpPr>
            <p:cNvPr id="26" name="직사각형 25">
              <a:extLst>
                <a:ext uri="{FF2B5EF4-FFF2-40B4-BE49-F238E27FC236}">
                  <a16:creationId xmlns:a16="http://schemas.microsoft.com/office/drawing/2014/main" id="{5567FF83-3964-5DEA-B1E4-E2B9563D3F81}"/>
                </a:ext>
              </a:extLst>
            </p:cNvPr>
            <p:cNvSpPr/>
            <p:nvPr/>
          </p:nvSpPr>
          <p:spPr>
            <a:xfrm>
              <a:off x="2366662" y="5355225"/>
              <a:ext cx="7475151" cy="619758"/>
            </a:xfrm>
            <a:prstGeom prst="rect">
              <a:avLst/>
            </a:prstGeom>
            <a:solidFill>
              <a:srgbClr val="E343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ko-KR" altLang="en-US" sz="2800" b="1" dirty="0"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게임 종료 </a:t>
              </a:r>
              <a:r>
                <a:rPr lang="en-US" altLang="ko-KR" sz="2800" b="1" dirty="0"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: </a:t>
              </a:r>
              <a:r>
                <a:rPr lang="ko-KR" altLang="en-US" sz="2400" dirty="0"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주사위를 가진 한 명의 플레이어만 남으면 승리</a:t>
              </a:r>
              <a:r>
                <a:rPr lang="en-US" altLang="ko-KR" sz="2400" dirty="0">
                  <a:latin typeface="나눔스퀘어" panose="020B0600000101010101" pitchFamily="50" charset="-127"/>
                  <a:ea typeface="나눔스퀘어" panose="020B0600000101010101" pitchFamily="50" charset="-127"/>
                </a:rPr>
                <a:t>!</a:t>
              </a:r>
              <a:endParaRPr lang="ko-KR" altLang="en-US" sz="2400" dirty="0">
                <a:latin typeface="나눔스퀘어" panose="020B0600000101010101" pitchFamily="50" charset="-127"/>
                <a:ea typeface="나눔스퀘어" panose="020B0600000101010101" pitchFamily="50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40869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8378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AF7DA449-23B1-4C0A-99B2-D946C9050A13}"/>
              </a:ext>
            </a:extLst>
          </p:cNvPr>
          <p:cNvSpPr txBox="1"/>
          <p:nvPr/>
        </p:nvSpPr>
        <p:spPr>
          <a:xfrm>
            <a:off x="220438" y="1286394"/>
            <a:ext cx="8010230" cy="4584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1.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주사위를 던지고 맞혀서 </a:t>
            </a:r>
            <a:r>
              <a:rPr lang="ko-KR" altLang="en-US" sz="3000" b="1" spc="-150" dirty="0">
                <a:solidFill>
                  <a:srgbClr val="D94413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최후의 </a:t>
            </a:r>
            <a:r>
              <a:rPr lang="en-US" altLang="ko-KR" sz="3000" b="1" spc="-150" dirty="0">
                <a:solidFill>
                  <a:srgbClr val="D94413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1</a:t>
            </a:r>
            <a:r>
              <a:rPr lang="ko-KR" altLang="en-US" sz="3000" b="1" spc="-150" dirty="0">
                <a:solidFill>
                  <a:srgbClr val="D94413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인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이 되는 게임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20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2.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누구나 </a:t>
            </a:r>
            <a:r>
              <a:rPr lang="ko-KR" altLang="en-US" sz="3000" b="1" spc="-150" dirty="0">
                <a:solidFill>
                  <a:srgbClr val="D94413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간단하게 즐길 수 있는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짜릿한 주사위 게임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20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3.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주사위 </a:t>
            </a:r>
            <a:r>
              <a:rPr lang="ko-KR" altLang="en-US" sz="3000" b="1" spc="-150" dirty="0">
                <a:solidFill>
                  <a:srgbClr val="D94413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결투장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에서 주사위를 던져 </a:t>
            </a:r>
            <a:r>
              <a:rPr lang="ko-KR" altLang="en-US" sz="3000" b="1" spc="-150" dirty="0">
                <a:solidFill>
                  <a:srgbClr val="D94413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같은 숫자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가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20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나오면 주사위를 가져오며 </a:t>
            </a:r>
            <a:r>
              <a:rPr lang="ko-KR" altLang="en-US" sz="3000" b="1" spc="-150" dirty="0">
                <a:solidFill>
                  <a:srgbClr val="D94413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운과 기술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을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20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재밌게 겨루는 게임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B75AEA8-281F-4C28-A61E-E457EC336870}"/>
              </a:ext>
            </a:extLst>
          </p:cNvPr>
          <p:cNvSpPr txBox="1"/>
          <p:nvPr/>
        </p:nvSpPr>
        <p:spPr>
          <a:xfrm>
            <a:off x="8059698" y="1289566"/>
            <a:ext cx="1656936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ko-KR" altLang="en-US" b="1" spc="-150" dirty="0">
                <a:solidFill>
                  <a:srgbClr val="292526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만 </a:t>
            </a:r>
            <a:r>
              <a:rPr lang="en-US" altLang="ko-KR" sz="2400" b="1" spc="-150" dirty="0">
                <a:solidFill>
                  <a:srgbClr val="292526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8</a:t>
            </a:r>
            <a:r>
              <a:rPr lang="ko-KR" altLang="en-US" sz="2400" b="1" spc="-150" dirty="0">
                <a:solidFill>
                  <a:srgbClr val="292526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세 </a:t>
            </a:r>
            <a:r>
              <a:rPr lang="ko-KR" altLang="en-US" b="1" spc="-150" dirty="0">
                <a:solidFill>
                  <a:srgbClr val="292526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이상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27F88F0-7CAA-4679-9171-F10449F7EDC2}"/>
              </a:ext>
            </a:extLst>
          </p:cNvPr>
          <p:cNvSpPr txBox="1"/>
          <p:nvPr/>
        </p:nvSpPr>
        <p:spPr>
          <a:xfrm>
            <a:off x="9640171" y="1296434"/>
            <a:ext cx="1059237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2400" b="1" spc="-150" dirty="0">
                <a:solidFill>
                  <a:srgbClr val="292526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2~5</a:t>
            </a:r>
            <a:r>
              <a:rPr lang="ko-KR" altLang="en-US" b="1" spc="-150" dirty="0">
                <a:solidFill>
                  <a:srgbClr val="292526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명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EC61A02-8566-4616-B30B-CB8A333A6ECB}"/>
              </a:ext>
            </a:extLst>
          </p:cNvPr>
          <p:cNvSpPr txBox="1"/>
          <p:nvPr/>
        </p:nvSpPr>
        <p:spPr>
          <a:xfrm>
            <a:off x="10794414" y="1300229"/>
            <a:ext cx="1285262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2400" b="1" spc="-150" dirty="0">
                <a:solidFill>
                  <a:srgbClr val="292526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15</a:t>
            </a:r>
            <a:r>
              <a:rPr lang="ko-KR" altLang="en-US" b="1" spc="-150" dirty="0">
                <a:solidFill>
                  <a:srgbClr val="292526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분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353A3A5F-02FC-4302-8E81-98004A023E9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1</a:t>
            </a:r>
            <a:endParaRPr lang="ko-KR" altLang="en-US" dirty="0"/>
          </a:p>
        </p:txBody>
      </p:sp>
      <p:sp>
        <p:nvSpPr>
          <p:cNvPr id="7" name="텍스트 개체 틀 6">
            <a:extLst>
              <a:ext uri="{FF2B5EF4-FFF2-40B4-BE49-F238E27FC236}">
                <a16:creationId xmlns:a16="http://schemas.microsoft.com/office/drawing/2014/main" id="{DCCC8522-46EA-45EB-BEF7-4CCC931DA97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소개</a:t>
            </a:r>
          </a:p>
        </p:txBody>
      </p:sp>
      <p:pic>
        <p:nvPicPr>
          <p:cNvPr id="14" name="그림 13">
            <a:extLst>
              <a:ext uri="{FF2B5EF4-FFF2-40B4-BE49-F238E27FC236}">
                <a16:creationId xmlns:a16="http://schemas.microsoft.com/office/drawing/2014/main" id="{BA65F13F-3790-4438-9668-CCC2AB4557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524" b="91837" l="2538" r="22843">
                        <a14:foregroundMark x1="3553" y1="19728" x2="19120" y2="51020"/>
                        <a14:foregroundMark x1="6599" y1="27211" x2="19966" y2="80952"/>
                        <a14:foregroundMark x1="4230" y1="27211" x2="4738" y2="64626"/>
                        <a14:foregroundMark x1="6091" y1="29932" x2="18782" y2="25850"/>
                        <a14:foregroundMark x1="6937" y1="22449" x2="17766" y2="18367"/>
                        <a14:foregroundMark x1="4738" y1="18367" x2="20643" y2="18367"/>
                        <a14:foregroundMark x1="20474" y1="19048" x2="21658" y2="72109"/>
                        <a14:foregroundMark x1="3723" y1="61905" x2="4061" y2="82993"/>
                        <a14:foregroundMark x1="6599" y1="83673" x2="17766" y2="80952"/>
                        <a14:foregroundMark x1="9814" y1="87755" x2="14721" y2="85034"/>
                        <a14:foregroundMark x1="13536" y1="89116" x2="13536" y2="89116"/>
                        <a14:foregroundMark x1="15567" y1="91837" x2="15567" y2="91837"/>
                        <a14:foregroundMark x1="3553" y1="91156" x2="3553" y2="91156"/>
                      </a14:backgroundRemoval>
                    </a14:imgEffect>
                  </a14:imgLayer>
                </a14:imgProps>
              </a:ext>
            </a:extLst>
          </a:blip>
          <a:srcRect r="74486"/>
          <a:stretch/>
        </p:blipFill>
        <p:spPr>
          <a:xfrm>
            <a:off x="8385442" y="306188"/>
            <a:ext cx="1005448" cy="980204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B3AC8330-D645-47F8-AE45-2D65AD7AADE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39384" r="59796">
                        <a14:foregroundMark x1="41624" y1="21088" x2="57530" y2="76871"/>
                        <a14:foregroundMark x1="54822" y1="19048" x2="48054" y2="72109"/>
                        <a14:foregroundMark x1="57699" y1="28571" x2="58037" y2="71429"/>
                        <a14:foregroundMark x1="44332" y1="57823" x2="44332" y2="57823"/>
                        <a14:foregroundMark x1="41963" y1="77551" x2="56176" y2="83673"/>
                        <a14:foregroundMark x1="43993" y1="42857" x2="42809" y2="65306"/>
                        <a14:foregroundMark x1="54822" y1="43537" x2="56007" y2="63265"/>
                        <a14:foregroundMark x1="58883" y1="42857" x2="59560" y2="69388"/>
                      </a14:backgroundRemoval>
                    </a14:imgEffect>
                  </a14:imgLayer>
                </a14:imgProps>
              </a:ext>
            </a:extLst>
          </a:blip>
          <a:srcRect l="36833" r="37653"/>
          <a:stretch/>
        </p:blipFill>
        <p:spPr>
          <a:xfrm>
            <a:off x="9652448" y="306189"/>
            <a:ext cx="1005448" cy="980204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EEE47CF0-08D3-4993-AB4E-AF3358BAD12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76967" r="97378">
                        <a14:foregroundMark x1="78849" y1="21769" x2="80203" y2="61905"/>
                        <a14:foregroundMark x1="80034" y1="77551" x2="93739" y2="79592"/>
                      </a14:backgroundRemoval>
                    </a14:imgEffect>
                  </a14:imgLayer>
                </a14:imgProps>
              </a:ext>
            </a:extLst>
          </a:blip>
          <a:srcRect l="74416" r="70"/>
          <a:stretch/>
        </p:blipFill>
        <p:spPr>
          <a:xfrm>
            <a:off x="10941341" y="306190"/>
            <a:ext cx="1005448" cy="980204"/>
          </a:xfrm>
          <a:prstGeom prst="rect">
            <a:avLst/>
          </a:prstGeom>
        </p:spPr>
      </p:pic>
      <p:grpSp>
        <p:nvGrpSpPr>
          <p:cNvPr id="22" name="그룹 21">
            <a:extLst>
              <a:ext uri="{FF2B5EF4-FFF2-40B4-BE49-F238E27FC236}">
                <a16:creationId xmlns:a16="http://schemas.microsoft.com/office/drawing/2014/main" id="{67ECD0ED-5BFA-7A77-F07B-3C325D45AD1E}"/>
              </a:ext>
            </a:extLst>
          </p:cNvPr>
          <p:cNvGrpSpPr/>
          <p:nvPr/>
        </p:nvGrpSpPr>
        <p:grpSpPr>
          <a:xfrm>
            <a:off x="8001025" y="1947540"/>
            <a:ext cx="3628926" cy="4169336"/>
            <a:chOff x="7910409" y="1807497"/>
            <a:chExt cx="3628926" cy="4169336"/>
          </a:xfrm>
        </p:grpSpPr>
        <p:pic>
          <p:nvPicPr>
            <p:cNvPr id="21" name="그림 20">
              <a:extLst>
                <a:ext uri="{FF2B5EF4-FFF2-40B4-BE49-F238E27FC236}">
                  <a16:creationId xmlns:a16="http://schemas.microsoft.com/office/drawing/2014/main" id="{D418E012-7631-0714-1325-F8895C4F6E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663" t="13477" r="27477" b="15434"/>
            <a:stretch/>
          </p:blipFill>
          <p:spPr>
            <a:xfrm>
              <a:off x="9397482" y="1807497"/>
              <a:ext cx="1544613" cy="2247338"/>
            </a:xfrm>
            <a:prstGeom prst="rect">
              <a:avLst/>
            </a:prstGeom>
          </p:spPr>
        </p:pic>
        <p:pic>
          <p:nvPicPr>
            <p:cNvPr id="19" name="그림 18" descr="텍스트이(가) 표시된 사진&#10;&#10;자동 생성된 설명">
              <a:extLst>
                <a:ext uri="{FF2B5EF4-FFF2-40B4-BE49-F238E27FC236}">
                  <a16:creationId xmlns:a16="http://schemas.microsoft.com/office/drawing/2014/main" id="{D64ECBDC-3195-45DA-E3C6-0073C30D719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10409" y="3877406"/>
              <a:ext cx="3628926" cy="20994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88507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C7EF1E5E-4105-42A2-88AE-AE610A011FF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4</a:t>
            </a:r>
            <a:endParaRPr lang="ko-KR" altLang="en-US" dirty="0"/>
          </a:p>
        </p:txBody>
      </p:sp>
      <p:sp>
        <p:nvSpPr>
          <p:cNvPr id="6" name="텍스트 개체 틀 5">
            <a:extLst>
              <a:ext uri="{FF2B5EF4-FFF2-40B4-BE49-F238E27FC236}">
                <a16:creationId xmlns:a16="http://schemas.microsoft.com/office/drawing/2014/main" id="{D78565AE-1267-4E48-8863-B813FB1DF93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추천 게임 </a:t>
            </a:r>
            <a:r>
              <a:rPr lang="en-US" altLang="ko-KR" dirty="0"/>
              <a:t>– </a:t>
            </a:r>
            <a:r>
              <a:rPr lang="ko-KR" altLang="en-US" dirty="0"/>
              <a:t>비슷한 룰의 다른 게임</a:t>
            </a: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C4A9DB92-8B78-6F0D-3BA4-295DCA03F3DC}"/>
              </a:ext>
            </a:extLst>
          </p:cNvPr>
          <p:cNvSpPr/>
          <p:nvPr/>
        </p:nvSpPr>
        <p:spPr>
          <a:xfrm>
            <a:off x="695326" y="4733925"/>
            <a:ext cx="4686300" cy="1490816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20000"/>
              </a:lnSpc>
            </a:pPr>
            <a:r>
              <a:rPr lang="en-US" altLang="ko-KR" sz="2200" spc="-150" dirty="0">
                <a:solidFill>
                  <a:schemeClr val="bg2">
                    <a:lumMod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2018 KDJ </a:t>
            </a:r>
            <a:r>
              <a:rPr lang="ko-KR" altLang="en-US" sz="2200" spc="-150" dirty="0">
                <a:solidFill>
                  <a:schemeClr val="bg2">
                    <a:lumMod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독일</a:t>
            </a:r>
            <a:r>
              <a:rPr lang="en-US" altLang="ko-KR" sz="2200" spc="-150" dirty="0">
                <a:solidFill>
                  <a:schemeClr val="bg2">
                    <a:lumMod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2200" spc="-150" dirty="0">
                <a:solidFill>
                  <a:schemeClr val="bg2">
                    <a:lumMod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골든 </a:t>
            </a:r>
            <a:r>
              <a:rPr lang="ko-KR" altLang="en-US" sz="2200" spc="-150" dirty="0" err="1">
                <a:solidFill>
                  <a:schemeClr val="bg2">
                    <a:lumMod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긱</a:t>
            </a:r>
            <a:r>
              <a:rPr lang="en-US" altLang="ko-KR" sz="2200" spc="-150" dirty="0">
                <a:solidFill>
                  <a:schemeClr val="bg2">
                    <a:lumMod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(Golden Geek)</a:t>
            </a:r>
            <a:r>
              <a:rPr lang="ko-KR" altLang="en-US" sz="2200" spc="-150" dirty="0">
                <a:solidFill>
                  <a:schemeClr val="bg2">
                    <a:lumMod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endParaRPr lang="en-US" altLang="ko-KR" sz="2200" spc="-150" dirty="0">
              <a:solidFill>
                <a:schemeClr val="bg2">
                  <a:lumMod val="25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ctr">
              <a:lnSpc>
                <a:spcPct val="120000"/>
              </a:lnSpc>
            </a:pPr>
            <a:r>
              <a:rPr lang="ko-KR" altLang="en-US" sz="2200" spc="-150" dirty="0">
                <a:solidFill>
                  <a:schemeClr val="bg2">
                    <a:lumMod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올해의 보드게임상 후보</a:t>
            </a:r>
            <a:endParaRPr lang="en-US" altLang="ko-KR" sz="2200" spc="-150" dirty="0">
              <a:solidFill>
                <a:schemeClr val="bg2">
                  <a:lumMod val="25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ctr">
              <a:lnSpc>
                <a:spcPct val="120000"/>
              </a:lnSpc>
            </a:pPr>
            <a:r>
              <a:rPr lang="ko-KR" altLang="en-US" sz="2200" spc="-150" dirty="0">
                <a:solidFill>
                  <a:schemeClr val="bg2">
                    <a:lumMod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롤 앤 라이트 장르의 붐을 일으킨 명작</a:t>
            </a:r>
            <a:endParaRPr lang="en-US" altLang="ko-KR" sz="2200" spc="-150" dirty="0">
              <a:solidFill>
                <a:schemeClr val="bg2">
                  <a:lumMod val="25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5CB19F6C-0A2A-9E66-1A57-0F7E3E1BD4EB}"/>
              </a:ext>
            </a:extLst>
          </p:cNvPr>
          <p:cNvSpPr/>
          <p:nvPr/>
        </p:nvSpPr>
        <p:spPr>
          <a:xfrm>
            <a:off x="695326" y="1273634"/>
            <a:ext cx="4686300" cy="642832"/>
          </a:xfrm>
          <a:prstGeom prst="rect">
            <a:avLst/>
          </a:prstGeom>
          <a:solidFill>
            <a:srgbClr val="E343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26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두뇌 한계에 도전하는 주사위 게임</a:t>
            </a:r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F5B7D85B-D171-8D83-938B-21B0D11653CD}"/>
              </a:ext>
            </a:extLst>
          </p:cNvPr>
          <p:cNvSpPr/>
          <p:nvPr/>
        </p:nvSpPr>
        <p:spPr>
          <a:xfrm>
            <a:off x="6810376" y="1273634"/>
            <a:ext cx="4686300" cy="642832"/>
          </a:xfrm>
          <a:prstGeom prst="rect">
            <a:avLst/>
          </a:prstGeom>
          <a:solidFill>
            <a:srgbClr val="E343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2600" spc="-150">
                <a:latin typeface="나눔스퀘어" panose="020B0600000101010101" pitchFamily="50" charset="-127"/>
                <a:ea typeface="나눔스퀘어" panose="020B0600000101010101" pitchFamily="50" charset="-127"/>
              </a:rPr>
              <a:t>똑똑한 닭들의 주사위 대결</a:t>
            </a:r>
            <a:endParaRPr lang="ko-KR" altLang="en-US" sz="26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7" name="직사각형 16">
            <a:extLst>
              <a:ext uri="{FF2B5EF4-FFF2-40B4-BE49-F238E27FC236}">
                <a16:creationId xmlns:a16="http://schemas.microsoft.com/office/drawing/2014/main" id="{0ED611DF-530C-5BA7-E0C8-F3376459AD03}"/>
              </a:ext>
            </a:extLst>
          </p:cNvPr>
          <p:cNvSpPr/>
          <p:nvPr/>
        </p:nvSpPr>
        <p:spPr>
          <a:xfrm>
            <a:off x="6810374" y="4733925"/>
            <a:ext cx="4686300" cy="1490816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20000"/>
              </a:lnSpc>
            </a:pPr>
            <a:r>
              <a:rPr lang="en-US" altLang="ko-KR" sz="2200" spc="-150" dirty="0">
                <a:solidFill>
                  <a:schemeClr val="bg2">
                    <a:lumMod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2005 </a:t>
            </a:r>
            <a:r>
              <a:rPr lang="ko-KR" altLang="en-US" sz="2200" spc="-150" dirty="0">
                <a:solidFill>
                  <a:schemeClr val="bg2">
                    <a:lumMod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독일 교육 게임상 후보</a:t>
            </a:r>
            <a:r>
              <a:rPr lang="en-US" altLang="ko-KR" sz="2200" spc="-150" dirty="0">
                <a:solidFill>
                  <a:schemeClr val="bg2">
                    <a:lumMod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</a:p>
          <a:p>
            <a:pPr algn="ctr">
              <a:lnSpc>
                <a:spcPct val="120000"/>
              </a:lnSpc>
            </a:pPr>
            <a:r>
              <a:rPr lang="en-US" altLang="ko-KR" sz="2200" spc="-150" dirty="0">
                <a:solidFill>
                  <a:schemeClr val="bg2">
                    <a:lumMod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2005 </a:t>
            </a:r>
            <a:r>
              <a:rPr lang="ko-KR" altLang="en-US" sz="2200" spc="-150" dirty="0">
                <a:solidFill>
                  <a:schemeClr val="bg2">
                    <a:lumMod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독일 최고의 어린이 게임상 후보</a:t>
            </a:r>
            <a:endParaRPr lang="en-US" altLang="ko-KR" sz="2200" spc="-150" dirty="0">
              <a:solidFill>
                <a:schemeClr val="bg2">
                  <a:lumMod val="25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ctr">
              <a:lnSpc>
                <a:spcPct val="120000"/>
              </a:lnSpc>
            </a:pPr>
            <a:r>
              <a:rPr lang="ko-KR" altLang="en-US" sz="2200" spc="-150" dirty="0">
                <a:solidFill>
                  <a:schemeClr val="bg2">
                    <a:lumMod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주사위 눈을 더해 특정 숫자를 만드는 게임</a:t>
            </a:r>
            <a:endParaRPr lang="en-US" altLang="ko-KR" sz="2200" spc="-150" dirty="0">
              <a:solidFill>
                <a:schemeClr val="bg2">
                  <a:lumMod val="25000"/>
                </a:schemeClr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pic>
        <p:nvPicPr>
          <p:cNvPr id="20" name="Picture 2">
            <a:extLst>
              <a:ext uri="{FF2B5EF4-FFF2-40B4-BE49-F238E27FC236}">
                <a16:creationId xmlns:a16="http://schemas.microsoft.com/office/drawing/2014/main" id="{20B7AA19-8646-CD13-4AC5-1D0459583F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8786" y="1995887"/>
            <a:ext cx="2659379" cy="2659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>
            <a:extLst>
              <a:ext uri="{FF2B5EF4-FFF2-40B4-BE49-F238E27FC236}">
                <a16:creationId xmlns:a16="http://schemas.microsoft.com/office/drawing/2014/main" id="{4138BEA8-C7D0-E9B5-D648-03312AA0ED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3837" y="1995505"/>
            <a:ext cx="2659380" cy="2659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249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0889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extBox 39">
            <a:extLst>
              <a:ext uri="{FF2B5EF4-FFF2-40B4-BE49-F238E27FC236}">
                <a16:creationId xmlns:a16="http://schemas.microsoft.com/office/drawing/2014/main" id="{CFDF2F78-0554-4540-B515-DCBF02D13481}"/>
              </a:ext>
            </a:extLst>
          </p:cNvPr>
          <p:cNvSpPr txBox="1"/>
          <p:nvPr/>
        </p:nvSpPr>
        <p:spPr>
          <a:xfrm>
            <a:off x="571266" y="2040019"/>
            <a:ext cx="57463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ko-KR" altLang="en-US" sz="4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주사위 </a:t>
            </a:r>
            <a:r>
              <a:rPr lang="en-US" altLang="ko-KR" sz="4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26</a:t>
            </a:r>
            <a:r>
              <a:rPr lang="ko-KR" altLang="en-US" sz="4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개</a:t>
            </a:r>
            <a:endParaRPr lang="en-US" altLang="ko-KR" sz="4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6A82ECA-6FB1-4DBE-8B4D-50E4386408FB}"/>
              </a:ext>
            </a:extLst>
          </p:cNvPr>
          <p:cNvSpPr txBox="1"/>
          <p:nvPr/>
        </p:nvSpPr>
        <p:spPr>
          <a:xfrm>
            <a:off x="571267" y="3066503"/>
            <a:ext cx="52298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ko-KR" altLang="en-US" sz="4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경기장 </a:t>
            </a:r>
            <a:r>
              <a:rPr lang="en-US" altLang="ko-KR" sz="4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</a:t>
            </a:r>
            <a:r>
              <a:rPr lang="ko-KR" altLang="en-US" sz="4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개</a:t>
            </a:r>
            <a:endParaRPr lang="en-US" altLang="ko-KR" sz="4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E09ABD9-C502-42F2-80DF-3BF2225FEC80}"/>
              </a:ext>
            </a:extLst>
          </p:cNvPr>
          <p:cNvSpPr txBox="1"/>
          <p:nvPr/>
        </p:nvSpPr>
        <p:spPr>
          <a:xfrm>
            <a:off x="571267" y="4092987"/>
            <a:ext cx="52298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ko-KR" altLang="en-US" sz="4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경기장 바닥 매트 </a:t>
            </a:r>
            <a:r>
              <a:rPr lang="en-US" altLang="ko-KR" sz="4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</a:t>
            </a:r>
            <a:r>
              <a:rPr lang="ko-KR" altLang="en-US" sz="4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개</a:t>
            </a:r>
            <a:endParaRPr lang="en-US" altLang="ko-KR" sz="4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CDF451F3-63E9-4884-BBF8-3B651A850AD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2</a:t>
            </a:r>
            <a:endParaRPr lang="ko-KR" altLang="en-US" dirty="0"/>
          </a:p>
        </p:txBody>
      </p:sp>
      <p:sp>
        <p:nvSpPr>
          <p:cNvPr id="6" name="텍스트 개체 틀 5">
            <a:extLst>
              <a:ext uri="{FF2B5EF4-FFF2-40B4-BE49-F238E27FC236}">
                <a16:creationId xmlns:a16="http://schemas.microsoft.com/office/drawing/2014/main" id="{06EAC783-1624-4664-A4E7-9C0B654859E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구성물</a:t>
            </a:r>
          </a:p>
        </p:txBody>
      </p:sp>
      <p:pic>
        <p:nvPicPr>
          <p:cNvPr id="20" name="그림 19" descr="텍스트이(가) 표시된 사진&#10;&#10;자동 생성된 설명">
            <a:extLst>
              <a:ext uri="{FF2B5EF4-FFF2-40B4-BE49-F238E27FC236}">
                <a16:creationId xmlns:a16="http://schemas.microsoft.com/office/drawing/2014/main" id="{2497332F-99F7-5082-F68A-489A031D1B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17652" y="1988544"/>
            <a:ext cx="5419899" cy="313555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49272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A04DE164-7A6B-42BF-A2F2-6D4A4F4C6B8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2</a:t>
            </a:r>
            <a:endParaRPr lang="ko-KR" altLang="en-US" dirty="0"/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6D70F1CA-34D4-4909-8742-FFE54735851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준비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49C04A0-39C3-4449-B134-60F6DC22A6DF}"/>
              </a:ext>
            </a:extLst>
          </p:cNvPr>
          <p:cNvSpPr txBox="1"/>
          <p:nvPr/>
        </p:nvSpPr>
        <p:spPr>
          <a:xfrm>
            <a:off x="218638" y="1119864"/>
            <a:ext cx="6598087" cy="3488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1. </a:t>
            </a:r>
            <a:r>
              <a:rPr lang="ko-KR" altLang="en-US" sz="3000" b="1" spc="-150" dirty="0">
                <a:solidFill>
                  <a:srgbClr val="D94413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게임상자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를 </a:t>
            </a:r>
            <a:r>
              <a:rPr lang="ko-KR" altLang="en-US" sz="3000" b="1" spc="-150" dirty="0">
                <a:solidFill>
                  <a:srgbClr val="D94413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테이블 중앙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에 놓음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내부 플라스틱 받침이 경기장이 됨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2.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경기장 안에 맞추어 </a:t>
            </a:r>
            <a:r>
              <a:rPr lang="ko-KR" altLang="en-US" sz="3000" b="1" spc="-150" dirty="0">
                <a:solidFill>
                  <a:srgbClr val="D94413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바닥 매트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를 </a:t>
            </a:r>
            <a:r>
              <a:rPr lang="ko-KR" altLang="en-US" sz="3000" spc="-15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깔음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3.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오른쪽 표와 같이</a:t>
            </a:r>
            <a:r>
              <a:rPr lang="ko-KR" altLang="en-US" sz="3000" b="1" spc="-150" dirty="0">
                <a:solidFill>
                  <a:srgbClr val="D94413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플레이어 수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에 따라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3000" b="1" spc="-150" dirty="0">
                <a:solidFill>
                  <a:srgbClr val="D94413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주사위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를 나누어 받음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graphicFrame>
        <p:nvGraphicFramePr>
          <p:cNvPr id="11" name="표 11">
            <a:extLst>
              <a:ext uri="{FF2B5EF4-FFF2-40B4-BE49-F238E27FC236}">
                <a16:creationId xmlns:a16="http://schemas.microsoft.com/office/drawing/2014/main" id="{A20DF953-88FA-902D-4A5A-23ABB2074D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6435867"/>
              </p:ext>
            </p:extLst>
          </p:nvPr>
        </p:nvGraphicFramePr>
        <p:xfrm>
          <a:off x="6448424" y="1281761"/>
          <a:ext cx="5408614" cy="35376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05025">
                  <a:extLst>
                    <a:ext uri="{9D8B030D-6E8A-4147-A177-3AD203B41FA5}">
                      <a16:colId xmlns:a16="http://schemas.microsoft.com/office/drawing/2014/main" val="1969969240"/>
                    </a:ext>
                  </a:extLst>
                </a:gridCol>
                <a:gridCol w="3303589">
                  <a:extLst>
                    <a:ext uri="{9D8B030D-6E8A-4147-A177-3AD203B41FA5}">
                      <a16:colId xmlns:a16="http://schemas.microsoft.com/office/drawing/2014/main" val="3793766953"/>
                    </a:ext>
                  </a:extLst>
                </a:gridCol>
              </a:tblGrid>
              <a:tr h="707522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/>
                        <a:t>인원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432D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/>
                        <a:t>각자 가져가는 주사위 수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432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9988633"/>
                  </a:ext>
                </a:extLst>
              </a:tr>
              <a:tr h="707522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2</a:t>
                      </a:r>
                      <a:r>
                        <a:rPr lang="ko-KR" altLang="en-US" dirty="0"/>
                        <a:t>명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8</a:t>
                      </a:r>
                      <a:r>
                        <a:rPr lang="ko-KR" altLang="en-US" dirty="0"/>
                        <a:t>개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1140908"/>
                  </a:ext>
                </a:extLst>
              </a:tr>
              <a:tr h="70752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dirty="0"/>
                        <a:t>3</a:t>
                      </a:r>
                      <a:r>
                        <a:rPr lang="ko-KR" altLang="en-US" dirty="0"/>
                        <a:t>명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7</a:t>
                      </a:r>
                      <a:r>
                        <a:rPr lang="ko-KR" altLang="en-US" dirty="0"/>
                        <a:t>개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3195027"/>
                  </a:ext>
                </a:extLst>
              </a:tr>
              <a:tr h="70752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dirty="0"/>
                        <a:t>4</a:t>
                      </a:r>
                      <a:r>
                        <a:rPr lang="ko-KR" altLang="en-US" dirty="0"/>
                        <a:t>명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6</a:t>
                      </a:r>
                      <a:r>
                        <a:rPr lang="ko-KR" altLang="en-US" dirty="0"/>
                        <a:t>개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3498422"/>
                  </a:ext>
                </a:extLst>
              </a:tr>
              <a:tr h="70752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dirty="0"/>
                        <a:t>5</a:t>
                      </a:r>
                      <a:r>
                        <a:rPr lang="ko-KR" altLang="en-US" dirty="0"/>
                        <a:t>명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/>
                        <a:t>5</a:t>
                      </a:r>
                      <a:r>
                        <a:rPr lang="ko-KR" altLang="en-US" dirty="0"/>
                        <a:t>개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60560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59217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A04DE164-7A6B-42BF-A2F2-6D4A4F4C6B8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2</a:t>
            </a:r>
            <a:endParaRPr lang="ko-KR" altLang="en-US" dirty="0"/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6D70F1CA-34D4-4909-8742-FFE54735851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준비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49C04A0-39C3-4449-B134-60F6DC22A6DF}"/>
              </a:ext>
            </a:extLst>
          </p:cNvPr>
          <p:cNvSpPr txBox="1"/>
          <p:nvPr/>
        </p:nvSpPr>
        <p:spPr>
          <a:xfrm>
            <a:off x="218638" y="1119864"/>
            <a:ext cx="8715812" cy="48732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1. </a:t>
            </a:r>
            <a:r>
              <a:rPr lang="ko-KR" altLang="en-US" sz="3000" b="1" spc="-150" dirty="0">
                <a:solidFill>
                  <a:srgbClr val="D94413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게임상자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를 </a:t>
            </a:r>
            <a:r>
              <a:rPr lang="ko-KR" altLang="en-US" sz="3000" b="1" spc="-150" dirty="0">
                <a:solidFill>
                  <a:srgbClr val="D94413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테이블 중앙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에 놓음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내부 플라스틱 받침이 경기장이 됨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2.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경기장 안에 맞추어 </a:t>
            </a:r>
            <a:r>
              <a:rPr lang="ko-KR" altLang="en-US" sz="3000" b="1" spc="-150" dirty="0">
                <a:solidFill>
                  <a:srgbClr val="D94413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바닥 매트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를 </a:t>
            </a:r>
            <a:r>
              <a:rPr lang="ko-KR" altLang="en-US" sz="3000" spc="-150" dirty="0" err="1">
                <a:latin typeface="나눔스퀘어" panose="020B0600000101010101" pitchFamily="50" charset="-127"/>
                <a:ea typeface="나눔스퀘어" panose="020B0600000101010101" pitchFamily="50" charset="-127"/>
              </a:rPr>
              <a:t>깔음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3.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오른쪽 표와 같이</a:t>
            </a:r>
            <a:r>
              <a:rPr lang="ko-KR" altLang="en-US" sz="3000" b="1" spc="-150" dirty="0">
                <a:solidFill>
                  <a:srgbClr val="D94413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플레이어 수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에 따라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3000" b="1" spc="-150" dirty="0">
                <a:solidFill>
                  <a:srgbClr val="D94413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주사위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를 나누어 받음</a:t>
            </a:r>
            <a:endParaRPr lang="en-US" altLang="ko-KR" sz="3000" b="1" spc="-150" dirty="0">
              <a:solidFill>
                <a:srgbClr val="D94413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4. </a:t>
            </a:r>
            <a:r>
              <a:rPr lang="ko-KR" altLang="en-US" sz="3000" b="1" spc="-150" dirty="0">
                <a:solidFill>
                  <a:srgbClr val="D94413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남은 주사위 하나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를 </a:t>
            </a:r>
            <a:r>
              <a:rPr lang="ko-KR" altLang="en-US" sz="3000" b="1" spc="-150" dirty="0">
                <a:solidFill>
                  <a:srgbClr val="D94413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경기장에 던지고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‘</a:t>
            </a:r>
            <a:r>
              <a:rPr lang="en-US" altLang="ko-KR" sz="3000" b="1" spc="-150" dirty="0">
                <a:solidFill>
                  <a:srgbClr val="D94413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X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’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가 보이지 않게 함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(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남은 다른 주사위는 게임에서 제거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)</a:t>
            </a: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1F41BCF9-167F-CA92-6ECA-438BA7E43C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3708" y="1232336"/>
            <a:ext cx="5563330" cy="3847536"/>
          </a:xfrm>
          <a:prstGeom prst="rect">
            <a:avLst/>
          </a:prstGeom>
        </p:spPr>
      </p:pic>
      <p:sp>
        <p:nvSpPr>
          <p:cNvPr id="9" name="직사각형 8">
            <a:extLst>
              <a:ext uri="{FF2B5EF4-FFF2-40B4-BE49-F238E27FC236}">
                <a16:creationId xmlns:a16="http://schemas.microsoft.com/office/drawing/2014/main" id="{53A43148-F576-3CCC-0539-470B975D58F0}"/>
              </a:ext>
            </a:extLst>
          </p:cNvPr>
          <p:cNvSpPr/>
          <p:nvPr/>
        </p:nvSpPr>
        <p:spPr>
          <a:xfrm>
            <a:off x="8368612" y="2689649"/>
            <a:ext cx="322307" cy="325400"/>
          </a:xfrm>
          <a:prstGeom prst="rect">
            <a:avLst/>
          </a:prstGeom>
          <a:solidFill>
            <a:srgbClr val="E3432D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14" name="직사각형 13">
            <a:extLst>
              <a:ext uri="{FF2B5EF4-FFF2-40B4-BE49-F238E27FC236}">
                <a16:creationId xmlns:a16="http://schemas.microsoft.com/office/drawing/2014/main" id="{4AF52709-8B43-6E59-E4E0-6CA2A5AD0AAF}"/>
              </a:ext>
            </a:extLst>
          </p:cNvPr>
          <p:cNvSpPr/>
          <p:nvPr/>
        </p:nvSpPr>
        <p:spPr>
          <a:xfrm>
            <a:off x="9283011" y="2395380"/>
            <a:ext cx="322307" cy="325400"/>
          </a:xfrm>
          <a:prstGeom prst="rect">
            <a:avLst/>
          </a:prstGeom>
          <a:solidFill>
            <a:srgbClr val="E3432D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77716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CD29913A-12A4-432D-A03E-6888981AE6A5}"/>
              </a:ext>
            </a:extLst>
          </p:cNvPr>
          <p:cNvSpPr txBox="1"/>
          <p:nvPr/>
        </p:nvSpPr>
        <p:spPr>
          <a:xfrm>
            <a:off x="596679" y="1222180"/>
            <a:ext cx="7966575" cy="39552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70000"/>
              </a:lnSpc>
            </a:pPr>
            <a:r>
              <a:rPr lang="ko-KR" altLang="en-US" sz="3800" b="1" dirty="0">
                <a:solidFill>
                  <a:srgbClr val="E3432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주사위</a:t>
            </a:r>
            <a:r>
              <a:rPr lang="ko-KR" altLang="en-US" sz="3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를 가지고 있는</a:t>
            </a:r>
            <a:endParaRPr lang="en-US" altLang="ko-KR" sz="38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70000"/>
              </a:lnSpc>
            </a:pPr>
            <a:r>
              <a:rPr lang="ko-KR" altLang="en-US" sz="3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사람이 </a:t>
            </a:r>
            <a:r>
              <a:rPr lang="ko-KR" altLang="en-US" sz="3800" b="1" dirty="0">
                <a:solidFill>
                  <a:srgbClr val="E3432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한 명</a:t>
            </a:r>
            <a:r>
              <a:rPr lang="ko-KR" altLang="en-US" sz="3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만 남으면 </a:t>
            </a:r>
            <a:endParaRPr lang="en-US" altLang="ko-KR" sz="38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70000"/>
              </a:lnSpc>
            </a:pPr>
            <a:r>
              <a:rPr lang="ko-KR" altLang="en-US" sz="3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게임이 끝나고 </a:t>
            </a:r>
            <a:endParaRPr lang="en-US" altLang="ko-KR" sz="38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70000"/>
              </a:lnSpc>
            </a:pPr>
            <a:r>
              <a:rPr lang="ko-KR" altLang="en-US" sz="3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그 사람이 </a:t>
            </a:r>
            <a:r>
              <a:rPr lang="ko-KR" altLang="en-US" sz="3800" b="1" dirty="0">
                <a:solidFill>
                  <a:srgbClr val="E3432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승리</a:t>
            </a:r>
            <a:r>
              <a:rPr lang="en-US" altLang="ko-KR" sz="3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!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4789E177-3B1C-415E-B1CE-8C6BAF96A81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2</a:t>
            </a:r>
            <a:endParaRPr lang="ko-KR" altLang="en-US" dirty="0"/>
          </a:p>
        </p:txBody>
      </p:sp>
      <p:sp>
        <p:nvSpPr>
          <p:cNvPr id="6" name="텍스트 개체 틀 5">
            <a:extLst>
              <a:ext uri="{FF2B5EF4-FFF2-40B4-BE49-F238E27FC236}">
                <a16:creationId xmlns:a16="http://schemas.microsoft.com/office/drawing/2014/main" id="{D06BC9A9-E418-430B-8954-D50E9A56653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목표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95164585-B464-7091-6FAF-C8AD1B96A6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6649" y="595596"/>
            <a:ext cx="3884613" cy="5363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843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C9F36641-BFFC-43CD-9232-8B9CC758051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3</a:t>
            </a:r>
            <a:endParaRPr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C66BE46D-3C0C-456F-A38E-2734E26D10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차례 진행</a:t>
            </a:r>
          </a:p>
        </p:txBody>
      </p:sp>
      <p:sp>
        <p:nvSpPr>
          <p:cNvPr id="14" name="직사각형 13">
            <a:extLst>
              <a:ext uri="{FF2B5EF4-FFF2-40B4-BE49-F238E27FC236}">
                <a16:creationId xmlns:a16="http://schemas.microsoft.com/office/drawing/2014/main" id="{0A0FD8A2-DBFA-45D6-8251-853597B5A5FC}"/>
              </a:ext>
            </a:extLst>
          </p:cNvPr>
          <p:cNvSpPr/>
          <p:nvPr/>
        </p:nvSpPr>
        <p:spPr>
          <a:xfrm>
            <a:off x="2366662" y="2656564"/>
            <a:ext cx="7475151" cy="619758"/>
          </a:xfrm>
          <a:prstGeom prst="rect">
            <a:avLst/>
          </a:prstGeom>
          <a:solidFill>
            <a:srgbClr val="E343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28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1. </a:t>
            </a:r>
            <a:r>
              <a:rPr lang="ko-KR" altLang="en-US" sz="28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주사위 던지기 </a:t>
            </a: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BBE761F8-BAC6-4375-8FD6-DF1695CA9534}"/>
              </a:ext>
            </a:extLst>
          </p:cNvPr>
          <p:cNvSpPr/>
          <p:nvPr/>
        </p:nvSpPr>
        <p:spPr>
          <a:xfrm>
            <a:off x="2366662" y="3336765"/>
            <a:ext cx="7475151" cy="642325"/>
          </a:xfrm>
          <a:prstGeom prst="rect">
            <a:avLst/>
          </a:prstGeom>
          <a:solidFill>
            <a:srgbClr val="E343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28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2. </a:t>
            </a:r>
            <a:r>
              <a:rPr lang="ko-KR" altLang="en-US" sz="28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경기장 확인하기</a:t>
            </a: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4D335831-D9AF-448C-87E5-B7EC7114BF32}"/>
              </a:ext>
            </a:extLst>
          </p:cNvPr>
          <p:cNvSpPr/>
          <p:nvPr/>
        </p:nvSpPr>
        <p:spPr>
          <a:xfrm>
            <a:off x="2366662" y="4036682"/>
            <a:ext cx="2472037" cy="1719454"/>
          </a:xfrm>
          <a:prstGeom prst="rect">
            <a:avLst/>
          </a:prstGeom>
          <a:solidFill>
            <a:srgbClr val="E343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28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같은 주사위</a:t>
            </a:r>
            <a:endParaRPr lang="en-US" altLang="ko-KR" sz="2800" b="1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ctr"/>
            <a:r>
              <a:rPr lang="ko-KR" altLang="en-US" sz="28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가져와서 </a:t>
            </a:r>
            <a:endParaRPr lang="en-US" altLang="ko-KR" sz="2800" b="1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ctr"/>
            <a:r>
              <a:rPr lang="ko-KR" altLang="en-US" sz="28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차례 마치기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BBC1D88-112E-45EC-8DF3-CFF92D7E5DC0}"/>
              </a:ext>
            </a:extLst>
          </p:cNvPr>
          <p:cNvSpPr txBox="1"/>
          <p:nvPr/>
        </p:nvSpPr>
        <p:spPr>
          <a:xfrm>
            <a:off x="643245" y="1101864"/>
            <a:ext cx="10905510" cy="1322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가장 나이가 많은 사람이 </a:t>
            </a:r>
            <a:r>
              <a:rPr lang="ko-KR" altLang="en-US" sz="2800" b="1" spc="-150" dirty="0">
                <a:solidFill>
                  <a:srgbClr val="E3432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시작 플레이어</a:t>
            </a:r>
            <a:endParaRPr lang="en-US" altLang="ko-KR" sz="2800" spc="-150" dirty="0">
              <a:solidFill>
                <a:srgbClr val="E3432D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차례는 </a:t>
            </a:r>
            <a:r>
              <a:rPr lang="ko-KR" altLang="en-US" sz="2800" b="1" spc="-150" dirty="0">
                <a:solidFill>
                  <a:srgbClr val="E3432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시계방향</a:t>
            </a:r>
            <a:r>
              <a:rPr lang="en-US" altLang="ko-KR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2800" b="1" spc="-150" dirty="0">
                <a:solidFill>
                  <a:srgbClr val="E3432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자기 차례 </a:t>
            </a:r>
            <a:r>
              <a:rPr lang="ko-KR" altLang="en-US" sz="28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때 아래 순서에 따라 </a:t>
            </a:r>
            <a:r>
              <a:rPr lang="ko-KR" altLang="en-US" sz="2800" b="1" spc="-150" dirty="0">
                <a:solidFill>
                  <a:srgbClr val="E3432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행동</a:t>
            </a:r>
            <a:endParaRPr lang="en-US" altLang="ko-KR" sz="2800" b="1" spc="-150" dirty="0">
              <a:solidFill>
                <a:srgbClr val="E3432D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67BDD1BB-0EF3-48B3-F9E4-1D157D7D26DD}"/>
              </a:ext>
            </a:extLst>
          </p:cNvPr>
          <p:cNvSpPr/>
          <p:nvPr/>
        </p:nvSpPr>
        <p:spPr>
          <a:xfrm>
            <a:off x="4863156" y="4036682"/>
            <a:ext cx="2472037" cy="1719454"/>
          </a:xfrm>
          <a:prstGeom prst="rect">
            <a:avLst/>
          </a:prstGeom>
          <a:solidFill>
            <a:srgbClr val="E343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28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차례 마치기</a:t>
            </a:r>
          </a:p>
        </p:txBody>
      </p:sp>
      <p:sp>
        <p:nvSpPr>
          <p:cNvPr id="16" name="직사각형 15">
            <a:extLst>
              <a:ext uri="{FF2B5EF4-FFF2-40B4-BE49-F238E27FC236}">
                <a16:creationId xmlns:a16="http://schemas.microsoft.com/office/drawing/2014/main" id="{67311824-9F1E-E415-8859-6E7960C3AF5D}"/>
              </a:ext>
            </a:extLst>
          </p:cNvPr>
          <p:cNvSpPr/>
          <p:nvPr/>
        </p:nvSpPr>
        <p:spPr>
          <a:xfrm>
            <a:off x="7369776" y="4036682"/>
            <a:ext cx="2472037" cy="1719454"/>
          </a:xfrm>
          <a:prstGeom prst="rect">
            <a:avLst/>
          </a:prstGeom>
          <a:solidFill>
            <a:srgbClr val="E343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28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주사위 </a:t>
            </a:r>
            <a:endParaRPr lang="en-US" altLang="ko-KR" sz="2800" b="1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ctr"/>
            <a:r>
              <a:rPr lang="ko-KR" altLang="en-US" sz="2800" b="1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추가로 던지기</a:t>
            </a:r>
          </a:p>
        </p:txBody>
      </p:sp>
    </p:spTree>
    <p:extLst>
      <p:ext uri="{BB962C8B-B14F-4D97-AF65-F5344CB8AC3E}">
        <p14:creationId xmlns:p14="http://schemas.microsoft.com/office/powerpoint/2010/main" val="2711953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>
            <a:extLst>
              <a:ext uri="{FF2B5EF4-FFF2-40B4-BE49-F238E27FC236}">
                <a16:creationId xmlns:a16="http://schemas.microsoft.com/office/drawing/2014/main" id="{70DC0375-3E4C-4E1A-98F5-98DAD1715617}"/>
              </a:ext>
            </a:extLst>
          </p:cNvPr>
          <p:cNvSpPr/>
          <p:nvPr/>
        </p:nvSpPr>
        <p:spPr>
          <a:xfrm>
            <a:off x="695325" y="1277373"/>
            <a:ext cx="2905125" cy="642832"/>
          </a:xfrm>
          <a:prstGeom prst="rect">
            <a:avLst/>
          </a:prstGeom>
          <a:solidFill>
            <a:srgbClr val="E343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</a:t>
            </a:r>
            <a:r>
              <a:rPr lang="en-US" altLang="ko-KR" sz="2800">
                <a:latin typeface="나눔스퀘어" panose="020B0600000101010101" pitchFamily="50" charset="-127"/>
                <a:ea typeface="나눔스퀘어" panose="020B0600000101010101" pitchFamily="50" charset="-127"/>
              </a:rPr>
              <a:t>. </a:t>
            </a:r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주사위 던지기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859DAE-87E9-4E34-BDCE-1F14FA8805EB}"/>
              </a:ext>
            </a:extLst>
          </p:cNvPr>
          <p:cNvSpPr txBox="1"/>
          <p:nvPr/>
        </p:nvSpPr>
        <p:spPr>
          <a:xfrm>
            <a:off x="220560" y="1928929"/>
            <a:ext cx="6837966" cy="718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1.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자기 차례에 </a:t>
            </a:r>
            <a:r>
              <a:rPr lang="ko-KR" altLang="en-US" sz="3000" b="1" spc="-150" dirty="0">
                <a:solidFill>
                  <a:srgbClr val="E3432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주사위 하나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를 </a:t>
            </a:r>
            <a:r>
              <a:rPr lang="ko-KR" altLang="en-US" sz="3000" b="1" spc="-150" dirty="0">
                <a:solidFill>
                  <a:srgbClr val="E3432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던짐</a:t>
            </a:r>
            <a:endParaRPr lang="en-US" altLang="ko-KR" sz="3000" b="1" spc="-150" dirty="0">
              <a:solidFill>
                <a:srgbClr val="E3432D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9D5331D-DB4A-4567-A096-D3352B235F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3</a:t>
            </a:r>
            <a:endParaRPr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B298E0D3-1319-422C-955D-D5600AB28C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방법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3C2DF765-81F6-2566-640C-74655AA3D1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5835" y="1300428"/>
            <a:ext cx="5041203" cy="3488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817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>
            <a:extLst>
              <a:ext uri="{FF2B5EF4-FFF2-40B4-BE49-F238E27FC236}">
                <a16:creationId xmlns:a16="http://schemas.microsoft.com/office/drawing/2014/main" id="{70DC0375-3E4C-4E1A-98F5-98DAD1715617}"/>
              </a:ext>
            </a:extLst>
          </p:cNvPr>
          <p:cNvSpPr/>
          <p:nvPr/>
        </p:nvSpPr>
        <p:spPr>
          <a:xfrm>
            <a:off x="695325" y="1277373"/>
            <a:ext cx="2905125" cy="642832"/>
          </a:xfrm>
          <a:prstGeom prst="rect">
            <a:avLst/>
          </a:prstGeom>
          <a:solidFill>
            <a:srgbClr val="E343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altLang="ko-KR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</a:t>
            </a:r>
            <a:r>
              <a:rPr lang="en-US" altLang="ko-KR" sz="2800">
                <a:latin typeface="나눔스퀘어" panose="020B0600000101010101" pitchFamily="50" charset="-127"/>
                <a:ea typeface="나눔스퀘어" panose="020B0600000101010101" pitchFamily="50" charset="-127"/>
              </a:rPr>
              <a:t>. </a:t>
            </a:r>
            <a:r>
              <a:rPr lang="ko-KR" altLang="en-US" sz="28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주사위 던지기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859DAE-87E9-4E34-BDCE-1F14FA8805EB}"/>
              </a:ext>
            </a:extLst>
          </p:cNvPr>
          <p:cNvSpPr txBox="1"/>
          <p:nvPr/>
        </p:nvSpPr>
        <p:spPr>
          <a:xfrm>
            <a:off x="220560" y="1928929"/>
            <a:ext cx="6837966" cy="3488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1.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자기 차례에 </a:t>
            </a:r>
            <a:r>
              <a:rPr lang="ko-KR" altLang="en-US" sz="3000" b="1" spc="-150" dirty="0">
                <a:solidFill>
                  <a:srgbClr val="E3432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주사위 하나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를 </a:t>
            </a:r>
            <a:r>
              <a:rPr lang="ko-KR" altLang="en-US" sz="3000" b="1" spc="-150" dirty="0">
                <a:solidFill>
                  <a:srgbClr val="E3432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던짐</a:t>
            </a:r>
            <a:endParaRPr lang="en-US" altLang="ko-KR" sz="3000" b="1" spc="-150" dirty="0">
              <a:solidFill>
                <a:srgbClr val="E3432D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2. </a:t>
            </a:r>
            <a:r>
              <a:rPr lang="ko-KR" altLang="en-US" sz="3000" b="1" spc="-150" dirty="0">
                <a:solidFill>
                  <a:srgbClr val="E3432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올인</a:t>
            </a:r>
            <a:r>
              <a:rPr lang="en-US" altLang="ko-KR" sz="3000" b="1" spc="-150" dirty="0">
                <a:solidFill>
                  <a:srgbClr val="E3432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!</a:t>
            </a: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만약 차례를 시작할 때 </a:t>
            </a:r>
            <a:r>
              <a:rPr lang="ko-KR" altLang="en-US" sz="3000" b="1" spc="-150" dirty="0">
                <a:solidFill>
                  <a:srgbClr val="E3432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경기장에 주사위가</a:t>
            </a:r>
            <a:endParaRPr lang="en-US" altLang="ko-KR" sz="3000" b="1" spc="-150" dirty="0">
              <a:solidFill>
                <a:srgbClr val="E3432D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b="1" spc="-150" dirty="0">
                <a:solidFill>
                  <a:srgbClr val="E3432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     </a:t>
            </a:r>
            <a:r>
              <a:rPr lang="ko-KR" altLang="en-US" sz="3000" b="1" spc="-150" dirty="0">
                <a:solidFill>
                  <a:srgbClr val="E3432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하나도 없다면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가진 주사위를 </a:t>
            </a:r>
            <a:r>
              <a:rPr lang="ko-KR" altLang="en-US" sz="3000" b="1" spc="-150" dirty="0">
                <a:solidFill>
                  <a:srgbClr val="E3432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전부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endParaRPr lang="en-US" altLang="ko-KR" sz="3000" spc="-15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  <a:p>
            <a:pPr algn="just">
              <a:lnSpc>
                <a:spcPct val="150000"/>
              </a:lnSpc>
            </a:pP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    </a:t>
            </a:r>
            <a:r>
              <a:rPr lang="ko-KR" altLang="en-US" sz="3000" b="1" spc="-150" dirty="0">
                <a:solidFill>
                  <a:srgbClr val="E3432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한꺼번에</a:t>
            </a:r>
            <a:r>
              <a:rPr lang="en-US" altLang="ko-KR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</a:t>
            </a:r>
            <a:r>
              <a:rPr lang="ko-KR" altLang="en-US" sz="30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경기장에 </a:t>
            </a:r>
            <a:r>
              <a:rPr lang="ko-KR" altLang="en-US" sz="3000" b="1" spc="-150" dirty="0">
                <a:solidFill>
                  <a:srgbClr val="E3432D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던짐</a:t>
            </a:r>
            <a:endParaRPr lang="en-US" altLang="ko-KR" sz="3000" b="1" spc="-150" dirty="0">
              <a:solidFill>
                <a:srgbClr val="E3432D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9D5331D-DB4A-4567-A096-D3352B235F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ko-KR" dirty="0"/>
              <a:t>3</a:t>
            </a:r>
            <a:endParaRPr lang="ko-KR" altLang="en-US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B298E0D3-1319-422C-955D-D5600AB28CD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ko-KR" altLang="en-US" dirty="0"/>
              <a:t>게임 방법</a:t>
            </a: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9B7962CA-A8ED-9E14-7DE0-3A7C94339E9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b="10410"/>
          <a:stretch/>
        </p:blipFill>
        <p:spPr>
          <a:xfrm>
            <a:off x="7903618" y="1950753"/>
            <a:ext cx="3793315" cy="2956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640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/>
    </mc:Choice>
    <mc:Fallback xmlns="">
      <p:transition spd="slow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"/>
</p:tagLst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 w="76200">
          <a:solidFill>
            <a:srgbClr val="FFFF00"/>
          </a:solidFill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76200">
          <a:solidFill>
            <a:srgbClr val="8870B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7679</TotalTime>
  <Words>667</Words>
  <Application>Microsoft Office PowerPoint</Application>
  <PresentationFormat>와이드스크린</PresentationFormat>
  <Paragraphs>154</Paragraphs>
  <Slides>21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4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21</vt:i4>
      </vt:variant>
    </vt:vector>
  </HeadingPairs>
  <TitlesOfParts>
    <vt:vector size="26" baseType="lpstr">
      <vt:lpstr>Arial</vt:lpstr>
      <vt:lpstr>나눔스퀘어 Bold</vt:lpstr>
      <vt:lpstr>맑은 고딕</vt:lpstr>
      <vt:lpstr>나눔스퀘어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Park Chanyong</dc:creator>
  <cp:lastModifiedBy>Park Chanyong</cp:lastModifiedBy>
  <cp:revision>151</cp:revision>
  <dcterms:created xsi:type="dcterms:W3CDTF">2021-02-23T06:25:54Z</dcterms:created>
  <dcterms:modified xsi:type="dcterms:W3CDTF">2022-05-24T01:05:07Z</dcterms:modified>
</cp:coreProperties>
</file>