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sldIdLst>
    <p:sldId id="256" r:id="rId3"/>
    <p:sldId id="257" r:id="rId4"/>
    <p:sldId id="258" r:id="rId5"/>
    <p:sldId id="280" r:id="rId6"/>
    <p:sldId id="300" r:id="rId7"/>
    <p:sldId id="261" r:id="rId8"/>
    <p:sldId id="262" r:id="rId9"/>
    <p:sldId id="301" r:id="rId10"/>
    <p:sldId id="259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297" r:id="rId19"/>
    <p:sldId id="309" r:id="rId20"/>
    <p:sldId id="263" r:id="rId21"/>
    <p:sldId id="310" r:id="rId22"/>
    <p:sldId id="266" r:id="rId23"/>
    <p:sldId id="267" r:id="rId24"/>
  </p:sldIdLst>
  <p:sldSz cx="12192000" cy="6858000"/>
  <p:notesSz cx="6858000" cy="9144000"/>
  <p:embeddedFontLst>
    <p:embeddedFont>
      <p:font typeface="나눔스퀘어 네오 ExtraBold" panose="00000900000000000000" pitchFamily="2" charset="-127"/>
      <p:bold r:id="rId25"/>
    </p:embeddedFont>
    <p:embeddedFont>
      <p:font typeface="나눔스퀘어 네오 Heavy" panose="00000A00000000000000" pitchFamily="2" charset="-127"/>
      <p:bold r:id="rId26"/>
    </p:embeddedFont>
    <p:embeddedFont>
      <p:font typeface="나눔스퀘어 네오 Regular" panose="00000500000000000000" pitchFamily="2" charset="-127"/>
      <p:regular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8DE"/>
    <a:srgbClr val="BFBFBF"/>
    <a:srgbClr val="ED641E"/>
    <a:srgbClr val="DA5D1C"/>
    <a:srgbClr val="217BA3"/>
    <a:srgbClr val="7FC6E5"/>
    <a:srgbClr val="231F20"/>
    <a:srgbClr val="054A97"/>
    <a:srgbClr val="FEFDFC"/>
    <a:srgbClr val="125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62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044" y="9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스크린샷, 텍스트이(가) 표시된 사진&#10;&#10;자동 생성된 설명">
            <a:extLst>
              <a:ext uri="{FF2B5EF4-FFF2-40B4-BE49-F238E27FC236}">
                <a16:creationId xmlns:a16="http://schemas.microsoft.com/office/drawing/2014/main" id="{FB6E65B5-158B-2855-5677-A53F998A76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34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11E404DD-45E0-358C-6335-18204D02944E}"/>
              </a:ext>
            </a:extLst>
          </p:cNvPr>
          <p:cNvGrpSpPr/>
          <p:nvPr userDrawn="1"/>
        </p:nvGrpSpPr>
        <p:grpSpPr>
          <a:xfrm>
            <a:off x="584560" y="537098"/>
            <a:ext cx="4152540" cy="703654"/>
            <a:chOff x="495660" y="473598"/>
            <a:chExt cx="4152540" cy="703654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864551E9-13A2-B304-8295-2B2C6ED47D5B}"/>
                </a:ext>
              </a:extLst>
            </p:cNvPr>
            <p:cNvSpPr/>
            <p:nvPr userDrawn="1"/>
          </p:nvSpPr>
          <p:spPr>
            <a:xfrm>
              <a:off x="495660" y="473598"/>
              <a:ext cx="4152540" cy="703654"/>
            </a:xfrm>
            <a:prstGeom prst="roundRect">
              <a:avLst>
                <a:gd name="adj" fmla="val 12155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A881620B-A67E-C009-BBDF-6BD90AFAD1D5}"/>
                </a:ext>
              </a:extLst>
            </p:cNvPr>
            <p:cNvGrpSpPr/>
            <p:nvPr userDrawn="1"/>
          </p:nvGrpSpPr>
          <p:grpSpPr>
            <a:xfrm>
              <a:off x="2375690" y="602689"/>
              <a:ext cx="2037920" cy="429944"/>
              <a:chOff x="4304623" y="3575487"/>
              <a:chExt cx="4859447" cy="1025207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3A7171AD-B434-8EF3-AC8B-64834F2D30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4623" y="3575487"/>
                <a:ext cx="638854" cy="1025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68260A8F-3FF6-5560-D4F3-4ECF5294FC9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100000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82"/>
              <a:stretch/>
            </p:blipFill>
            <p:spPr>
              <a:xfrm>
                <a:off x="5122234" y="3623363"/>
                <a:ext cx="4041836" cy="929457"/>
              </a:xfrm>
              <a:prstGeom prst="rect">
                <a:avLst/>
              </a:prstGeom>
            </p:spPr>
          </p:pic>
        </p:grp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0C50565F-CBF9-08F0-DB7B-53127E1824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91" y="473598"/>
              <a:ext cx="1800219" cy="703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4033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종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54E040-5531-A8FC-CCCD-0299DCE3D650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종료</a:t>
            </a:r>
          </a:p>
        </p:txBody>
      </p:sp>
    </p:spTree>
    <p:extLst>
      <p:ext uri="{BB962C8B-B14F-4D97-AF65-F5344CB8AC3E}">
        <p14:creationId xmlns:p14="http://schemas.microsoft.com/office/powerpoint/2010/main" val="359785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변형 규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92A9249-4B50-974B-9297-877504B8A89E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변형 규칙</a:t>
            </a:r>
          </a:p>
        </p:txBody>
      </p:sp>
    </p:spTree>
    <p:extLst>
      <p:ext uri="{BB962C8B-B14F-4D97-AF65-F5344CB8AC3E}">
        <p14:creationId xmlns:p14="http://schemas.microsoft.com/office/powerpoint/2010/main" val="83801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요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FE6AD2-212E-ACCB-B25F-129FCF7D6453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요약</a:t>
            </a:r>
          </a:p>
        </p:txBody>
      </p:sp>
    </p:spTree>
    <p:extLst>
      <p:ext uri="{BB962C8B-B14F-4D97-AF65-F5344CB8AC3E}">
        <p14:creationId xmlns:p14="http://schemas.microsoft.com/office/powerpoint/2010/main" val="36557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추천 게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1A37879-F170-9167-D1CB-23C3361CB9A0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추천 게임</a:t>
            </a:r>
          </a:p>
        </p:txBody>
      </p:sp>
    </p:spTree>
    <p:extLst>
      <p:ext uri="{BB962C8B-B14F-4D97-AF65-F5344CB8AC3E}">
        <p14:creationId xmlns:p14="http://schemas.microsoft.com/office/powerpoint/2010/main" val="45443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공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6209B7A3-1E00-59C6-34EB-08A18E7AFF7B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184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소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95CC0A-778A-4114-C937-A6C4E3B3BADA}"/>
              </a:ext>
            </a:extLst>
          </p:cNvPr>
          <p:cNvSpPr txBox="1"/>
          <p:nvPr userDrawn="1"/>
        </p:nvSpPr>
        <p:spPr>
          <a:xfrm>
            <a:off x="234126" y="641263"/>
            <a:ext cx="24136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소개</a:t>
            </a:r>
          </a:p>
        </p:txBody>
      </p:sp>
    </p:spTree>
    <p:extLst>
      <p:ext uri="{BB962C8B-B14F-4D97-AF65-F5344CB8AC3E}">
        <p14:creationId xmlns:p14="http://schemas.microsoft.com/office/powerpoint/2010/main" val="1876676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pos="438" userDrawn="1">
          <p15:clr>
            <a:srgbClr val="547EBF"/>
          </p15:clr>
        </p15:guide>
        <p15:guide id="4" pos="4294" userDrawn="1">
          <p15:clr>
            <a:srgbClr val="547EBF"/>
          </p15:clr>
        </p15:guide>
        <p15:guide id="5" pos="5881" userDrawn="1">
          <p15:clr>
            <a:srgbClr val="5ACBF0"/>
          </p15:clr>
        </p15:guide>
        <p15:guide id="6" orient="horz" pos="3974" userDrawn="1">
          <p15:clr>
            <a:srgbClr val="FBAE40"/>
          </p15:clr>
        </p15:guide>
        <p15:guide id="7" orient="horz" pos="346" userDrawn="1">
          <p15:clr>
            <a:srgbClr val="FBAE40"/>
          </p15:clr>
        </p15:guide>
        <p15:guide id="8" orient="horz" pos="1162" userDrawn="1">
          <p15:clr>
            <a:srgbClr val="9FCC3B"/>
          </p15:clr>
        </p15:guide>
        <p15:guide id="9" orient="horz" pos="3612" userDrawn="1">
          <p15:clr>
            <a:srgbClr val="9FCC3B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B1C0DB-9FF2-33C7-F0AC-0E8608A1B732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배경</a:t>
            </a:r>
          </a:p>
        </p:txBody>
      </p:sp>
    </p:spTree>
    <p:extLst>
      <p:ext uri="{BB962C8B-B14F-4D97-AF65-F5344CB8AC3E}">
        <p14:creationId xmlns:p14="http://schemas.microsoft.com/office/powerpoint/2010/main" val="2814334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구성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9E40E4C-73F0-E73F-ABB1-2047C74CD731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구성물</a:t>
            </a:r>
          </a:p>
        </p:txBody>
      </p:sp>
    </p:spTree>
    <p:extLst>
      <p:ext uri="{BB962C8B-B14F-4D97-AF65-F5344CB8AC3E}">
        <p14:creationId xmlns:p14="http://schemas.microsoft.com/office/powerpoint/2010/main" val="3518940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준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92C39C-CD02-BDCA-89B8-521DC635C88B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준비</a:t>
            </a:r>
          </a:p>
        </p:txBody>
      </p:sp>
    </p:spTree>
    <p:extLst>
      <p:ext uri="{BB962C8B-B14F-4D97-AF65-F5344CB8AC3E}">
        <p14:creationId xmlns:p14="http://schemas.microsoft.com/office/powerpoint/2010/main" val="913644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목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7698917-7199-437E-872A-554CE35CCDA5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목표</a:t>
            </a:r>
          </a:p>
        </p:txBody>
      </p:sp>
    </p:spTree>
    <p:extLst>
      <p:ext uri="{BB962C8B-B14F-4D97-AF65-F5344CB8AC3E}">
        <p14:creationId xmlns:p14="http://schemas.microsoft.com/office/powerpoint/2010/main" val="2286400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진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70FAC06-09FB-7DE9-3F69-CAF9A6A11554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진행</a:t>
            </a:r>
          </a:p>
        </p:txBody>
      </p:sp>
    </p:spTree>
    <p:extLst>
      <p:ext uri="{BB962C8B-B14F-4D97-AF65-F5344CB8AC3E}">
        <p14:creationId xmlns:p14="http://schemas.microsoft.com/office/powerpoint/2010/main" val="1256390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방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CF4C239-0C1E-8145-526D-A589CD104F3A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방법</a:t>
            </a:r>
            <a:endParaRPr lang="ko-KR" altLang="en-US" sz="3400" spc="0" baseline="0" dirty="0"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316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89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6E89158C-E0AA-CF2D-DBC9-5FE605EC7CA5}"/>
              </a:ext>
            </a:extLst>
          </p:cNvPr>
          <p:cNvSpPr/>
          <p:nvPr userDrawn="1"/>
        </p:nvSpPr>
        <p:spPr>
          <a:xfrm>
            <a:off x="0" y="0"/>
            <a:ext cx="12192000" cy="118017"/>
          </a:xfrm>
          <a:prstGeom prst="rect">
            <a:avLst/>
          </a:prstGeom>
          <a:solidFill>
            <a:srgbClr val="E7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06AA6-8724-1D83-13F3-5B73424AA9FF}"/>
              </a:ext>
            </a:extLst>
          </p:cNvPr>
          <p:cNvSpPr txBox="1"/>
          <p:nvPr userDrawn="1"/>
        </p:nvSpPr>
        <p:spPr>
          <a:xfrm>
            <a:off x="234125" y="297534"/>
            <a:ext cx="241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spc="0" baseline="0" dirty="0"/>
              <a:t>트레킹</a:t>
            </a:r>
            <a:r>
              <a:rPr lang="en-US" altLang="ko-KR" sz="1800" spc="0" baseline="0" dirty="0"/>
              <a:t>: </a:t>
            </a:r>
            <a:r>
              <a:rPr lang="ko-KR" altLang="en-US" sz="1800" spc="0" baseline="0" dirty="0"/>
              <a:t>역사 속으로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228CA6FD-19FC-0819-8F02-602C2E9E6075}"/>
              </a:ext>
            </a:extLst>
          </p:cNvPr>
          <p:cNvGrpSpPr/>
          <p:nvPr userDrawn="1"/>
        </p:nvGrpSpPr>
        <p:grpSpPr>
          <a:xfrm>
            <a:off x="10391775" y="6377301"/>
            <a:ext cx="1470684" cy="310273"/>
            <a:chOff x="4304622" y="3575487"/>
            <a:chExt cx="4859448" cy="1025207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230FA38-2E2D-C315-A2E8-8468E9F4DDA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622" y="3575487"/>
              <a:ext cx="638853" cy="102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770F830A-9C95-4983-D109-D3D3419ECB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2"/>
            <a:stretch/>
          </p:blipFill>
          <p:spPr>
            <a:xfrm>
              <a:off x="5122234" y="3623363"/>
              <a:ext cx="4041836" cy="929457"/>
            </a:xfrm>
            <a:prstGeom prst="rect">
              <a:avLst/>
            </a:prstGeom>
          </p:spPr>
        </p:pic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D4359D0-9785-BAF2-6014-0A7C74700A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06"/>
          <a:stretch/>
        </p:blipFill>
        <p:spPr>
          <a:xfrm>
            <a:off x="186058" y="6278598"/>
            <a:ext cx="525936" cy="51272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E7F2AC3-50F5-B5DF-041F-04B021E3353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" y="6371788"/>
            <a:ext cx="814555" cy="35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0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149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6719126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1.  </a:t>
            </a:r>
            <a:r>
              <a:rPr lang="ko-KR" altLang="en-US" sz="2600" spc="-100" dirty="0">
                <a:latin typeface="+mn-ea"/>
              </a:rPr>
              <a:t>자신이 선택한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카드에 표시된 혜택</a:t>
            </a:r>
            <a:r>
              <a:rPr lang="ko-KR" altLang="en-US" sz="2600" spc="-100" dirty="0">
                <a:latin typeface="+mn-ea"/>
              </a:rPr>
              <a:t>과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게임 매트에 표시된 혜택</a:t>
            </a:r>
            <a:r>
              <a:rPr lang="ko-KR" altLang="en-US" sz="2600" spc="-100" dirty="0">
                <a:latin typeface="+mn-ea"/>
              </a:rPr>
              <a:t>을 함께 받음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획득한 경험 토큰</a:t>
            </a:r>
            <a:r>
              <a:rPr lang="ko-KR" altLang="en-US" sz="2600" spc="-100" dirty="0">
                <a:latin typeface="+mn-ea"/>
              </a:rPr>
              <a:t>은 자기 기록지에서 그 색깔과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</a:t>
            </a:r>
            <a:r>
              <a:rPr lang="ko-KR" altLang="en-US" sz="2600" spc="-100" dirty="0">
                <a:latin typeface="+mn-ea"/>
              </a:rPr>
              <a:t> 일치하는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세로줄의 가장 위쪽 빈칸</a:t>
            </a:r>
            <a:r>
              <a:rPr lang="ko-KR" altLang="en-US" sz="2600" spc="-100" dirty="0">
                <a:latin typeface="+mn-ea"/>
              </a:rPr>
              <a:t>에 배치함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3.           </a:t>
            </a:r>
            <a:r>
              <a:rPr lang="ko-KR" altLang="en-US" sz="2600" spc="-100" dirty="0">
                <a:latin typeface="+mn-ea"/>
              </a:rPr>
              <a:t>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원하는 세로줄</a:t>
            </a:r>
            <a:r>
              <a:rPr lang="ko-KR" altLang="en-US" sz="2600" spc="-100" dirty="0">
                <a:latin typeface="+mn-ea"/>
              </a:rPr>
              <a:t>에 배치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4.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놓을 수 없는 경험 토큰</a:t>
            </a:r>
            <a:r>
              <a:rPr lang="ko-KR" altLang="en-US" sz="2600" spc="-100" dirty="0">
                <a:latin typeface="+mn-ea"/>
              </a:rPr>
              <a:t>은 공급 트레이로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되돌림</a:t>
            </a:r>
            <a:r>
              <a:rPr lang="en-US" altLang="ko-KR" sz="2600" spc="-100" dirty="0">
                <a:latin typeface="+mn-ea"/>
              </a:rPr>
              <a:t>  </a:t>
            </a:r>
            <a:endParaRPr lang="ko-KR" altLang="en-US" sz="2600" spc="-100" dirty="0"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192204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3.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혜택 받기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90959EB-DD12-331E-0167-418CB040E5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4875" y="1165339"/>
            <a:ext cx="3208338" cy="452732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BA1BBAF-3769-4CFA-5A68-3867CF63A6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4697486"/>
            <a:ext cx="590476" cy="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89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582600" cy="303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5. </a:t>
            </a:r>
            <a:r>
              <a:rPr lang="ko-KR" altLang="en-US" sz="2600" spc="-100" dirty="0">
                <a:latin typeface="+mn-ea"/>
              </a:rPr>
              <a:t>받아야 하는 경험 토큰이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다 떨어졌다면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대신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          을 받아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원래 받아야 할 칸</a:t>
            </a:r>
            <a:r>
              <a:rPr lang="ko-KR" altLang="en-US" sz="2600" spc="-100" dirty="0">
                <a:latin typeface="+mn-ea"/>
              </a:rPr>
              <a:t>에 배치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6.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아이콘이 있는 칸</a:t>
            </a:r>
            <a:r>
              <a:rPr lang="ko-KR" altLang="en-US" sz="2600" spc="-100" dirty="0">
                <a:latin typeface="+mn-ea"/>
              </a:rPr>
              <a:t>에 경험 토큰을 놓거나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끝에 아이콘이 표시된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가로선 칸</a:t>
            </a:r>
            <a:r>
              <a:rPr lang="ko-KR" altLang="en-US" sz="2600" spc="-100" dirty="0">
                <a:latin typeface="+mn-ea"/>
              </a:rPr>
              <a:t>을 다 채우면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표시된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점수</a:t>
            </a:r>
            <a:r>
              <a:rPr lang="ko-KR" altLang="en-US" sz="2600" spc="-100" dirty="0">
                <a:latin typeface="+mn-ea"/>
              </a:rPr>
              <a:t> 또는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시간 수정</a:t>
            </a:r>
            <a:r>
              <a:rPr lang="ko-KR" altLang="en-US" sz="2600" spc="-100" dirty="0">
                <a:latin typeface="+mn-ea"/>
              </a:rPr>
              <a:t>을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즉시 획득</a:t>
            </a:r>
            <a:endParaRPr lang="ko-KR" altLang="en-US" sz="2600" spc="-100" dirty="0"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192204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3.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혜택 받기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BA1BBAF-3769-4CFA-5A68-3867CF63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906786"/>
            <a:ext cx="590476" cy="59047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96DC142-ADF1-D7B8-94CA-59AF660BF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725" y="1643710"/>
            <a:ext cx="5040313" cy="199608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879B129-B95D-CC9A-38F4-4B9BF315E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725" y="3718810"/>
            <a:ext cx="5040313" cy="19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16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6582601" cy="360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1.  </a:t>
            </a:r>
            <a:r>
              <a:rPr lang="ko-KR" altLang="en-US" sz="2600" spc="-100" dirty="0">
                <a:latin typeface="+mn-ea"/>
              </a:rPr>
              <a:t>가져온 카드는 세로 한 줄로 이어지도록 놓음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이렇게 만든 세로 열을 </a:t>
            </a:r>
            <a:r>
              <a:rPr lang="en-US" altLang="ko-KR" sz="2600" spc="-100" dirty="0">
                <a:latin typeface="+mn-ea"/>
              </a:rPr>
              <a:t>“</a:t>
            </a:r>
            <a:r>
              <a:rPr lang="ko-KR" altLang="en-US" sz="2600" spc="-100" dirty="0">
                <a:latin typeface="+mn-ea"/>
              </a:rPr>
              <a:t>여행 경로</a:t>
            </a:r>
            <a:r>
              <a:rPr lang="en-US" altLang="ko-KR" sz="2600" spc="-100" dirty="0">
                <a:latin typeface="+mn-ea"/>
              </a:rPr>
              <a:t>”</a:t>
            </a:r>
            <a:r>
              <a:rPr lang="ko-KR" altLang="en-US" sz="2600" spc="-100" dirty="0">
                <a:latin typeface="+mn-ea"/>
              </a:rPr>
              <a:t>라고 부름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spc="-100" dirty="0">
                <a:latin typeface="+mn-ea"/>
              </a:rPr>
              <a:t>한 여행 경로에 카드가 많을수록 점수가 많음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A.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새 카드의 연도</a:t>
            </a:r>
            <a:r>
              <a:rPr lang="ko-KR" altLang="en-US" sz="2600" spc="-100" dirty="0">
                <a:latin typeface="+mn-ea"/>
              </a:rPr>
              <a:t>가 직전 카드보다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이후</a:t>
            </a:r>
            <a:r>
              <a:rPr lang="ko-KR" altLang="en-US" sz="2600" spc="-100" dirty="0">
                <a:latin typeface="+mn-ea"/>
              </a:rPr>
              <a:t>라면</a:t>
            </a:r>
            <a:r>
              <a:rPr lang="en-US" altLang="ko-KR" sz="2600" spc="-100" dirty="0">
                <a:latin typeface="+mn-ea"/>
              </a:rPr>
              <a:t>,</a:t>
            </a:r>
          </a:p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여행 경로의 모든 연도가 보이도록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올려놓음</a:t>
            </a:r>
            <a:endParaRPr lang="ko-KR" altLang="en-US" sz="2600" spc="-100" dirty="0"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4" y="1636713"/>
            <a:ext cx="3609975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4.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여행 경로에 카드 놓기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4928FE4-2626-BB25-7F56-15329781AC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3700" y="2533025"/>
            <a:ext cx="5113338" cy="1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0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6652451" cy="360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     B.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새 카드의 연도</a:t>
            </a:r>
            <a:r>
              <a:rPr lang="ko-KR" altLang="en-US" sz="2600" spc="-100" dirty="0">
                <a:latin typeface="+mn-ea"/>
              </a:rPr>
              <a:t>가 직전 카드보다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이전</a:t>
            </a:r>
            <a:r>
              <a:rPr lang="ko-KR" altLang="en-US" sz="2600" spc="-100" dirty="0">
                <a:latin typeface="+mn-ea"/>
              </a:rPr>
              <a:t>이라면</a:t>
            </a:r>
            <a:r>
              <a:rPr lang="en-US" altLang="ko-KR" sz="2600" spc="-100" dirty="0">
                <a:latin typeface="+mn-ea"/>
              </a:rPr>
              <a:t>,</a:t>
            </a:r>
          </a:p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기존 여행 경로는 끊어지며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해당 더미를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    </a:t>
            </a:r>
            <a:r>
              <a:rPr lang="ko-KR" altLang="en-US" sz="2600" spc="-100" dirty="0">
                <a:latin typeface="+mn-ea"/>
              </a:rPr>
              <a:t> 뒤집어서 따로 옆에 두고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새 여행 경로</a:t>
            </a:r>
            <a:r>
              <a:rPr lang="ko-KR" altLang="en-US" sz="2600" spc="-100" dirty="0">
                <a:latin typeface="+mn-ea"/>
              </a:rPr>
              <a:t>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시작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     C.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선조 카드</a:t>
            </a:r>
            <a:r>
              <a:rPr lang="ko-KR" altLang="en-US" sz="2600" spc="-100" dirty="0">
                <a:latin typeface="+mn-ea"/>
              </a:rPr>
              <a:t>라면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현재 여행 경로에 올려놓음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     (</a:t>
            </a:r>
            <a:r>
              <a:rPr lang="ko-KR" altLang="en-US" sz="2600" spc="-100" dirty="0">
                <a:latin typeface="+mn-ea"/>
              </a:rPr>
              <a:t>선조 카드로는 새 여행 경로를 시작할 수 없음</a:t>
            </a:r>
            <a:r>
              <a:rPr lang="en-US" altLang="ko-KR" sz="2600" spc="-100" dirty="0">
                <a:latin typeface="+mn-ea"/>
              </a:rPr>
              <a:t>)</a:t>
            </a:r>
            <a:endParaRPr lang="ko-KR" altLang="en-US" sz="2600" spc="-100" dirty="0"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4" y="1636713"/>
            <a:ext cx="3609975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4.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여행 경로에 카드 놓기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104B190-DBC2-3FB4-8E80-092EDB52A8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0400" y="1258929"/>
            <a:ext cx="4846637" cy="191285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574D4C4-AC7B-9D3A-73D2-8E03A7A96D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0655" y="3295650"/>
            <a:ext cx="1970866" cy="301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4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6582601" cy="293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ko-KR" altLang="en-US" sz="2600" spc="-100" dirty="0">
                <a:latin typeface="+mn-ea"/>
              </a:rPr>
              <a:t>     행선지 열에 빈칸이 생겼다면</a:t>
            </a:r>
            <a:r>
              <a:rPr lang="en-US" altLang="ko-KR" sz="2600" spc="-100" dirty="0">
                <a:latin typeface="+mn-ea"/>
              </a:rPr>
              <a:t>, </a:t>
            </a:r>
          </a:p>
          <a:p>
            <a:pPr algn="just">
              <a:lnSpc>
                <a:spcPct val="250000"/>
              </a:lnSpc>
            </a:pPr>
            <a:r>
              <a:rPr lang="ko-KR" altLang="en-US" sz="2600" spc="-100" dirty="0"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역사 카드들</a:t>
            </a:r>
            <a:r>
              <a:rPr lang="ko-KR" altLang="en-US" sz="2600" spc="-100" dirty="0">
                <a:latin typeface="+mn-ea"/>
              </a:rPr>
              <a:t>을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오른쪽으로 </a:t>
            </a:r>
            <a:r>
              <a:rPr lang="ko-KR" altLang="en-US" sz="2600" spc="-100" dirty="0">
                <a:latin typeface="+mn-ea"/>
              </a:rPr>
              <a:t>밀고</a:t>
            </a:r>
            <a:r>
              <a:rPr lang="en-US" altLang="ko-KR" sz="2600" spc="-100" dirty="0">
                <a:latin typeface="+mn-ea"/>
              </a:rPr>
              <a:t>, </a:t>
            </a:r>
          </a:p>
          <a:p>
            <a:pPr algn="just">
              <a:lnSpc>
                <a:spcPct val="2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맨 왼쪽</a:t>
            </a:r>
            <a:r>
              <a:rPr lang="ko-KR" altLang="en-US" sz="2600" spc="-100" dirty="0">
                <a:latin typeface="+mn-ea"/>
              </a:rPr>
              <a:t>에 역사 카드 </a:t>
            </a:r>
            <a:r>
              <a:rPr lang="en-US" altLang="ko-KR" sz="2600" spc="-100" dirty="0">
                <a:latin typeface="+mn-ea"/>
              </a:rPr>
              <a:t>1</a:t>
            </a:r>
            <a:r>
              <a:rPr lang="ko-KR" altLang="en-US" sz="2600" spc="-100" dirty="0">
                <a:latin typeface="+mn-ea"/>
              </a:rPr>
              <a:t>장을 채움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4" y="1636713"/>
            <a:ext cx="3676651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5.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역사 카드 밀고 채우기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1E0029C-E86D-ED58-49B4-C82CF42B74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4580" y="1416050"/>
            <a:ext cx="5002458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30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6582601" cy="360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1.  </a:t>
            </a:r>
            <a:r>
              <a:rPr lang="ko-KR" altLang="en-US" sz="2600" spc="-100" dirty="0">
                <a:latin typeface="+mn-ea"/>
              </a:rPr>
              <a:t>플레이어들은 </a:t>
            </a:r>
            <a:r>
              <a:rPr lang="en-US" altLang="ko-KR" sz="2600" spc="-100" dirty="0">
                <a:latin typeface="+mn-ea"/>
              </a:rPr>
              <a:t>12</a:t>
            </a:r>
            <a:r>
              <a:rPr lang="ko-KR" altLang="en-US" sz="2600" spc="-100" dirty="0">
                <a:latin typeface="+mn-ea"/>
              </a:rPr>
              <a:t>시에 도달하면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반드시 멈춤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spc="-100" dirty="0">
                <a:latin typeface="+mn-ea"/>
              </a:rPr>
              <a:t>만약 회중시계가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12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시에 정확히 도착</a:t>
            </a:r>
            <a:r>
              <a:rPr lang="ko-KR" altLang="en-US" sz="2600" spc="-100" dirty="0">
                <a:latin typeface="+mn-ea"/>
              </a:rPr>
              <a:t>하면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시간 엄수 보너스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3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점</a:t>
            </a:r>
            <a:r>
              <a:rPr lang="ko-KR" altLang="en-US" sz="2600" spc="-100" dirty="0">
                <a:latin typeface="+mn-ea"/>
              </a:rPr>
              <a:t>을 획득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3.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모든 플레이어</a:t>
            </a:r>
            <a:r>
              <a:rPr lang="ko-KR" altLang="en-US" sz="2600" spc="-100" dirty="0">
                <a:latin typeface="+mn-ea"/>
              </a:rPr>
              <a:t>가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12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시</a:t>
            </a:r>
            <a:r>
              <a:rPr lang="ko-KR" altLang="en-US" sz="2600" spc="-100" dirty="0">
                <a:latin typeface="+mn-ea"/>
              </a:rPr>
              <a:t>에 있다면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하루 종료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4.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셋째 날</a:t>
            </a:r>
            <a:r>
              <a:rPr lang="ko-KR" altLang="en-US" sz="2600" spc="-100" dirty="0">
                <a:latin typeface="+mn-ea"/>
              </a:rPr>
              <a:t>이 끝나면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최종 점수</a:t>
            </a:r>
            <a:r>
              <a:rPr lang="ko-KR" altLang="en-US" sz="2600" spc="-100" dirty="0">
                <a:latin typeface="+mn-ea"/>
              </a:rPr>
              <a:t> 계산함</a:t>
            </a:r>
            <a:endParaRPr lang="en-US" altLang="ko-KR" sz="2600" spc="-100" dirty="0"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1514476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>
                <a:solidFill>
                  <a:schemeClr val="bg1"/>
                </a:solidFill>
                <a:latin typeface="+mj-ea"/>
                <a:ea typeface="+mj-ea"/>
              </a:rPr>
              <a:t>하루의 끝</a:t>
            </a:r>
            <a:endParaRPr lang="ko-KR" altLang="en-US" sz="2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98A1C78-768D-139A-0B2E-A7A8F0B99B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8164" y="3800475"/>
            <a:ext cx="4375848" cy="25082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86984CB-8C67-F831-3652-C4F684BFC6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8164" y="825648"/>
            <a:ext cx="4375848" cy="268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0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6582601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1.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현재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</a:t>
            </a:r>
            <a:r>
              <a:rPr lang="ko-KR" altLang="en-US" sz="2600" spc="-100" dirty="0" err="1">
                <a:latin typeface="+mn-ea"/>
              </a:rPr>
              <a:t>과</a:t>
            </a:r>
            <a:r>
              <a:rPr lang="ko-KR" altLang="en-US" sz="2600" spc="-100" dirty="0">
                <a:latin typeface="+mn-ea"/>
              </a:rPr>
              <a:t> 행선지 열의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모든 역사 카드</a:t>
            </a:r>
            <a:r>
              <a:rPr lang="ko-KR" altLang="en-US" sz="2600" spc="-100" dirty="0">
                <a:latin typeface="+mn-ea"/>
              </a:rPr>
              <a:t>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버림</a:t>
            </a: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spc="-100" dirty="0">
                <a:latin typeface="+mn-ea"/>
              </a:rPr>
              <a:t>다음 날 </a:t>
            </a:r>
            <a:r>
              <a:rPr lang="ko-KR" altLang="en-US" sz="2600" spc="-100" dirty="0" err="1">
                <a:latin typeface="+mn-ea"/>
              </a:rPr>
              <a:t>덱을</a:t>
            </a:r>
            <a:r>
              <a:rPr lang="ko-KR" altLang="en-US" sz="2600" spc="-100" dirty="0">
                <a:latin typeface="+mn-ea"/>
              </a:rPr>
              <a:t> 게임 매트의 정해진 칸에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600" spc="-100" dirty="0">
                <a:latin typeface="+mn-ea"/>
              </a:rPr>
              <a:t>     앞면으로 놓고 </a:t>
            </a:r>
            <a:r>
              <a:rPr lang="ko-KR" altLang="en-US" sz="2600" spc="-100" dirty="0" err="1">
                <a:latin typeface="+mn-ea"/>
              </a:rPr>
              <a:t>덱</a:t>
            </a:r>
            <a:r>
              <a:rPr lang="ko-KR" altLang="en-US" sz="2600" spc="-100" dirty="0">
                <a:latin typeface="+mn-ea"/>
              </a:rPr>
              <a:t> 맨위에서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5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</a:t>
            </a:r>
            <a:r>
              <a:rPr lang="ko-KR" altLang="en-US" sz="2600" spc="-100" dirty="0">
                <a:latin typeface="+mn-ea"/>
              </a:rPr>
              <a:t>을 뽑아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배치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3.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경험 토큰</a:t>
            </a:r>
            <a:r>
              <a:rPr lang="ko-KR" altLang="en-US" sz="2600" spc="-100" dirty="0">
                <a:latin typeface="+mn-ea"/>
              </a:rPr>
              <a:t>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사용한 기록지</a:t>
            </a:r>
            <a:r>
              <a:rPr lang="ko-KR" altLang="en-US" sz="2600" spc="-100" dirty="0">
                <a:latin typeface="+mn-ea"/>
              </a:rPr>
              <a:t>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전부 버리고 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남은 기록지 중 </a:t>
            </a:r>
            <a:r>
              <a:rPr lang="en-US" altLang="ko-KR" sz="2600" spc="-100" dirty="0">
                <a:latin typeface="+mn-ea"/>
              </a:rPr>
              <a:t>1</a:t>
            </a:r>
            <a:r>
              <a:rPr lang="ko-KR" altLang="en-US" sz="2600" spc="-100" dirty="0">
                <a:latin typeface="+mn-ea"/>
              </a:rPr>
              <a:t>장을 새로 뽑음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4.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회중시계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여행 경로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시간 수정</a:t>
            </a:r>
            <a:r>
              <a:rPr lang="ko-KR" altLang="en-US" sz="2600" spc="-100" dirty="0">
                <a:latin typeface="+mn-ea"/>
              </a:rPr>
              <a:t>은 그대로 둠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1514476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>
                <a:solidFill>
                  <a:schemeClr val="bg1"/>
                </a:solidFill>
                <a:latin typeface="+mj-ea"/>
                <a:ea typeface="+mj-ea"/>
              </a:rPr>
              <a:t>하루의 끝</a:t>
            </a:r>
            <a:endParaRPr lang="ko-KR" altLang="en-US" sz="2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9A1AB38-FC53-F45D-BBC1-AA899320B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025" y="2415548"/>
            <a:ext cx="4799013" cy="31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38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8300276" cy="360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1.  </a:t>
            </a:r>
            <a:r>
              <a:rPr lang="ko-KR" altLang="en-US" sz="2600" spc="-100" dirty="0">
                <a:latin typeface="+mn-ea"/>
              </a:rPr>
              <a:t>역사 카드와 기록지를 통해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획득한 점수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spc="-100" dirty="0">
                <a:latin typeface="+mn-ea"/>
              </a:rPr>
              <a:t>사용하지 않은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시간 수정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spc="-100" dirty="0">
                <a:latin typeface="+mn-ea"/>
              </a:rPr>
              <a:t>1</a:t>
            </a:r>
            <a:r>
              <a:rPr lang="ko-KR" altLang="en-US" sz="2600" spc="-100" dirty="0">
                <a:latin typeface="+mn-ea"/>
              </a:rPr>
              <a:t>개당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점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3. </a:t>
            </a:r>
            <a:r>
              <a:rPr lang="ko-KR" altLang="en-US" sz="2600" spc="-100" dirty="0">
                <a:latin typeface="+mn-ea"/>
              </a:rPr>
              <a:t>여행 경로 점수</a:t>
            </a:r>
            <a:r>
              <a:rPr lang="en-US" altLang="ko-KR" sz="2600" spc="-100" dirty="0">
                <a:latin typeface="+mn-ea"/>
              </a:rPr>
              <a:t>: </a:t>
            </a:r>
            <a:r>
              <a:rPr lang="ko-KR" altLang="en-US" sz="2600" spc="-100" dirty="0">
                <a:latin typeface="+mn-ea"/>
              </a:rPr>
              <a:t>여행 경로 점수표를 참조하여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    </a:t>
            </a:r>
            <a:r>
              <a:rPr lang="ko-KR" altLang="en-US" sz="2600" spc="-100" dirty="0">
                <a:latin typeface="+mn-ea"/>
              </a:rPr>
              <a:t> 각 여행 경로의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카드 장수에 따른 점수</a:t>
            </a:r>
            <a:r>
              <a:rPr lang="ko-KR" altLang="en-US" sz="2600" spc="-100" dirty="0">
                <a:latin typeface="+mn-ea"/>
              </a:rPr>
              <a:t>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계산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en-US" altLang="ko-KR" sz="2600" spc="-100" dirty="0">
                <a:latin typeface="+mn-ea"/>
              </a:rPr>
              <a:t>     (11</a:t>
            </a:r>
            <a:r>
              <a:rPr lang="ko-KR" altLang="en-US" sz="2600" spc="-100" dirty="0" err="1">
                <a:latin typeface="+mn-ea"/>
              </a:rPr>
              <a:t>장째</a:t>
            </a:r>
            <a:r>
              <a:rPr lang="ko-KR" altLang="en-US" sz="2600" spc="-100" dirty="0">
                <a:latin typeface="+mn-ea"/>
              </a:rPr>
              <a:t> 카드부터 </a:t>
            </a:r>
            <a:r>
              <a:rPr lang="en-US" altLang="ko-KR" sz="2600" spc="-100" dirty="0">
                <a:latin typeface="+mn-ea"/>
              </a:rPr>
              <a:t>1</a:t>
            </a:r>
            <a:r>
              <a:rPr lang="ko-KR" altLang="en-US" sz="2600" spc="-100" dirty="0">
                <a:latin typeface="+mn-ea"/>
              </a:rPr>
              <a:t>장당 </a:t>
            </a:r>
            <a:r>
              <a:rPr lang="en-US" altLang="ko-KR" sz="2600" spc="-100" dirty="0">
                <a:latin typeface="+mn-ea"/>
              </a:rPr>
              <a:t>3</a:t>
            </a:r>
            <a:r>
              <a:rPr lang="ko-KR" altLang="en-US" sz="2600" spc="-100" dirty="0" err="1">
                <a:latin typeface="+mn-ea"/>
              </a:rPr>
              <a:t>점씩</a:t>
            </a:r>
            <a:r>
              <a:rPr lang="ko-KR" altLang="en-US" sz="2600" spc="-100" dirty="0">
                <a:latin typeface="+mn-ea"/>
              </a:rPr>
              <a:t> 추가 획득</a:t>
            </a:r>
            <a:r>
              <a:rPr lang="en-US" altLang="ko-KR" sz="2600" spc="-100" dirty="0">
                <a:latin typeface="+mn-ea"/>
              </a:rPr>
              <a:t>)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2169069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>
                <a:solidFill>
                  <a:schemeClr val="bg1"/>
                </a:solidFill>
                <a:latin typeface="+mj-ea"/>
                <a:ea typeface="+mj-ea"/>
              </a:rPr>
              <a:t>최종 점수 계산</a:t>
            </a:r>
            <a:endParaRPr lang="ko-KR" altLang="en-US" sz="2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50CE27E-EC07-0E22-B3FF-1182044BCC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6725" y="1844675"/>
            <a:ext cx="5040313" cy="36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05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51182A-0847-3CA8-D5AC-99D3DBC2A0D3}"/>
              </a:ext>
            </a:extLst>
          </p:cNvPr>
          <p:cNvSpPr txBox="1"/>
          <p:nvPr/>
        </p:nvSpPr>
        <p:spPr>
          <a:xfrm>
            <a:off x="600075" y="1596827"/>
            <a:ext cx="605790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spc="-100" dirty="0">
                <a:latin typeface="+mn-ea"/>
              </a:rPr>
              <a:t>점수가 </a:t>
            </a:r>
            <a:r>
              <a:rPr lang="ko-KR" altLang="en-US" sz="3000" b="1" spc="-100" dirty="0">
                <a:solidFill>
                  <a:srgbClr val="E7252F"/>
                </a:solidFill>
                <a:latin typeface="+mn-ea"/>
              </a:rPr>
              <a:t>가장 높은 플레이어</a:t>
            </a:r>
            <a:r>
              <a:rPr lang="ko-KR" altLang="en-US" sz="3000" spc="-100" dirty="0">
                <a:latin typeface="+mn-ea"/>
              </a:rPr>
              <a:t>가 승리</a:t>
            </a:r>
            <a:r>
              <a:rPr lang="en-US" altLang="ko-KR" sz="3000" spc="-100" dirty="0">
                <a:latin typeface="+mn-ea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00" dirty="0">
                <a:latin typeface="+mn-ea"/>
              </a:rPr>
              <a:t>동점 시</a:t>
            </a:r>
            <a:r>
              <a:rPr lang="en-US" altLang="ko-KR" sz="3000" spc="-100" dirty="0">
                <a:latin typeface="+mn-ea"/>
              </a:rPr>
              <a:t>, </a:t>
            </a:r>
            <a:r>
              <a:rPr lang="ko-KR" altLang="en-US" sz="3000" spc="-100" dirty="0">
                <a:latin typeface="+mn-ea"/>
              </a:rPr>
              <a:t>가장 긴 여행 경로를 만든 사람</a:t>
            </a:r>
            <a:r>
              <a:rPr lang="en-US" altLang="ko-KR" sz="3000" spc="-100" dirty="0">
                <a:latin typeface="+mn-ea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00" dirty="0">
                <a:latin typeface="+mn-ea"/>
              </a:rPr>
              <a:t>두 번째로 긴 여행 경로를 만든 사람</a:t>
            </a:r>
            <a:r>
              <a:rPr lang="en-US" altLang="ko-KR" sz="3000" spc="-100" dirty="0">
                <a:latin typeface="+mn-ea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00" dirty="0">
                <a:latin typeface="+mn-ea"/>
              </a:rPr>
              <a:t>세 번째로 긴 여행 경로를 만든 사람</a:t>
            </a:r>
            <a:r>
              <a:rPr lang="en-US" altLang="ko-KR" sz="3000" spc="-100" dirty="0">
                <a:latin typeface="+mn-ea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00" dirty="0">
                <a:latin typeface="+mn-ea"/>
              </a:rPr>
              <a:t>순으로 </a:t>
            </a:r>
            <a:r>
              <a:rPr lang="ko-KR" altLang="en-US" sz="3000" b="1" spc="-100" dirty="0">
                <a:solidFill>
                  <a:srgbClr val="E7252F"/>
                </a:solidFill>
                <a:latin typeface="+mn-ea"/>
              </a:rPr>
              <a:t>승리자를 결정할 때까지 비교</a:t>
            </a:r>
            <a:endParaRPr lang="en-US" altLang="ko-KR" sz="30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00" dirty="0">
                <a:latin typeface="+mn-ea"/>
              </a:rPr>
              <a:t>끝까지 결정되지 않는다면 </a:t>
            </a:r>
            <a:r>
              <a:rPr lang="ko-KR" altLang="en-US" sz="3000" b="1" spc="-100" dirty="0">
                <a:solidFill>
                  <a:srgbClr val="E7252F"/>
                </a:solidFill>
                <a:latin typeface="+mn-ea"/>
              </a:rPr>
              <a:t>함께 승리</a:t>
            </a:r>
            <a:endParaRPr lang="en-US" altLang="ko-KR" sz="3000" spc="-100" dirty="0">
              <a:latin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C8CFB21-BED3-AE04-30B0-3583899B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100" y="1848047"/>
            <a:ext cx="4478338" cy="344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99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4415DA5-E120-9208-7A69-E7326C776A76}"/>
              </a:ext>
            </a:extLst>
          </p:cNvPr>
          <p:cNvSpPr/>
          <p:nvPr/>
        </p:nvSpPr>
        <p:spPr>
          <a:xfrm>
            <a:off x="695325" y="1636713"/>
            <a:ext cx="1616075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>
                <a:solidFill>
                  <a:schemeClr val="bg1"/>
                </a:solidFill>
                <a:latin typeface="+mj-ea"/>
                <a:ea typeface="+mj-ea"/>
              </a:rPr>
              <a:t>시간 왜곡</a:t>
            </a:r>
            <a:endParaRPr lang="ko-KR" altLang="en-US" sz="2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5C3904-089B-842F-D58F-41683B865374}"/>
              </a:ext>
            </a:extLst>
          </p:cNvPr>
          <p:cNvSpPr txBox="1"/>
          <p:nvPr/>
        </p:nvSpPr>
        <p:spPr>
          <a:xfrm>
            <a:off x="602424" y="2215357"/>
            <a:ext cx="8300276" cy="337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altLang="ko-KR" sz="3000" spc="-100" dirty="0">
                <a:latin typeface="+mn-ea"/>
              </a:rPr>
              <a:t>&lt;</a:t>
            </a:r>
            <a:r>
              <a:rPr lang="ko-KR" altLang="en-US" sz="3000" spc="-100" dirty="0">
                <a:latin typeface="+mn-ea"/>
              </a:rPr>
              <a:t>트레킹</a:t>
            </a:r>
            <a:r>
              <a:rPr lang="en-US" altLang="ko-KR" sz="3000" spc="-100" dirty="0">
                <a:latin typeface="+mn-ea"/>
              </a:rPr>
              <a:t>: </a:t>
            </a:r>
            <a:r>
              <a:rPr lang="ko-KR" altLang="en-US" sz="3000" spc="-100" dirty="0">
                <a:latin typeface="+mn-ea"/>
              </a:rPr>
              <a:t>역사 속으로</a:t>
            </a:r>
            <a:r>
              <a:rPr lang="en-US" altLang="ko-KR" sz="3000" spc="-100" dirty="0">
                <a:latin typeface="+mn-ea"/>
              </a:rPr>
              <a:t>&gt;</a:t>
            </a:r>
            <a:r>
              <a:rPr lang="ko-KR" altLang="en-US" sz="3000" spc="-100" dirty="0">
                <a:latin typeface="+mn-ea"/>
              </a:rPr>
              <a:t>를 한 번이라도 </a:t>
            </a:r>
            <a:endParaRPr lang="en-US" altLang="ko-KR" sz="3000" spc="-100" dirty="0">
              <a:latin typeface="+mn-ea"/>
            </a:endParaRPr>
          </a:p>
          <a:p>
            <a:pPr algn="just">
              <a:lnSpc>
                <a:spcPct val="250000"/>
              </a:lnSpc>
            </a:pPr>
            <a:r>
              <a:rPr lang="ko-KR" altLang="en-US" sz="3000" spc="-100" dirty="0">
                <a:latin typeface="+mn-ea"/>
              </a:rPr>
              <a:t>즐겨봤고 규칙을 이해했다면</a:t>
            </a:r>
            <a:r>
              <a:rPr lang="en-US" altLang="ko-KR" sz="3000" spc="-100" dirty="0">
                <a:latin typeface="+mn-ea"/>
              </a:rPr>
              <a:t>, </a:t>
            </a:r>
          </a:p>
          <a:p>
            <a:pPr algn="just">
              <a:lnSpc>
                <a:spcPct val="250000"/>
              </a:lnSpc>
            </a:pPr>
            <a:r>
              <a:rPr lang="ko-KR" altLang="en-US" sz="3000" spc="-100" dirty="0">
                <a:latin typeface="+mn-ea"/>
              </a:rPr>
              <a:t>오른쪽과 같은 시간왜곡 카드를 사용함</a:t>
            </a:r>
            <a:endParaRPr lang="en-US" altLang="ko-KR" sz="3000" spc="-100" dirty="0">
              <a:latin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E5711D3-790A-BB27-9BB8-9C32398B23D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1719" y="1859238"/>
            <a:ext cx="3868738" cy="387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1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4" y="1611566"/>
            <a:ext cx="6763575" cy="4095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1.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타임머신</a:t>
            </a:r>
            <a:r>
              <a:rPr lang="ko-KR" altLang="en-US" sz="2600" spc="-100" dirty="0">
                <a:latin typeface="+mn-ea"/>
                <a:ea typeface="+mn-ea"/>
              </a:rPr>
              <a:t>을 타고 </a:t>
            </a:r>
            <a:r>
              <a:rPr lang="en-US" altLang="ko-KR" sz="2600" spc="-100" dirty="0">
                <a:latin typeface="+mn-ea"/>
                <a:ea typeface="+mn-ea"/>
              </a:rPr>
              <a:t>3</a:t>
            </a:r>
            <a:r>
              <a:rPr lang="ko-KR" altLang="en-US" sz="2600" spc="-100" dirty="0">
                <a:latin typeface="+mn-ea"/>
                <a:ea typeface="+mn-ea"/>
              </a:rPr>
              <a:t>일간의 역사 여행 게임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역사적 순간</a:t>
            </a:r>
            <a:r>
              <a:rPr lang="ko-KR" altLang="en-US" sz="2600" spc="-100" dirty="0">
                <a:latin typeface="+mn-ea"/>
              </a:rPr>
              <a:t>을 담은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100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 이상의 카드</a:t>
            </a:r>
            <a:r>
              <a:rPr lang="ko-KR" altLang="en-US" sz="2600" spc="-100" dirty="0">
                <a:latin typeface="+mn-ea"/>
              </a:rPr>
              <a:t>로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게임을 할수록 여러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역사적 사실</a:t>
            </a:r>
            <a:r>
              <a:rPr lang="ko-KR" altLang="en-US" sz="2600" spc="-100" dirty="0">
                <a:latin typeface="+mn-ea"/>
              </a:rPr>
              <a:t>을 알려줌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3. ‘</a:t>
            </a:r>
            <a:r>
              <a:rPr lang="ko-KR" altLang="en-US" sz="2600" spc="-100" dirty="0">
                <a:latin typeface="+mn-ea"/>
              </a:rPr>
              <a:t>세트 모으기</a:t>
            </a:r>
            <a:r>
              <a:rPr lang="en-US" altLang="ko-KR" sz="2600" spc="-100" dirty="0">
                <a:latin typeface="+mn-ea"/>
              </a:rPr>
              <a:t>’</a:t>
            </a:r>
            <a:r>
              <a:rPr lang="ko-KR" altLang="en-US" sz="2600" spc="-100" dirty="0">
                <a:latin typeface="+mn-ea"/>
              </a:rPr>
              <a:t>와 같은 규칙으로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입문자</a:t>
            </a:r>
            <a:r>
              <a:rPr lang="ko-KR" altLang="en-US" sz="2600" spc="-100" dirty="0">
                <a:latin typeface="+mn-ea"/>
              </a:rPr>
              <a:t>에게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소개하거나 가르치기에 적합하며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완성도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높은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구성물</a:t>
            </a:r>
            <a:r>
              <a:rPr lang="ko-KR" altLang="en-US" sz="2600" spc="-100" dirty="0">
                <a:latin typeface="+mn-ea"/>
              </a:rPr>
              <a:t>과 아름다운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일러스트</a:t>
            </a:r>
            <a:r>
              <a:rPr lang="ko-KR" altLang="en-US" sz="2600" spc="-100" dirty="0">
                <a:latin typeface="+mn-ea"/>
              </a:rPr>
              <a:t>가 특징</a:t>
            </a:r>
            <a:endParaRPr lang="en-US" altLang="ko-KR" sz="2600" spc="-100" dirty="0">
              <a:latin typeface="+mn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ABD8807-A4B2-A271-C118-2A8B702BA2B8}"/>
              </a:ext>
            </a:extLst>
          </p:cNvPr>
          <p:cNvGrpSpPr/>
          <p:nvPr/>
        </p:nvGrpSpPr>
        <p:grpSpPr>
          <a:xfrm>
            <a:off x="9348454" y="571359"/>
            <a:ext cx="1098764" cy="1314591"/>
            <a:chOff x="9520026" y="571359"/>
            <a:chExt cx="1098764" cy="1314591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31EEE3A4-F515-F749-C46E-4DEB503CA0C3}"/>
                </a:ext>
              </a:extLst>
            </p:cNvPr>
            <p:cNvGrpSpPr/>
            <p:nvPr/>
          </p:nvGrpSpPr>
          <p:grpSpPr>
            <a:xfrm>
              <a:off x="9520026" y="571359"/>
              <a:ext cx="1098764" cy="1314591"/>
              <a:chOff x="9509893" y="552311"/>
              <a:chExt cx="1098764" cy="1405485"/>
            </a:xfrm>
          </p:grpSpPr>
          <p:sp>
            <p:nvSpPr>
              <p:cNvPr id="6" name="사각형: 둥근 모서리 5">
                <a:extLst>
                  <a:ext uri="{FF2B5EF4-FFF2-40B4-BE49-F238E27FC236}">
                    <a16:creationId xmlns:a16="http://schemas.microsoft.com/office/drawing/2014/main" id="{50FAC86F-7756-E19E-1115-2137F1289CDE}"/>
                  </a:ext>
                </a:extLst>
              </p:cNvPr>
              <p:cNvSpPr/>
              <p:nvPr/>
            </p:nvSpPr>
            <p:spPr>
              <a:xfrm>
                <a:off x="9509893" y="552311"/>
                <a:ext cx="1098764" cy="140548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13CBEBC3-6252-6684-B90B-5E0E64C4A453}"/>
                  </a:ext>
                </a:extLst>
              </p:cNvPr>
              <p:cNvSpPr/>
              <p:nvPr/>
            </p:nvSpPr>
            <p:spPr>
              <a:xfrm>
                <a:off x="9509893" y="1650593"/>
                <a:ext cx="1098764" cy="307203"/>
              </a:xfrm>
              <a:custGeom>
                <a:avLst/>
                <a:gdLst>
                  <a:gd name="connsiteX0" fmla="*/ 0 w 1098764"/>
                  <a:gd name="connsiteY0" fmla="*/ 0 h 307203"/>
                  <a:gd name="connsiteX1" fmla="*/ 1098764 w 1098764"/>
                  <a:gd name="connsiteY1" fmla="*/ 0 h 307203"/>
                  <a:gd name="connsiteX2" fmla="*/ 1098764 w 1098764"/>
                  <a:gd name="connsiteY2" fmla="*/ 124072 h 307203"/>
                  <a:gd name="connsiteX3" fmla="*/ 915633 w 1098764"/>
                  <a:gd name="connsiteY3" fmla="*/ 307203 h 307203"/>
                  <a:gd name="connsiteX4" fmla="*/ 183131 w 1098764"/>
                  <a:gd name="connsiteY4" fmla="*/ 307203 h 307203"/>
                  <a:gd name="connsiteX5" fmla="*/ 0 w 1098764"/>
                  <a:gd name="connsiteY5" fmla="*/ 124072 h 30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764" h="307203">
                    <a:moveTo>
                      <a:pt x="0" y="0"/>
                    </a:moveTo>
                    <a:lnTo>
                      <a:pt x="1098764" y="0"/>
                    </a:lnTo>
                    <a:lnTo>
                      <a:pt x="1098764" y="124072"/>
                    </a:lnTo>
                    <a:cubicBezTo>
                      <a:pt x="1098764" y="225212"/>
                      <a:pt x="1016773" y="307203"/>
                      <a:pt x="915633" y="307203"/>
                    </a:cubicBezTo>
                    <a:lnTo>
                      <a:pt x="183131" y="307203"/>
                    </a:lnTo>
                    <a:cubicBezTo>
                      <a:pt x="81991" y="307203"/>
                      <a:pt x="0" y="225212"/>
                      <a:pt x="0" y="12407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E475C5-BC7C-F893-7A8C-D48350B03607}"/>
                  </a:ext>
                </a:extLst>
              </p:cNvPr>
              <p:cNvSpPr txBox="1"/>
              <p:nvPr/>
            </p:nvSpPr>
            <p:spPr>
              <a:xfrm>
                <a:off x="9509893" y="1680405"/>
                <a:ext cx="1098764" cy="263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16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1~4</a:t>
                </a:r>
                <a:r>
                  <a:rPr lang="ko-KR" altLang="en-US" sz="12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 명</a:t>
                </a:r>
                <a:endParaRPr lang="en-US" altLang="ko-KR" sz="1200" b="1" spc="-1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49BF64D-44A4-4465-07F6-5736EAF89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94101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743" y="692046"/>
              <a:ext cx="793329" cy="793329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E1CE34D6-A725-1B1F-91C5-EA2FCF142FAE}"/>
              </a:ext>
            </a:extLst>
          </p:cNvPr>
          <p:cNvGrpSpPr/>
          <p:nvPr/>
        </p:nvGrpSpPr>
        <p:grpSpPr>
          <a:xfrm>
            <a:off x="10739226" y="571359"/>
            <a:ext cx="1098764" cy="1314591"/>
            <a:chOff x="10739226" y="571359"/>
            <a:chExt cx="1098764" cy="1314591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A1F48C1D-A1DC-96DD-329C-DBEE6B13FD7E}"/>
                </a:ext>
              </a:extLst>
            </p:cNvPr>
            <p:cNvGrpSpPr/>
            <p:nvPr/>
          </p:nvGrpSpPr>
          <p:grpSpPr>
            <a:xfrm>
              <a:off x="10739226" y="571359"/>
              <a:ext cx="1098764" cy="1314591"/>
              <a:chOff x="9509893" y="552311"/>
              <a:chExt cx="1098764" cy="1405485"/>
            </a:xfrm>
          </p:grpSpPr>
          <p:sp>
            <p:nvSpPr>
              <p:cNvPr id="14" name="사각형: 둥근 모서리 13">
                <a:extLst>
                  <a:ext uri="{FF2B5EF4-FFF2-40B4-BE49-F238E27FC236}">
                    <a16:creationId xmlns:a16="http://schemas.microsoft.com/office/drawing/2014/main" id="{4796EC73-FF51-85A9-09D9-B164064C00D9}"/>
                  </a:ext>
                </a:extLst>
              </p:cNvPr>
              <p:cNvSpPr/>
              <p:nvPr/>
            </p:nvSpPr>
            <p:spPr>
              <a:xfrm>
                <a:off x="9509893" y="552311"/>
                <a:ext cx="1098764" cy="140548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CD5EA72C-9944-B79C-BC53-D7472D5C0F85}"/>
                  </a:ext>
                </a:extLst>
              </p:cNvPr>
              <p:cNvSpPr/>
              <p:nvPr/>
            </p:nvSpPr>
            <p:spPr>
              <a:xfrm>
                <a:off x="9509893" y="1650593"/>
                <a:ext cx="1098764" cy="307203"/>
              </a:xfrm>
              <a:custGeom>
                <a:avLst/>
                <a:gdLst>
                  <a:gd name="connsiteX0" fmla="*/ 0 w 1098764"/>
                  <a:gd name="connsiteY0" fmla="*/ 0 h 307203"/>
                  <a:gd name="connsiteX1" fmla="*/ 1098764 w 1098764"/>
                  <a:gd name="connsiteY1" fmla="*/ 0 h 307203"/>
                  <a:gd name="connsiteX2" fmla="*/ 1098764 w 1098764"/>
                  <a:gd name="connsiteY2" fmla="*/ 124072 h 307203"/>
                  <a:gd name="connsiteX3" fmla="*/ 915633 w 1098764"/>
                  <a:gd name="connsiteY3" fmla="*/ 307203 h 307203"/>
                  <a:gd name="connsiteX4" fmla="*/ 183131 w 1098764"/>
                  <a:gd name="connsiteY4" fmla="*/ 307203 h 307203"/>
                  <a:gd name="connsiteX5" fmla="*/ 0 w 1098764"/>
                  <a:gd name="connsiteY5" fmla="*/ 124072 h 30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764" h="307203">
                    <a:moveTo>
                      <a:pt x="0" y="0"/>
                    </a:moveTo>
                    <a:lnTo>
                      <a:pt x="1098764" y="0"/>
                    </a:lnTo>
                    <a:lnTo>
                      <a:pt x="1098764" y="124072"/>
                    </a:lnTo>
                    <a:cubicBezTo>
                      <a:pt x="1098764" y="225212"/>
                      <a:pt x="1016773" y="307203"/>
                      <a:pt x="915633" y="307203"/>
                    </a:cubicBezTo>
                    <a:lnTo>
                      <a:pt x="183131" y="307203"/>
                    </a:lnTo>
                    <a:cubicBezTo>
                      <a:pt x="81991" y="307203"/>
                      <a:pt x="0" y="225212"/>
                      <a:pt x="0" y="12407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330F97-296C-5B03-A77B-731E61F48B61}"/>
                  </a:ext>
                </a:extLst>
              </p:cNvPr>
              <p:cNvSpPr txBox="1"/>
              <p:nvPr/>
            </p:nvSpPr>
            <p:spPr>
              <a:xfrm>
                <a:off x="9509893" y="1680405"/>
                <a:ext cx="1098764" cy="263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16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30~60</a:t>
                </a:r>
                <a:r>
                  <a:rPr lang="ko-KR" altLang="en-US" sz="12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 분</a:t>
                </a:r>
                <a:endParaRPr lang="en-US" altLang="ko-KR" sz="1200" b="1" spc="-1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D92BF9C-F071-7BEA-75F0-638AE0FCD61C}"/>
                </a:ext>
              </a:extLst>
            </p:cNvPr>
            <p:cNvGrpSpPr/>
            <p:nvPr/>
          </p:nvGrpSpPr>
          <p:grpSpPr>
            <a:xfrm>
              <a:off x="10854177" y="692046"/>
              <a:ext cx="879038" cy="793329"/>
              <a:chOff x="10892277" y="727286"/>
              <a:chExt cx="879038" cy="793329"/>
            </a:xfrm>
          </p:grpSpPr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6EF46924-B806-42BE-6CF9-2E84DE6E2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94101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2277" y="727286"/>
                <a:ext cx="793329" cy="793329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7F89FE-38B6-3FF5-8BE2-BA96D1CF0732}"/>
                  </a:ext>
                </a:extLst>
              </p:cNvPr>
              <p:cNvSpPr txBox="1"/>
              <p:nvPr/>
            </p:nvSpPr>
            <p:spPr>
              <a:xfrm>
                <a:off x="11360150" y="1120512"/>
                <a:ext cx="41116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2400" spc="-150" dirty="0"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60</a:t>
                </a:r>
                <a:endParaRPr lang="ko-KR" altLang="en-US" sz="2400" spc="-150" dirty="0">
                  <a:latin typeface="나눔스퀘어 네오 Heavy" panose="00000A00000000000000" pitchFamily="2" charset="-127"/>
                  <a:ea typeface="나눔스퀘어 네오 Heavy" panose="00000A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5B39492-6EED-3C2B-5255-EBF98406A1AB}"/>
              </a:ext>
            </a:extLst>
          </p:cNvPr>
          <p:cNvGrpSpPr/>
          <p:nvPr/>
        </p:nvGrpSpPr>
        <p:grpSpPr>
          <a:xfrm>
            <a:off x="7957682" y="571359"/>
            <a:ext cx="1098764" cy="1314591"/>
            <a:chOff x="8305119" y="571359"/>
            <a:chExt cx="1098764" cy="1314591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351C12A3-3525-81EA-EFD5-EAFEAB913799}"/>
                </a:ext>
              </a:extLst>
            </p:cNvPr>
            <p:cNvGrpSpPr/>
            <p:nvPr/>
          </p:nvGrpSpPr>
          <p:grpSpPr>
            <a:xfrm>
              <a:off x="8305119" y="571359"/>
              <a:ext cx="1098764" cy="1314591"/>
              <a:chOff x="9509893" y="552311"/>
              <a:chExt cx="1098764" cy="1405485"/>
            </a:xfrm>
          </p:grpSpPr>
          <p:sp>
            <p:nvSpPr>
              <p:cNvPr id="20" name="사각형: 둥근 모서리 19">
                <a:extLst>
                  <a:ext uri="{FF2B5EF4-FFF2-40B4-BE49-F238E27FC236}">
                    <a16:creationId xmlns:a16="http://schemas.microsoft.com/office/drawing/2014/main" id="{77D5DFC2-4257-A9E3-8DEF-6E539BF05ED0}"/>
                  </a:ext>
                </a:extLst>
              </p:cNvPr>
              <p:cNvSpPr/>
              <p:nvPr/>
            </p:nvSpPr>
            <p:spPr>
              <a:xfrm>
                <a:off x="9509893" y="552311"/>
                <a:ext cx="1098764" cy="140548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F2B6FB40-D3E2-B532-B499-253641435DAF}"/>
                  </a:ext>
                </a:extLst>
              </p:cNvPr>
              <p:cNvSpPr/>
              <p:nvPr/>
            </p:nvSpPr>
            <p:spPr>
              <a:xfrm>
                <a:off x="9509893" y="1650593"/>
                <a:ext cx="1098764" cy="307203"/>
              </a:xfrm>
              <a:custGeom>
                <a:avLst/>
                <a:gdLst>
                  <a:gd name="connsiteX0" fmla="*/ 0 w 1098764"/>
                  <a:gd name="connsiteY0" fmla="*/ 0 h 307203"/>
                  <a:gd name="connsiteX1" fmla="*/ 1098764 w 1098764"/>
                  <a:gd name="connsiteY1" fmla="*/ 0 h 307203"/>
                  <a:gd name="connsiteX2" fmla="*/ 1098764 w 1098764"/>
                  <a:gd name="connsiteY2" fmla="*/ 124072 h 307203"/>
                  <a:gd name="connsiteX3" fmla="*/ 915633 w 1098764"/>
                  <a:gd name="connsiteY3" fmla="*/ 307203 h 307203"/>
                  <a:gd name="connsiteX4" fmla="*/ 183131 w 1098764"/>
                  <a:gd name="connsiteY4" fmla="*/ 307203 h 307203"/>
                  <a:gd name="connsiteX5" fmla="*/ 0 w 1098764"/>
                  <a:gd name="connsiteY5" fmla="*/ 124072 h 30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764" h="307203">
                    <a:moveTo>
                      <a:pt x="0" y="0"/>
                    </a:moveTo>
                    <a:lnTo>
                      <a:pt x="1098764" y="0"/>
                    </a:lnTo>
                    <a:lnTo>
                      <a:pt x="1098764" y="124072"/>
                    </a:lnTo>
                    <a:cubicBezTo>
                      <a:pt x="1098764" y="225212"/>
                      <a:pt x="1016773" y="307203"/>
                      <a:pt x="915633" y="307203"/>
                    </a:cubicBezTo>
                    <a:lnTo>
                      <a:pt x="183131" y="307203"/>
                    </a:lnTo>
                    <a:cubicBezTo>
                      <a:pt x="81991" y="307203"/>
                      <a:pt x="0" y="225212"/>
                      <a:pt x="0" y="12407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E48BA57-412D-A4E0-12D0-A592FD99842A}"/>
                  </a:ext>
                </a:extLst>
              </p:cNvPr>
              <p:cNvSpPr txBox="1"/>
              <p:nvPr/>
            </p:nvSpPr>
            <p:spPr>
              <a:xfrm>
                <a:off x="9509893" y="1680405"/>
                <a:ext cx="1098764" cy="263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ko-KR" altLang="en-US" sz="12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만 </a:t>
                </a:r>
                <a:r>
                  <a:rPr lang="en-US" altLang="ko-KR" sz="16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10</a:t>
                </a:r>
                <a:r>
                  <a:rPr lang="ko-KR" altLang="en-US" sz="16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세</a:t>
                </a:r>
                <a:r>
                  <a:rPr lang="ko-KR" altLang="en-US" sz="12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 이상</a:t>
                </a:r>
                <a:endParaRPr lang="en-US" altLang="ko-KR" sz="1200" b="1" spc="-1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FFC1B2-AA16-0A43-8703-508570731A9D}"/>
                </a:ext>
              </a:extLst>
            </p:cNvPr>
            <p:cNvSpPr txBox="1"/>
            <p:nvPr/>
          </p:nvSpPr>
          <p:spPr>
            <a:xfrm>
              <a:off x="8331319" y="780935"/>
              <a:ext cx="1046364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4000" spc="-150" dirty="0"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10+</a:t>
              </a:r>
              <a:endParaRPr lang="ko-KR" altLang="en-US" sz="4000" spc="-15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</p:grpSp>
      <p:pic>
        <p:nvPicPr>
          <p:cNvPr id="25" name="그림 24" descr="예술, 그림, 페인팅, 실내이(가) 표시된 사진&#10;&#10;자동 생성된 설명">
            <a:extLst>
              <a:ext uri="{FF2B5EF4-FFF2-40B4-BE49-F238E27FC236}">
                <a16:creationId xmlns:a16="http://schemas.microsoft.com/office/drawing/2014/main" id="{21D8C87F-42F9-F499-5B13-4C5B6BA315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6" t="14435" r="17523" b="8500"/>
          <a:stretch/>
        </p:blipFill>
        <p:spPr>
          <a:xfrm>
            <a:off x="7094116" y="2126312"/>
            <a:ext cx="4560890" cy="367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97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>
            <a:extLst>
              <a:ext uri="{FF2B5EF4-FFF2-40B4-BE49-F238E27FC236}">
                <a16:creationId xmlns:a16="http://schemas.microsoft.com/office/drawing/2014/main" id="{3AA16D3A-D4AB-82CA-58AF-FD9953F713E4}"/>
              </a:ext>
            </a:extLst>
          </p:cNvPr>
          <p:cNvGrpSpPr/>
          <p:nvPr/>
        </p:nvGrpSpPr>
        <p:grpSpPr>
          <a:xfrm>
            <a:off x="695325" y="1574799"/>
            <a:ext cx="10803457" cy="4356033"/>
            <a:chOff x="695325" y="1333499"/>
            <a:chExt cx="10803457" cy="4356033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E743D9FC-2B40-C30C-5DD0-E279B30FAFDF}"/>
                </a:ext>
              </a:extLst>
            </p:cNvPr>
            <p:cNvSpPr/>
            <p:nvPr/>
          </p:nvSpPr>
          <p:spPr>
            <a:xfrm>
              <a:off x="695325" y="4052816"/>
              <a:ext cx="10803457" cy="542991"/>
            </a:xfrm>
            <a:prstGeom prst="rect">
              <a:avLst/>
            </a:prstGeom>
            <a:solidFill>
              <a:srgbClr val="941016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D72EC0DA-EBD3-0855-D71F-45AACDB24324}"/>
                </a:ext>
              </a:extLst>
            </p:cNvPr>
            <p:cNvSpPr/>
            <p:nvPr/>
          </p:nvSpPr>
          <p:spPr>
            <a:xfrm>
              <a:off x="695325" y="3509823"/>
              <a:ext cx="10803457" cy="54299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B6E97C47-19FA-BB93-9621-1F011573EEDE}"/>
                </a:ext>
              </a:extLst>
            </p:cNvPr>
            <p:cNvSpPr/>
            <p:nvPr/>
          </p:nvSpPr>
          <p:spPr>
            <a:xfrm>
              <a:off x="695325" y="2966831"/>
              <a:ext cx="10803457" cy="542991"/>
            </a:xfrm>
            <a:prstGeom prst="rect">
              <a:avLst/>
            </a:prstGeom>
            <a:solidFill>
              <a:srgbClr val="941016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6361500D-302B-795C-C799-CE9F65571C82}"/>
                </a:ext>
              </a:extLst>
            </p:cNvPr>
            <p:cNvSpPr/>
            <p:nvPr/>
          </p:nvSpPr>
          <p:spPr>
            <a:xfrm>
              <a:off x="695325" y="2423839"/>
              <a:ext cx="10803457" cy="54299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397F7A1D-AEC2-F63F-A6D2-AA91C14A54CE}"/>
                </a:ext>
              </a:extLst>
            </p:cNvPr>
            <p:cNvSpPr/>
            <p:nvPr/>
          </p:nvSpPr>
          <p:spPr>
            <a:xfrm>
              <a:off x="695325" y="1880847"/>
              <a:ext cx="10803457" cy="542991"/>
            </a:xfrm>
            <a:prstGeom prst="rect">
              <a:avLst/>
            </a:prstGeom>
            <a:solidFill>
              <a:srgbClr val="941016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D9747D-2734-77F1-CB6F-513AF42F08AC}"/>
                </a:ext>
              </a:extLst>
            </p:cNvPr>
            <p:cNvSpPr txBox="1"/>
            <p:nvPr/>
          </p:nvSpPr>
          <p:spPr>
            <a:xfrm>
              <a:off x="934971" y="1940839"/>
              <a:ext cx="105638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1.  </a:t>
              </a:r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카드 선택하기 </a:t>
              </a:r>
              <a:r>
                <a:rPr lang="en-US" altLang="ko-KR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: </a:t>
              </a:r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역사 카드 혹은 선조 카드 선택</a:t>
              </a:r>
              <a:endParaRPr lang="en-US" altLang="ko-KR" sz="2200" spc="-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58B1D7-0D48-B2BF-6284-1FD26FAD4AA2}"/>
                </a:ext>
              </a:extLst>
            </p:cNvPr>
            <p:cNvSpPr txBox="1"/>
            <p:nvPr/>
          </p:nvSpPr>
          <p:spPr>
            <a:xfrm>
              <a:off x="934971" y="3024645"/>
              <a:ext cx="105638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3. </a:t>
              </a:r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혜택 받기 </a:t>
              </a:r>
              <a:r>
                <a:rPr lang="en-US" altLang="ko-KR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: </a:t>
              </a:r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경험 토큰 획득 후</a:t>
              </a:r>
              <a:r>
                <a:rPr lang="en-US" altLang="ko-KR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해당 색깔 세로줄의 가장 </a:t>
              </a:r>
              <a:r>
                <a:rPr lang="ko-KR" altLang="en-US" sz="2200" spc="-100" dirty="0" err="1">
                  <a:solidFill>
                    <a:schemeClr val="bg1"/>
                  </a:solidFill>
                  <a:latin typeface="+mj-ea"/>
                  <a:ea typeface="+mj-ea"/>
                </a:rPr>
                <a:t>윗칸에</a:t>
              </a:r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 배치</a:t>
              </a:r>
              <a:endParaRPr lang="en-US" altLang="ko-KR" sz="2200" spc="-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3EA09A-7E0C-1279-B284-CC3B9BE476AE}"/>
                </a:ext>
              </a:extLst>
            </p:cNvPr>
            <p:cNvSpPr txBox="1"/>
            <p:nvPr/>
          </p:nvSpPr>
          <p:spPr>
            <a:xfrm>
              <a:off x="934971" y="4112807"/>
              <a:ext cx="105638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5. </a:t>
              </a:r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역사 카드 밀고 채우기</a:t>
              </a:r>
              <a:r>
                <a:rPr lang="en-US" altLang="ko-KR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: </a:t>
              </a:r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맨 왼쪽 칸에 역사 카드 </a:t>
              </a:r>
              <a:r>
                <a:rPr lang="en-US" altLang="ko-KR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장 채움</a:t>
              </a:r>
              <a:r>
                <a:rPr lang="en-US" altLang="ko-KR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44F8D1-5D61-8D52-F309-27DC02ED2042}"/>
                </a:ext>
              </a:extLst>
            </p:cNvPr>
            <p:cNvSpPr txBox="1"/>
            <p:nvPr/>
          </p:nvSpPr>
          <p:spPr>
            <a:xfrm>
              <a:off x="934971" y="2486010"/>
              <a:ext cx="105638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2. 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회중시계 이동하기 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: 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숫자만큼 이동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시간 수정만큼 비용 줄임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(0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칸 이동은 불가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35CA85-395B-FB1D-80E9-EF78C4C8109B}"/>
                </a:ext>
              </a:extLst>
            </p:cNvPr>
            <p:cNvSpPr txBox="1"/>
            <p:nvPr/>
          </p:nvSpPr>
          <p:spPr>
            <a:xfrm>
              <a:off x="934971" y="3571993"/>
              <a:ext cx="105638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4. 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여행 경로에 카드 놓기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: 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새 카드가 직전 카드보다 이전이라면 새 여행 경로 시작 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 </a:t>
              </a:r>
            </a:p>
          </p:txBody>
        </p:sp>
        <p:sp>
          <p:nvSpPr>
            <p:cNvPr id="12" name="이등변 삼각형 11">
              <a:extLst>
                <a:ext uri="{FF2B5EF4-FFF2-40B4-BE49-F238E27FC236}">
                  <a16:creationId xmlns:a16="http://schemas.microsoft.com/office/drawing/2014/main" id="{24A68FC8-4D3F-8A83-61A7-915B8BC4F1C1}"/>
                </a:ext>
              </a:extLst>
            </p:cNvPr>
            <p:cNvSpPr/>
            <p:nvPr/>
          </p:nvSpPr>
          <p:spPr>
            <a:xfrm rot="10800000">
              <a:off x="5962194" y="2429343"/>
              <a:ext cx="269716" cy="151193"/>
            </a:xfrm>
            <a:prstGeom prst="triangle">
              <a:avLst/>
            </a:prstGeom>
            <a:solidFill>
              <a:srgbClr val="9410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13" name="이등변 삼각형 12">
              <a:extLst>
                <a:ext uri="{FF2B5EF4-FFF2-40B4-BE49-F238E27FC236}">
                  <a16:creationId xmlns:a16="http://schemas.microsoft.com/office/drawing/2014/main" id="{46830663-08BE-A82F-40C7-088BE1A98137}"/>
                </a:ext>
              </a:extLst>
            </p:cNvPr>
            <p:cNvSpPr/>
            <p:nvPr/>
          </p:nvSpPr>
          <p:spPr>
            <a:xfrm rot="10800000">
              <a:off x="5962194" y="3506919"/>
              <a:ext cx="269716" cy="151193"/>
            </a:xfrm>
            <a:prstGeom prst="triangle">
              <a:avLst/>
            </a:prstGeom>
            <a:solidFill>
              <a:srgbClr val="9410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14" name="이등변 삼각형 13">
              <a:extLst>
                <a:ext uri="{FF2B5EF4-FFF2-40B4-BE49-F238E27FC236}">
                  <a16:creationId xmlns:a16="http://schemas.microsoft.com/office/drawing/2014/main" id="{2A2280F6-0D2F-6265-E2BE-E5BAEC5B5D78}"/>
                </a:ext>
              </a:extLst>
            </p:cNvPr>
            <p:cNvSpPr/>
            <p:nvPr/>
          </p:nvSpPr>
          <p:spPr>
            <a:xfrm rot="10800000">
              <a:off x="5962194" y="2950922"/>
              <a:ext cx="269716" cy="15119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15" name="이등변 삼각형 14">
              <a:extLst>
                <a:ext uri="{FF2B5EF4-FFF2-40B4-BE49-F238E27FC236}">
                  <a16:creationId xmlns:a16="http://schemas.microsoft.com/office/drawing/2014/main" id="{24086693-AED1-2885-DBB4-814634725353}"/>
                </a:ext>
              </a:extLst>
            </p:cNvPr>
            <p:cNvSpPr/>
            <p:nvPr/>
          </p:nvSpPr>
          <p:spPr>
            <a:xfrm rot="10800000">
              <a:off x="5962194" y="4043463"/>
              <a:ext cx="269716" cy="15119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BCCAD97B-A8D7-EBD4-0E06-16A1AA388815}"/>
                </a:ext>
              </a:extLst>
            </p:cNvPr>
            <p:cNvSpPr/>
            <p:nvPr/>
          </p:nvSpPr>
          <p:spPr>
            <a:xfrm>
              <a:off x="695325" y="5146541"/>
              <a:ext cx="10803457" cy="542991"/>
            </a:xfrm>
            <a:prstGeom prst="rect">
              <a:avLst/>
            </a:prstGeom>
            <a:solidFill>
              <a:srgbClr val="941016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F0D248AA-6DB1-7ACC-6C2F-A637981897C8}"/>
                </a:ext>
              </a:extLst>
            </p:cNvPr>
            <p:cNvSpPr/>
            <p:nvPr/>
          </p:nvSpPr>
          <p:spPr>
            <a:xfrm>
              <a:off x="695325" y="4603549"/>
              <a:ext cx="10803457" cy="54299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9A5A8D-A9DC-D082-ABC0-109D461F8376}"/>
                </a:ext>
              </a:extLst>
            </p:cNvPr>
            <p:cNvSpPr txBox="1"/>
            <p:nvPr/>
          </p:nvSpPr>
          <p:spPr>
            <a:xfrm>
              <a:off x="934971" y="5206533"/>
              <a:ext cx="105638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게임 종료 및 승리</a:t>
              </a:r>
              <a:r>
                <a:rPr lang="en-US" altLang="ko-KR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: </a:t>
              </a:r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획득 점수</a:t>
              </a:r>
              <a:r>
                <a:rPr lang="en-US" altLang="ko-KR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+</a:t>
              </a:r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시간 수정 </a:t>
              </a:r>
              <a:r>
                <a:rPr lang="en-US" altLang="ko-KR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개당 </a:t>
              </a:r>
              <a:r>
                <a:rPr lang="en-US" altLang="ko-KR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점</a:t>
              </a:r>
              <a:r>
                <a:rPr lang="en-US" altLang="ko-KR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+</a:t>
              </a:r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여행 경로 점수 </a:t>
              </a:r>
              <a:r>
                <a:rPr lang="en-US" altLang="ko-KR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&gt; </a:t>
              </a:r>
              <a:r>
                <a:rPr lang="ko-KR" altLang="en-US" sz="2200" spc="-100" dirty="0">
                  <a:solidFill>
                    <a:schemeClr val="bg1"/>
                  </a:solidFill>
                  <a:latin typeface="+mj-ea"/>
                  <a:ea typeface="+mj-ea"/>
                </a:rPr>
                <a:t>점수가 가장 높은 사람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4F033D-E456-06EA-DED0-0A870E9E5D71}"/>
                </a:ext>
              </a:extLst>
            </p:cNvPr>
            <p:cNvSpPr txBox="1"/>
            <p:nvPr/>
          </p:nvSpPr>
          <p:spPr>
            <a:xfrm>
              <a:off x="934971" y="4665718"/>
              <a:ext cx="105638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하루의 끝 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: 12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시에 정확하게 도착 시 보너스 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3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점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,  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기록지 교체</a:t>
              </a:r>
              <a:endParaRPr lang="en-US" altLang="ko-KR" sz="2200" spc="-100" dirty="0">
                <a:solidFill>
                  <a:srgbClr val="941016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이등변 삼각형 19">
              <a:extLst>
                <a:ext uri="{FF2B5EF4-FFF2-40B4-BE49-F238E27FC236}">
                  <a16:creationId xmlns:a16="http://schemas.microsoft.com/office/drawing/2014/main" id="{CABE3A30-7EF9-14B6-38B5-F61902B000A2}"/>
                </a:ext>
              </a:extLst>
            </p:cNvPr>
            <p:cNvSpPr/>
            <p:nvPr/>
          </p:nvSpPr>
          <p:spPr>
            <a:xfrm rot="10800000">
              <a:off x="5962194" y="4600645"/>
              <a:ext cx="269716" cy="151193"/>
            </a:xfrm>
            <a:prstGeom prst="triangle">
              <a:avLst/>
            </a:prstGeom>
            <a:solidFill>
              <a:srgbClr val="9410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21" name="이등변 삼각형 20">
              <a:extLst>
                <a:ext uri="{FF2B5EF4-FFF2-40B4-BE49-F238E27FC236}">
                  <a16:creationId xmlns:a16="http://schemas.microsoft.com/office/drawing/2014/main" id="{B434BC11-0837-A3DB-E0AD-15B291637034}"/>
                </a:ext>
              </a:extLst>
            </p:cNvPr>
            <p:cNvSpPr/>
            <p:nvPr/>
          </p:nvSpPr>
          <p:spPr>
            <a:xfrm rot="10800000">
              <a:off x="5962194" y="5130936"/>
              <a:ext cx="269716" cy="15119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9A77F5B6-AC39-505B-8881-DFB95F0DC04E}"/>
                </a:ext>
              </a:extLst>
            </p:cNvPr>
            <p:cNvSpPr/>
            <p:nvPr/>
          </p:nvSpPr>
          <p:spPr>
            <a:xfrm>
              <a:off x="695325" y="1333499"/>
              <a:ext cx="10803457" cy="54299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DC27A3-A7AE-5151-8E7F-67131766D6D5}"/>
                </a:ext>
              </a:extLst>
            </p:cNvPr>
            <p:cNvSpPr txBox="1"/>
            <p:nvPr/>
          </p:nvSpPr>
          <p:spPr>
            <a:xfrm>
              <a:off x="934971" y="1391152"/>
              <a:ext cx="105638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게임준비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: 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경험 토큰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시간 수정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선조 카드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첫째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/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둘째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/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셋째 날 </a:t>
              </a:r>
              <a:r>
                <a:rPr lang="ko-KR" altLang="en-US" sz="2200" spc="-100" dirty="0" err="1">
                  <a:solidFill>
                    <a:srgbClr val="941016"/>
                  </a:solidFill>
                  <a:latin typeface="+mj-ea"/>
                  <a:ea typeface="+mj-ea"/>
                </a:rPr>
                <a:t>덱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기록지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점수 마커</a:t>
              </a:r>
              <a:r>
                <a:rPr lang="en-US" altLang="ko-KR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2200" spc="-100" dirty="0">
                  <a:solidFill>
                    <a:srgbClr val="941016"/>
                  </a:solidFill>
                  <a:latin typeface="+mj-ea"/>
                  <a:ea typeface="+mj-ea"/>
                </a:rPr>
                <a:t>회중시계</a:t>
              </a:r>
              <a:endParaRPr lang="en-US" altLang="ko-KR" sz="2000" spc="-100" dirty="0">
                <a:solidFill>
                  <a:srgbClr val="941016"/>
                </a:solidFill>
                <a:latin typeface="+mj-ea"/>
                <a:ea typeface="+mj-ea"/>
              </a:endParaRPr>
            </a:p>
          </p:txBody>
        </p:sp>
        <p:sp>
          <p:nvSpPr>
            <p:cNvPr id="24" name="이등변 삼각형 23">
              <a:extLst>
                <a:ext uri="{FF2B5EF4-FFF2-40B4-BE49-F238E27FC236}">
                  <a16:creationId xmlns:a16="http://schemas.microsoft.com/office/drawing/2014/main" id="{8B69E7F9-AB79-2DC0-53E4-40006C612405}"/>
                </a:ext>
              </a:extLst>
            </p:cNvPr>
            <p:cNvSpPr/>
            <p:nvPr/>
          </p:nvSpPr>
          <p:spPr>
            <a:xfrm rot="10800000">
              <a:off x="5962194" y="1873105"/>
              <a:ext cx="269716" cy="15119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</p:grpSp>
    </p:spTree>
    <p:extLst>
      <p:ext uri="{BB962C8B-B14F-4D97-AF65-F5344CB8AC3E}">
        <p14:creationId xmlns:p14="http://schemas.microsoft.com/office/powerpoint/2010/main" val="3926449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9910BC9C-A843-8A4B-E57B-3BEE3F1C149B}"/>
              </a:ext>
            </a:extLst>
          </p:cNvPr>
          <p:cNvSpPr/>
          <p:nvPr/>
        </p:nvSpPr>
        <p:spPr>
          <a:xfrm>
            <a:off x="6440354" y="4601029"/>
            <a:ext cx="5044440" cy="1465942"/>
          </a:xfrm>
          <a:prstGeom prst="rect">
            <a:avLst/>
          </a:prstGeom>
          <a:solidFill>
            <a:srgbClr val="941016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marL="0" marR="0" lvl="0" indent="0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역사적 위인을 모아 강력한 팀을 꾸리세요</a:t>
            </a:r>
            <a:endParaRPr kumimoji="0" lang="en-US" altLang="ko-KR" b="0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나눔스퀘어 네오 Regular"/>
              <a:ea typeface="나눔스퀘어 네오 Regular"/>
              <a:cs typeface="+mn-cs"/>
            </a:endParaRPr>
          </a:p>
          <a:p>
            <a:pPr marL="0" marR="0" lvl="0" indent="0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월드 </a:t>
            </a:r>
            <a:r>
              <a:rPr kumimoji="0" lang="ko-KR" altLang="en-US" sz="2400" b="0" i="0" u="none" strike="noStrike" kern="1200" cap="none" spc="-1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체인져스</a:t>
            </a:r>
            <a:endParaRPr kumimoji="0" lang="en-US" altLang="ko-KR" sz="2400" b="0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나눔스퀘어 네오 ExtraBold" panose="00000900000000000000" pitchFamily="2" charset="-127"/>
              <a:ea typeface="나눔스퀘어 네오 ExtraBold" panose="00000900000000000000" pitchFamily="2" charset="-127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위인조합 </a:t>
            </a:r>
            <a:r>
              <a:rPr lang="en-US" altLang="ko-KR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pc="-100" dirty="0" err="1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카드드래프트</a:t>
            </a:r>
            <a:r>
              <a:rPr lang="ko-KR" altLang="en-US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 </a:t>
            </a:r>
            <a:r>
              <a:rPr lang="en-US" altLang="ko-KR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카드게임</a:t>
            </a:r>
            <a:endParaRPr lang="en-US" altLang="ko-KR" spc="-100" dirty="0">
              <a:solidFill>
                <a:schemeClr val="bg1"/>
              </a:solidFill>
              <a:latin typeface="나눔스퀘어 네오 Regular"/>
              <a:ea typeface="나눔스퀘어 네오 Regular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CDDC457-EF3D-A551-4901-C060DEB11107}"/>
              </a:ext>
            </a:extLst>
          </p:cNvPr>
          <p:cNvSpPr/>
          <p:nvPr/>
        </p:nvSpPr>
        <p:spPr>
          <a:xfrm>
            <a:off x="707208" y="4601029"/>
            <a:ext cx="5044440" cy="1465942"/>
          </a:xfrm>
          <a:prstGeom prst="rect">
            <a:avLst/>
          </a:prstGeom>
          <a:solidFill>
            <a:srgbClr val="941016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marL="0" marR="0" lvl="0" indent="0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-10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흘러넘치는</a:t>
            </a:r>
            <a:r>
              <a:rPr kumimoji="0" lang="ko-KR" altLang="en-US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 감성의 향연</a:t>
            </a:r>
            <a:endParaRPr kumimoji="0" lang="en-US" altLang="ko-KR" b="0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나눔스퀘어 네오 Regular"/>
              <a:ea typeface="나눔스퀘어 네오 Regular"/>
              <a:cs typeface="+mn-cs"/>
            </a:endParaRPr>
          </a:p>
          <a:p>
            <a:pPr marL="0" marR="0" lvl="0" indent="0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캔버스</a:t>
            </a:r>
            <a:endParaRPr kumimoji="0" lang="en-US" altLang="ko-KR" sz="2400" b="0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나눔스퀘어 네오 ExtraBold" panose="00000900000000000000" pitchFamily="2" charset="-127"/>
              <a:ea typeface="나눔스퀘어 네오 ExtraBold" panose="00000900000000000000" pitchFamily="2" charset="-127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 err="1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투명카드겹치기</a:t>
            </a:r>
            <a:r>
              <a:rPr lang="ko-KR" altLang="en-US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 </a:t>
            </a:r>
            <a:r>
              <a:rPr lang="en-US" altLang="ko-KR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 err="1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카드드래프트</a:t>
            </a:r>
            <a:r>
              <a:rPr lang="ko-KR" altLang="en-US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 </a:t>
            </a:r>
            <a:r>
              <a:rPr lang="en-US" altLang="ko-KR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>
                <a:solidFill>
                  <a:schemeClr val="bg1"/>
                </a:solidFill>
                <a:latin typeface="나눔스퀘어 네오 Regular"/>
                <a:ea typeface="나눔스퀘어 네오 Regular"/>
              </a:rPr>
              <a:t>패밀리게임</a:t>
            </a:r>
            <a:endParaRPr lang="en-US" altLang="ko-KR" sz="1600" spc="-100" dirty="0">
              <a:solidFill>
                <a:schemeClr val="bg1"/>
              </a:solidFill>
              <a:latin typeface="나눔스퀘어 네오 Regular"/>
              <a:ea typeface="나눔스퀘어 네오 Regular"/>
            </a:endParaRPr>
          </a:p>
        </p:txBody>
      </p:sp>
      <p:pic>
        <p:nvPicPr>
          <p:cNvPr id="6" name="Picture 2" descr="캔버스">
            <a:extLst>
              <a:ext uri="{FF2B5EF4-FFF2-40B4-BE49-F238E27FC236}">
                <a16:creationId xmlns:a16="http://schemas.microsoft.com/office/drawing/2014/main" id="{45399955-DE07-27B9-AE5A-2BFAC8023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771" y="1467305"/>
            <a:ext cx="2859313" cy="285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월드 체인져스">
            <a:extLst>
              <a:ext uri="{FF2B5EF4-FFF2-40B4-BE49-F238E27FC236}">
                <a16:creationId xmlns:a16="http://schemas.microsoft.com/office/drawing/2014/main" id="{ED262F5F-78E6-4D07-FD3B-B666BDF5B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915" y="1467305"/>
            <a:ext cx="2859313" cy="285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847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텍스트이(가) 표시된 사진&#10;&#10;자동 생성된 설명">
            <a:extLst>
              <a:ext uri="{FF2B5EF4-FFF2-40B4-BE49-F238E27FC236}">
                <a16:creationId xmlns:a16="http://schemas.microsoft.com/office/drawing/2014/main" id="{F10BA0F8-0AA2-5964-DF50-AB68389CD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34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E0A07B-D17C-D0FC-30BE-844AE2CD23D6}"/>
              </a:ext>
            </a:extLst>
          </p:cNvPr>
          <p:cNvSpPr txBox="1"/>
          <p:nvPr/>
        </p:nvSpPr>
        <p:spPr>
          <a:xfrm>
            <a:off x="8074931" y="645169"/>
            <a:ext cx="34831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0" spc="0" baseline="0" dirty="0">
                <a:ln w="3175">
                  <a:noFill/>
                </a:ln>
                <a:solidFill>
                  <a:schemeClr val="bg1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감사합니다</a:t>
            </a:r>
            <a:r>
              <a:rPr lang="en-US" altLang="ko-KR" sz="5000" spc="0" baseline="0" dirty="0">
                <a:ln w="3175">
                  <a:noFill/>
                </a:ln>
                <a:solidFill>
                  <a:schemeClr val="bg1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.</a:t>
            </a:r>
            <a:endParaRPr lang="ko-KR" altLang="en-US" sz="5000" spc="0" baseline="0" dirty="0">
              <a:ln w="3175">
                <a:noFill/>
              </a:ln>
              <a:solidFill>
                <a:schemeClr val="bg1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6CC72E6B-BEB4-77E5-8C5F-FB347B66F66B}"/>
              </a:ext>
            </a:extLst>
          </p:cNvPr>
          <p:cNvGrpSpPr/>
          <p:nvPr/>
        </p:nvGrpSpPr>
        <p:grpSpPr>
          <a:xfrm>
            <a:off x="508360" y="724229"/>
            <a:ext cx="4152540" cy="703654"/>
            <a:chOff x="495660" y="473598"/>
            <a:chExt cx="4152540" cy="703654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73DA6DB9-9E9D-081C-CC33-8C36DB1143E5}"/>
                </a:ext>
              </a:extLst>
            </p:cNvPr>
            <p:cNvSpPr/>
            <p:nvPr userDrawn="1"/>
          </p:nvSpPr>
          <p:spPr>
            <a:xfrm>
              <a:off x="495660" y="473598"/>
              <a:ext cx="4152540" cy="703654"/>
            </a:xfrm>
            <a:prstGeom prst="roundRect">
              <a:avLst>
                <a:gd name="adj" fmla="val 12155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D5670444-FAE7-8D83-3E2D-2C355406DE2C}"/>
                </a:ext>
              </a:extLst>
            </p:cNvPr>
            <p:cNvGrpSpPr/>
            <p:nvPr userDrawn="1"/>
          </p:nvGrpSpPr>
          <p:grpSpPr>
            <a:xfrm>
              <a:off x="2375690" y="602689"/>
              <a:ext cx="2037920" cy="429944"/>
              <a:chOff x="4304623" y="3575487"/>
              <a:chExt cx="4859447" cy="1025207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5DF3E53A-4AD6-EA57-1A24-5075388D17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4623" y="3575487"/>
                <a:ext cx="638854" cy="1025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BB43C2B8-031F-E8E6-FE10-136EB9E210C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100000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82"/>
              <a:stretch/>
            </p:blipFill>
            <p:spPr>
              <a:xfrm>
                <a:off x="5122234" y="3623363"/>
                <a:ext cx="4041836" cy="929457"/>
              </a:xfrm>
              <a:prstGeom prst="rect">
                <a:avLst/>
              </a:prstGeom>
            </p:spPr>
          </p:pic>
        </p:grp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105DA39-43BD-E138-75E7-C4160D27C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91" y="473598"/>
              <a:ext cx="1800219" cy="703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4789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1555312"/>
            <a:ext cx="6255575" cy="4288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300" spc="-100" dirty="0">
                <a:latin typeface="+mn-ea"/>
              </a:rPr>
              <a:t>여러분은 이 </a:t>
            </a:r>
            <a:r>
              <a:rPr lang="en-US" altLang="ko-KR" sz="2300" spc="-100" dirty="0">
                <a:latin typeface="+mn-ea"/>
              </a:rPr>
              <a:t>3</a:t>
            </a:r>
            <a:r>
              <a:rPr lang="ko-KR" altLang="en-US" sz="2300" spc="-100" dirty="0">
                <a:latin typeface="+mn-ea"/>
              </a:rPr>
              <a:t>일간 역사 투어에서 타임머신을 타고 수천 년의 세계 역사 가운데 하나를 골라 행선지로 삼거나 선조들을 만나며 다양한 경험을 쌓아보세요</a:t>
            </a:r>
            <a:r>
              <a:rPr lang="en-US" altLang="ko-KR" sz="2300" spc="-100" dirty="0">
                <a:latin typeface="+mn-ea"/>
              </a:rPr>
              <a:t>. </a:t>
            </a:r>
            <a:r>
              <a:rPr lang="ko-KR" altLang="en-US" sz="2300" spc="-100" dirty="0">
                <a:latin typeface="+mn-ea"/>
              </a:rPr>
              <a:t>여러분은 하루하루 여러 역사적 사건들을 찾아갈 것이며</a:t>
            </a:r>
            <a:r>
              <a:rPr lang="en-US" altLang="ko-KR" sz="2300" spc="-100" dirty="0">
                <a:latin typeface="+mn-ea"/>
              </a:rPr>
              <a:t>, </a:t>
            </a:r>
            <a:r>
              <a:rPr lang="ko-KR" altLang="en-US" sz="2300" spc="-100" dirty="0">
                <a:latin typeface="+mn-ea"/>
              </a:rPr>
              <a:t>이때 사건에 싸라 시간이 다르게 소모됩니다</a:t>
            </a:r>
            <a:r>
              <a:rPr lang="en-US" altLang="ko-KR" sz="2300" spc="-100" dirty="0">
                <a:latin typeface="+mn-ea"/>
              </a:rPr>
              <a:t>. </a:t>
            </a:r>
            <a:r>
              <a:rPr lang="ko-KR" altLang="en-US" sz="2300" spc="-100" dirty="0">
                <a:latin typeface="+mn-ea"/>
              </a:rPr>
              <a:t>여행하는 동안 여행 기록지에 쌓인 경험들과 연도순으로 방문한 역사적 사건들은 점수로 기록됩니다</a:t>
            </a:r>
            <a:r>
              <a:rPr lang="en-US" altLang="ko-KR" sz="2300" spc="-100" dirty="0">
                <a:latin typeface="+mn-ea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2300" spc="-100" dirty="0">
                <a:latin typeface="+mn-ea"/>
              </a:rPr>
              <a:t>자 그럼 출발합니다</a:t>
            </a:r>
            <a:r>
              <a:rPr lang="en-US" altLang="ko-KR" sz="2300" spc="-100" dirty="0">
                <a:latin typeface="+mn-ea"/>
              </a:rPr>
              <a:t>!</a:t>
            </a:r>
            <a:endParaRPr lang="ko-KR" altLang="en-US" sz="2300" spc="-100" dirty="0">
              <a:latin typeface="+mn-ea"/>
            </a:endParaRPr>
          </a:p>
        </p:txBody>
      </p:sp>
      <p:pic>
        <p:nvPicPr>
          <p:cNvPr id="3" name="그림 2" descr="시계, 사람들, 사람, 빛이(가) 표시된 사진&#10;&#10;자동 생성된 설명">
            <a:extLst>
              <a:ext uri="{FF2B5EF4-FFF2-40B4-BE49-F238E27FC236}">
                <a16:creationId xmlns:a16="http://schemas.microsoft.com/office/drawing/2014/main" id="{378A5B15-9472-D638-3058-6E54B8905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3"/>
          <a:stretch/>
        </p:blipFill>
        <p:spPr>
          <a:xfrm>
            <a:off x="6816725" y="1752600"/>
            <a:ext cx="5040312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81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4" y="1611566"/>
            <a:ext cx="6719125" cy="4095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1. </a:t>
            </a:r>
            <a:r>
              <a:rPr lang="en-US" altLang="ko-KR" sz="2600" spc="-100" dirty="0"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경험 토큰</a:t>
            </a:r>
            <a:r>
              <a:rPr lang="ko-KR" altLang="en-US" sz="2600" spc="-100" dirty="0">
                <a:latin typeface="+mn-ea"/>
              </a:rPr>
              <a:t>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시간 수정</a:t>
            </a:r>
            <a:r>
              <a:rPr lang="ko-KR" altLang="en-US" sz="2600" spc="-100" dirty="0">
                <a:latin typeface="+mn-ea"/>
              </a:rPr>
              <a:t>이 담긴 공급 트레이 배치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2.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게임 매트</a:t>
            </a:r>
            <a:r>
              <a:rPr lang="ko-KR" altLang="en-US" sz="2600" spc="-100" dirty="0">
                <a:latin typeface="+mn-ea"/>
                <a:ea typeface="+mn-ea"/>
              </a:rPr>
              <a:t>에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선조 카드</a:t>
            </a:r>
            <a:r>
              <a:rPr lang="ko-KR" altLang="en-US" sz="2600" spc="-100" dirty="0">
                <a:latin typeface="+mn-ea"/>
                <a:ea typeface="+mn-ea"/>
              </a:rPr>
              <a:t>를 인원수에 맞게 준비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3.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첫째 날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</a:t>
            </a:r>
            <a:r>
              <a:rPr lang="ko-KR" altLang="en-US" sz="2600" spc="-100" dirty="0" err="1">
                <a:latin typeface="+mn-ea"/>
              </a:rPr>
              <a:t>을</a:t>
            </a:r>
            <a:r>
              <a:rPr lang="ko-KR" altLang="en-US" sz="2600" spc="-100" dirty="0">
                <a:latin typeface="+mn-ea"/>
              </a:rPr>
              <a:t> 섞어</a:t>
            </a:r>
            <a:r>
              <a:rPr lang="en-US" altLang="ko-KR" sz="2600" spc="-100" dirty="0">
                <a:latin typeface="+mn-ea"/>
              </a:rPr>
              <a:t> </a:t>
            </a:r>
            <a:r>
              <a:rPr lang="ko-KR" altLang="en-US" sz="2600" spc="-100" dirty="0">
                <a:latin typeface="+mn-ea"/>
              </a:rPr>
              <a:t>앞면으로 놓고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5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</a:t>
            </a:r>
            <a:r>
              <a:rPr lang="ko-KR" altLang="en-US" sz="2600" spc="-100" dirty="0">
                <a:latin typeface="+mn-ea"/>
              </a:rPr>
              <a:t>을 펼침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4.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둘째</a:t>
            </a:r>
            <a:r>
              <a:rPr lang="ko-KR" altLang="en-US" sz="2600" spc="-100" dirty="0">
                <a:latin typeface="+mn-ea"/>
                <a:ea typeface="+mn-ea"/>
              </a:rPr>
              <a:t> </a:t>
            </a:r>
            <a:r>
              <a:rPr lang="en-US" altLang="ko-KR" sz="2600" spc="-100" dirty="0">
                <a:latin typeface="+mn-ea"/>
                <a:ea typeface="+mn-ea"/>
              </a:rPr>
              <a:t>/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셋째 날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</a:t>
            </a:r>
            <a:r>
              <a:rPr lang="ko-KR" altLang="en-US" sz="2600" spc="-100" dirty="0" err="1">
                <a:latin typeface="+mn-ea"/>
                <a:ea typeface="+mn-ea"/>
              </a:rPr>
              <a:t>은</a:t>
            </a:r>
            <a:r>
              <a:rPr lang="ko-KR" altLang="en-US" sz="2600" spc="-100" dirty="0">
                <a:latin typeface="+mn-ea"/>
                <a:ea typeface="+mn-ea"/>
              </a:rPr>
              <a:t> 각각 섞은 뒤 별도로 배치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5. </a:t>
            </a:r>
            <a:r>
              <a:rPr lang="ko-KR" altLang="en-US" sz="2600" spc="-100" dirty="0">
                <a:latin typeface="+mn-ea"/>
                <a:ea typeface="+mn-ea"/>
              </a:rPr>
              <a:t>기록지를 섞고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4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장씩</a:t>
            </a:r>
            <a:r>
              <a:rPr lang="ko-KR" altLang="en-US" sz="2600" spc="-100" dirty="0">
                <a:latin typeface="+mn-ea"/>
                <a:ea typeface="+mn-ea"/>
              </a:rPr>
              <a:t> 플레이어에게 나눠주고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무작위로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 선택</a:t>
            </a:r>
            <a:r>
              <a:rPr lang="ko-KR" altLang="en-US" sz="2600" spc="-100" dirty="0">
                <a:latin typeface="+mn-ea"/>
              </a:rPr>
              <a:t>하여 각자 앞면으로 배치</a:t>
            </a:r>
            <a:endParaRPr lang="en-US" altLang="ko-KR" sz="2600" spc="-100" dirty="0">
              <a:latin typeface="+mn-ea"/>
              <a:ea typeface="+mn-ea"/>
            </a:endParaRPr>
          </a:p>
        </p:txBody>
      </p:sp>
      <p:pic>
        <p:nvPicPr>
          <p:cNvPr id="7" name="그림 6" descr="아동 미술, 보드게임, 실내, 예술이(가) 표시된 사진&#10;&#10;자동 생성된 설명">
            <a:extLst>
              <a:ext uri="{FF2B5EF4-FFF2-40B4-BE49-F238E27FC236}">
                <a16:creationId xmlns:a16="http://schemas.microsoft.com/office/drawing/2014/main" id="{4734A7CC-4FD3-37C3-F009-5BD4AE7CE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/>
          <a:stretch/>
        </p:blipFill>
        <p:spPr>
          <a:xfrm>
            <a:off x="6816725" y="2012850"/>
            <a:ext cx="5040312" cy="283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18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4" y="1611566"/>
            <a:ext cx="6719125" cy="4095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6. </a:t>
            </a:r>
            <a:r>
              <a:rPr lang="ko-KR" altLang="en-US" sz="2600" spc="-100" dirty="0">
                <a:latin typeface="+mn-ea"/>
                <a:ea typeface="+mn-ea"/>
              </a:rPr>
              <a:t>각 플레이어는 자기 색깔을 고른 후</a:t>
            </a:r>
            <a:r>
              <a:rPr lang="en-US" altLang="ko-KR" sz="2600" spc="-100" dirty="0">
                <a:latin typeface="+mn-ea"/>
                <a:ea typeface="+mn-ea"/>
              </a:rPr>
              <a:t>, </a:t>
            </a: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  <a:ea typeface="+mn-ea"/>
              </a:rPr>
              <a:t>그 색에 맞는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수정 보관 타일</a:t>
            </a:r>
            <a:r>
              <a:rPr lang="ko-KR" altLang="en-US" sz="2600" spc="-100" dirty="0">
                <a:latin typeface="+mn-ea"/>
                <a:ea typeface="+mn-ea"/>
              </a:rPr>
              <a:t>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점수 마커</a:t>
            </a:r>
            <a:r>
              <a:rPr lang="en-US" altLang="ko-KR" sz="2600" spc="-100" dirty="0">
                <a:latin typeface="+mn-ea"/>
                <a:ea typeface="+mn-ea"/>
              </a:rPr>
              <a:t>, </a:t>
            </a: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회중 시계</a:t>
            </a:r>
            <a:r>
              <a:rPr lang="ko-KR" altLang="en-US" sz="2600" spc="-100" dirty="0">
                <a:latin typeface="+mn-ea"/>
                <a:ea typeface="+mn-ea"/>
              </a:rPr>
              <a:t>를 </a:t>
            </a:r>
            <a:r>
              <a:rPr lang="ko-KR" altLang="en-US" sz="2600" spc="-100" dirty="0" err="1">
                <a:latin typeface="+mn-ea"/>
                <a:ea typeface="+mn-ea"/>
              </a:rPr>
              <a:t>가져감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7. </a:t>
            </a:r>
            <a:r>
              <a:rPr lang="ko-KR" altLang="en-US" sz="2600" spc="-100" dirty="0">
                <a:latin typeface="+mn-ea"/>
                <a:ea typeface="+mn-ea"/>
              </a:rPr>
              <a:t>점수 마커는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점수 트랙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0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칸</a:t>
            </a:r>
            <a:r>
              <a:rPr lang="ko-KR" altLang="en-US" sz="2600" spc="-100" dirty="0">
                <a:latin typeface="+mn-ea"/>
                <a:ea typeface="+mn-ea"/>
              </a:rPr>
              <a:t>에 배치</a:t>
            </a:r>
            <a:r>
              <a:rPr lang="ko-KR" altLang="en-US" sz="2600" spc="-100" dirty="0">
                <a:latin typeface="+mn-ea"/>
              </a:rPr>
              <a:t>하고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회중시계는 무작위로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시계 판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12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시</a:t>
            </a:r>
            <a:r>
              <a:rPr lang="ko-KR" altLang="en-US" sz="2600" spc="-100" dirty="0">
                <a:latin typeface="+mn-ea"/>
              </a:rPr>
              <a:t>에 쌓음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8. </a:t>
            </a:r>
            <a:r>
              <a:rPr lang="ko-KR" altLang="en-US" sz="2600" spc="-100" dirty="0">
                <a:latin typeface="+mn-ea"/>
                <a:ea typeface="+mn-ea"/>
              </a:rPr>
              <a:t>각자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시간 수정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개</a:t>
            </a:r>
            <a:r>
              <a:rPr lang="ko-KR" altLang="en-US" sz="2600" spc="-100" dirty="0">
                <a:latin typeface="+mn-ea"/>
                <a:ea typeface="+mn-ea"/>
              </a:rPr>
              <a:t>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참조 카드</a:t>
            </a:r>
            <a:r>
              <a:rPr lang="ko-KR" altLang="en-US" sz="2600" spc="-100" dirty="0">
                <a:latin typeface="+mn-ea"/>
                <a:ea typeface="+mn-ea"/>
              </a:rPr>
              <a:t>를 </a:t>
            </a:r>
            <a:r>
              <a:rPr lang="ko-KR" altLang="en-US" sz="2600" spc="-100" dirty="0" err="1">
                <a:latin typeface="+mn-ea"/>
                <a:ea typeface="+mn-ea"/>
              </a:rPr>
              <a:t>나눠줌</a:t>
            </a:r>
            <a:endParaRPr lang="en-US" altLang="ko-KR" sz="2600" spc="-100" dirty="0">
              <a:latin typeface="+mn-ea"/>
              <a:ea typeface="+mn-ea"/>
            </a:endParaRPr>
          </a:p>
        </p:txBody>
      </p:sp>
      <p:pic>
        <p:nvPicPr>
          <p:cNvPr id="7" name="그림 6" descr="아동 미술, 보드게임, 실내, 예술이(가) 표시된 사진&#10;&#10;자동 생성된 설명">
            <a:extLst>
              <a:ext uri="{FF2B5EF4-FFF2-40B4-BE49-F238E27FC236}">
                <a16:creationId xmlns:a16="http://schemas.microsoft.com/office/drawing/2014/main" id="{4734A7CC-4FD3-37C3-F009-5BD4AE7CE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/>
          <a:stretch/>
        </p:blipFill>
        <p:spPr>
          <a:xfrm>
            <a:off x="6816725" y="2012850"/>
            <a:ext cx="5040312" cy="283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55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600075" y="1587915"/>
            <a:ext cx="6057900" cy="414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80000"/>
              </a:lnSpc>
            </a:pPr>
            <a:r>
              <a:rPr lang="ko-KR" altLang="en-US" sz="3000" spc="-100" dirty="0">
                <a:latin typeface="+mn-ea"/>
              </a:rPr>
              <a:t>셋째 날이 끝나고</a:t>
            </a:r>
            <a:r>
              <a:rPr lang="en-US" altLang="ko-KR" sz="3000" spc="-100" dirty="0">
                <a:latin typeface="+mn-ea"/>
              </a:rPr>
              <a:t>,</a:t>
            </a:r>
          </a:p>
          <a:p>
            <a:pPr algn="just">
              <a:lnSpc>
                <a:spcPct val="180000"/>
              </a:lnSpc>
            </a:pPr>
            <a:r>
              <a:rPr lang="ko-KR" altLang="en-US" sz="3000" spc="-100" dirty="0">
                <a:latin typeface="+mn-ea"/>
              </a:rPr>
              <a:t>여행에서 얻은 점수와</a:t>
            </a:r>
            <a:endParaRPr lang="en-US" altLang="ko-KR" sz="3000" spc="-100" dirty="0"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ko-KR" altLang="en-US" sz="3000" spc="-100" dirty="0">
                <a:latin typeface="+mn-ea"/>
              </a:rPr>
              <a:t>여행 경로 점수를 합산하여</a:t>
            </a:r>
            <a:endParaRPr lang="en-US" altLang="ko-KR" sz="3000" spc="-100" dirty="0"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ko-KR" altLang="en-US" sz="3000" spc="-100" dirty="0">
                <a:latin typeface="+mn-ea"/>
              </a:rPr>
              <a:t>가장 높은 점수를 얻은</a:t>
            </a:r>
            <a:endParaRPr lang="en-US" altLang="ko-KR" sz="3000" spc="-100" dirty="0">
              <a:latin typeface="+mn-ea"/>
            </a:endParaRPr>
          </a:p>
          <a:p>
            <a:pPr algn="just">
              <a:lnSpc>
                <a:spcPct val="180000"/>
              </a:lnSpc>
            </a:pPr>
            <a:r>
              <a:rPr lang="ko-KR" altLang="en-US" sz="3000" spc="-100" dirty="0">
                <a:latin typeface="+mn-ea"/>
              </a:rPr>
              <a:t>플레이어가 승리</a:t>
            </a:r>
            <a:r>
              <a:rPr lang="en-US" altLang="ko-KR" sz="3000" spc="-100" dirty="0">
                <a:latin typeface="+mn-ea"/>
              </a:rPr>
              <a:t>!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4FA2546-DA31-D469-54CE-CC58B2426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67"/>
          <a:stretch/>
        </p:blipFill>
        <p:spPr>
          <a:xfrm>
            <a:off x="6657975" y="1844675"/>
            <a:ext cx="5199063" cy="381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66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B95294-E416-9CA8-3274-C3B7644E15C5}"/>
              </a:ext>
            </a:extLst>
          </p:cNvPr>
          <p:cNvSpPr txBox="1"/>
          <p:nvPr/>
        </p:nvSpPr>
        <p:spPr>
          <a:xfrm>
            <a:off x="6524625" y="4412243"/>
            <a:ext cx="5807087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spc="-100" dirty="0">
                <a:solidFill>
                  <a:srgbClr val="941016"/>
                </a:solidFill>
                <a:latin typeface="+mj-ea"/>
                <a:ea typeface="+mj-ea"/>
              </a:rPr>
              <a:t>회중시계가 </a:t>
            </a:r>
            <a:r>
              <a:rPr lang="en-US" altLang="ko-KR" sz="2800" spc="-100" dirty="0">
                <a:solidFill>
                  <a:srgbClr val="941016"/>
                </a:solidFill>
                <a:latin typeface="+mj-ea"/>
                <a:ea typeface="+mj-ea"/>
              </a:rPr>
              <a:t>1)</a:t>
            </a:r>
            <a:r>
              <a:rPr lang="ko-KR" altLang="en-US" sz="2800" spc="-100" dirty="0">
                <a:solidFill>
                  <a:srgbClr val="941016"/>
                </a:solidFill>
                <a:latin typeface="+mj-ea"/>
                <a:ea typeface="+mj-ea"/>
              </a:rPr>
              <a:t>가장 뒤에</a:t>
            </a:r>
            <a:r>
              <a:rPr lang="en-US" altLang="ko-KR" sz="2800" spc="-100" dirty="0">
                <a:solidFill>
                  <a:srgbClr val="941016"/>
                </a:solidFill>
                <a:latin typeface="+mj-ea"/>
                <a:ea typeface="+mj-ea"/>
              </a:rPr>
              <a:t>, 2)</a:t>
            </a:r>
            <a:r>
              <a:rPr lang="ko-KR" altLang="en-US" sz="2800" spc="-100" dirty="0">
                <a:solidFill>
                  <a:srgbClr val="941016"/>
                </a:solidFill>
                <a:latin typeface="+mj-ea"/>
                <a:ea typeface="+mj-ea"/>
              </a:rPr>
              <a:t>가장 위에 </a:t>
            </a:r>
            <a:endParaRPr lang="en-US" altLang="ko-KR" sz="2800" spc="-100" dirty="0">
              <a:solidFill>
                <a:srgbClr val="941016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800" spc="-100" dirty="0">
                <a:solidFill>
                  <a:srgbClr val="941016"/>
                </a:solidFill>
                <a:latin typeface="+mj-ea"/>
                <a:ea typeface="+mj-ea"/>
              </a:rPr>
              <a:t>있는 플레이어부터 차례 진행</a:t>
            </a:r>
            <a:endParaRPr lang="en-US" altLang="ko-KR" sz="2800" spc="-100" dirty="0">
              <a:solidFill>
                <a:srgbClr val="941016"/>
              </a:solidFill>
              <a:latin typeface="+mj-ea"/>
              <a:ea typeface="+mj-ea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520DCC32-1431-F9D8-F6E8-302BF17C8914}"/>
              </a:ext>
            </a:extLst>
          </p:cNvPr>
          <p:cNvGrpSpPr/>
          <p:nvPr/>
        </p:nvGrpSpPr>
        <p:grpSpPr>
          <a:xfrm>
            <a:off x="334963" y="1691517"/>
            <a:ext cx="5503862" cy="4042533"/>
            <a:chOff x="958051" y="1691517"/>
            <a:chExt cx="10275898" cy="4042533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74BCA06-6D69-D0B7-6345-DA4DFE9CD1E5}"/>
                </a:ext>
              </a:extLst>
            </p:cNvPr>
            <p:cNvSpPr/>
            <p:nvPr/>
          </p:nvSpPr>
          <p:spPr>
            <a:xfrm>
              <a:off x="958052" y="4927524"/>
              <a:ext cx="10275897" cy="806526"/>
            </a:xfrm>
            <a:prstGeom prst="rect">
              <a:avLst/>
            </a:prstGeom>
            <a:solidFill>
              <a:srgbClr val="941016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C90CB56C-14D2-2241-9B5E-A37D502E4C91}"/>
                </a:ext>
              </a:extLst>
            </p:cNvPr>
            <p:cNvSpPr/>
            <p:nvPr/>
          </p:nvSpPr>
          <p:spPr>
            <a:xfrm>
              <a:off x="958052" y="4120999"/>
              <a:ext cx="10275897" cy="80652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B78B06B4-56CE-16D8-E585-52E6ED43A30E}"/>
                </a:ext>
              </a:extLst>
            </p:cNvPr>
            <p:cNvSpPr/>
            <p:nvPr/>
          </p:nvSpPr>
          <p:spPr>
            <a:xfrm>
              <a:off x="958052" y="2507947"/>
              <a:ext cx="10275897" cy="80652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B73006-AA57-8499-8BB6-F9E64762C675}"/>
                </a:ext>
              </a:extLst>
            </p:cNvPr>
            <p:cNvSpPr txBox="1"/>
            <p:nvPr/>
          </p:nvSpPr>
          <p:spPr>
            <a:xfrm>
              <a:off x="958053" y="5052061"/>
              <a:ext cx="102758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000" spc="-100" dirty="0">
                  <a:solidFill>
                    <a:schemeClr val="bg1"/>
                  </a:solidFill>
                  <a:latin typeface="+mj-ea"/>
                  <a:ea typeface="+mj-ea"/>
                </a:rPr>
                <a:t>5. </a:t>
              </a:r>
              <a:r>
                <a:rPr lang="ko-KR" altLang="en-US" sz="3000" spc="-100" dirty="0">
                  <a:solidFill>
                    <a:schemeClr val="bg1"/>
                  </a:solidFill>
                  <a:latin typeface="+mj-ea"/>
                  <a:ea typeface="+mj-ea"/>
                </a:rPr>
                <a:t>역사 카드 밀고 채우기</a:t>
              </a:r>
              <a:endParaRPr lang="en-US" altLang="ko-KR" sz="3000" spc="-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6F3959-43F1-A9DE-1336-6871CB9A8C38}"/>
                </a:ext>
              </a:extLst>
            </p:cNvPr>
            <p:cNvSpPr txBox="1"/>
            <p:nvPr/>
          </p:nvSpPr>
          <p:spPr>
            <a:xfrm>
              <a:off x="958053" y="2635719"/>
              <a:ext cx="102758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000" spc="-100" dirty="0">
                  <a:solidFill>
                    <a:srgbClr val="941016"/>
                  </a:solidFill>
                  <a:latin typeface="+mj-ea"/>
                  <a:ea typeface="+mj-ea"/>
                </a:rPr>
                <a:t>2. </a:t>
              </a:r>
              <a:r>
                <a:rPr lang="ko-KR" altLang="en-US" sz="3000" spc="-100" dirty="0">
                  <a:solidFill>
                    <a:srgbClr val="941016"/>
                  </a:solidFill>
                  <a:latin typeface="+mj-ea"/>
                  <a:ea typeface="+mj-ea"/>
                </a:rPr>
                <a:t>회중시계 이동하기</a:t>
              </a:r>
              <a:endParaRPr lang="en-US" altLang="ko-KR" sz="3000" spc="-100" dirty="0">
                <a:solidFill>
                  <a:srgbClr val="941016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0CA73B-AD9F-C27B-F410-21806A711155}"/>
                </a:ext>
              </a:extLst>
            </p:cNvPr>
            <p:cNvSpPr txBox="1"/>
            <p:nvPr/>
          </p:nvSpPr>
          <p:spPr>
            <a:xfrm>
              <a:off x="958051" y="4248770"/>
              <a:ext cx="102758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000" spc="-100" dirty="0">
                  <a:solidFill>
                    <a:srgbClr val="941016"/>
                  </a:solidFill>
                  <a:latin typeface="+mj-ea"/>
                  <a:ea typeface="+mj-ea"/>
                </a:rPr>
                <a:t>4. </a:t>
              </a:r>
              <a:r>
                <a:rPr lang="ko-KR" altLang="en-US" sz="3000" spc="-100" dirty="0">
                  <a:solidFill>
                    <a:srgbClr val="941016"/>
                  </a:solidFill>
                  <a:latin typeface="+mj-ea"/>
                  <a:ea typeface="+mj-ea"/>
                </a:rPr>
                <a:t>여행 경로에 카드 놓기</a:t>
              </a:r>
              <a:endParaRPr lang="en-US" altLang="ko-KR" sz="3000" spc="-100" dirty="0">
                <a:solidFill>
                  <a:srgbClr val="941016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B34175B-FBB9-090E-364D-5C808F75652A}"/>
                </a:ext>
              </a:extLst>
            </p:cNvPr>
            <p:cNvSpPr/>
            <p:nvPr/>
          </p:nvSpPr>
          <p:spPr>
            <a:xfrm>
              <a:off x="958052" y="3314473"/>
              <a:ext cx="10275897" cy="806526"/>
            </a:xfrm>
            <a:prstGeom prst="rect">
              <a:avLst/>
            </a:prstGeom>
            <a:solidFill>
              <a:srgbClr val="941016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B09218-11DA-8717-12E9-4FFE45DB2B6F}"/>
                </a:ext>
              </a:extLst>
            </p:cNvPr>
            <p:cNvSpPr txBox="1"/>
            <p:nvPr/>
          </p:nvSpPr>
          <p:spPr>
            <a:xfrm>
              <a:off x="958051" y="3435775"/>
              <a:ext cx="102758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000" spc="-100" dirty="0">
                  <a:solidFill>
                    <a:schemeClr val="bg1"/>
                  </a:solidFill>
                  <a:latin typeface="+mj-ea"/>
                  <a:ea typeface="+mj-ea"/>
                </a:rPr>
                <a:t>3. </a:t>
              </a:r>
              <a:r>
                <a:rPr lang="ko-KR" altLang="en-US" sz="3000" spc="-100" dirty="0">
                  <a:solidFill>
                    <a:schemeClr val="bg1"/>
                  </a:solidFill>
                  <a:latin typeface="+mj-ea"/>
                  <a:ea typeface="+mj-ea"/>
                </a:rPr>
                <a:t>혜택 받기</a:t>
              </a:r>
              <a:endParaRPr lang="en-US" altLang="ko-KR" sz="3000" spc="-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이등변 삼각형 29">
              <a:extLst>
                <a:ext uri="{FF2B5EF4-FFF2-40B4-BE49-F238E27FC236}">
                  <a16:creationId xmlns:a16="http://schemas.microsoft.com/office/drawing/2014/main" id="{F558D338-03C4-EA2F-49AD-E95096F7E7FF}"/>
                </a:ext>
              </a:extLst>
            </p:cNvPr>
            <p:cNvSpPr/>
            <p:nvPr/>
          </p:nvSpPr>
          <p:spPr>
            <a:xfrm rot="10800000">
              <a:off x="5967727" y="4116685"/>
              <a:ext cx="256545" cy="224574"/>
            </a:xfrm>
            <a:prstGeom prst="triangle">
              <a:avLst/>
            </a:prstGeom>
            <a:solidFill>
              <a:srgbClr val="9410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이등변 삼각형 31">
              <a:extLst>
                <a:ext uri="{FF2B5EF4-FFF2-40B4-BE49-F238E27FC236}">
                  <a16:creationId xmlns:a16="http://schemas.microsoft.com/office/drawing/2014/main" id="{FFE17B55-3CA5-FAC1-0FEA-FF11403143DF}"/>
                </a:ext>
              </a:extLst>
            </p:cNvPr>
            <p:cNvSpPr/>
            <p:nvPr/>
          </p:nvSpPr>
          <p:spPr>
            <a:xfrm rot="10800000">
              <a:off x="5967727" y="4921055"/>
              <a:ext cx="256545" cy="22457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이등변 삼각형 3">
              <a:extLst>
                <a:ext uri="{FF2B5EF4-FFF2-40B4-BE49-F238E27FC236}">
                  <a16:creationId xmlns:a16="http://schemas.microsoft.com/office/drawing/2014/main" id="{78A6A40A-5136-F169-A7F1-4738D51F4CA3}"/>
                </a:ext>
              </a:extLst>
            </p:cNvPr>
            <p:cNvSpPr/>
            <p:nvPr/>
          </p:nvSpPr>
          <p:spPr>
            <a:xfrm rot="10800000">
              <a:off x="5967727" y="3298738"/>
              <a:ext cx="256545" cy="22457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00787A31-52C2-C012-FA69-CAC14F730A10}"/>
                </a:ext>
              </a:extLst>
            </p:cNvPr>
            <p:cNvSpPr/>
            <p:nvPr/>
          </p:nvSpPr>
          <p:spPr>
            <a:xfrm>
              <a:off x="958052" y="1691517"/>
              <a:ext cx="10275897" cy="806526"/>
            </a:xfrm>
            <a:prstGeom prst="rect">
              <a:avLst/>
            </a:prstGeom>
            <a:solidFill>
              <a:srgbClr val="941016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12375E-82ED-9680-D163-92BDC6248E2D}"/>
                </a:ext>
              </a:extLst>
            </p:cNvPr>
            <p:cNvSpPr txBox="1"/>
            <p:nvPr/>
          </p:nvSpPr>
          <p:spPr>
            <a:xfrm>
              <a:off x="958051" y="1812819"/>
              <a:ext cx="102758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000" spc="-100" dirty="0">
                  <a:solidFill>
                    <a:schemeClr val="bg1"/>
                  </a:solidFill>
                  <a:latin typeface="+mj-ea"/>
                  <a:ea typeface="+mj-ea"/>
                </a:rPr>
                <a:t>1. </a:t>
              </a:r>
              <a:r>
                <a:rPr lang="ko-KR" altLang="en-US" sz="3000" spc="-100" dirty="0">
                  <a:solidFill>
                    <a:schemeClr val="bg1"/>
                  </a:solidFill>
                  <a:latin typeface="+mj-ea"/>
                  <a:ea typeface="+mj-ea"/>
                </a:rPr>
                <a:t>카드 선택하기</a:t>
              </a:r>
              <a:endParaRPr lang="en-US" altLang="ko-KR" sz="3000" spc="-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이등변 삼각형 9">
              <a:extLst>
                <a:ext uri="{FF2B5EF4-FFF2-40B4-BE49-F238E27FC236}">
                  <a16:creationId xmlns:a16="http://schemas.microsoft.com/office/drawing/2014/main" id="{A6D7043E-DAB7-76F3-D261-76A0CB359875}"/>
                </a:ext>
              </a:extLst>
            </p:cNvPr>
            <p:cNvSpPr/>
            <p:nvPr/>
          </p:nvSpPr>
          <p:spPr>
            <a:xfrm rot="10800000">
              <a:off x="5967727" y="2493729"/>
              <a:ext cx="256545" cy="224574"/>
            </a:xfrm>
            <a:prstGeom prst="triangle">
              <a:avLst/>
            </a:prstGeom>
            <a:solidFill>
              <a:srgbClr val="9410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6DE65BB2-B808-5637-379E-CA8367E2A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752" y="968282"/>
            <a:ext cx="3400672" cy="326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47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371592"/>
            <a:ext cx="6582600" cy="293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ko-KR" altLang="en-US" sz="2600" spc="-100" dirty="0" err="1">
                <a:latin typeface="+mn-ea"/>
              </a:rPr>
              <a:t>덱</a:t>
            </a:r>
            <a:r>
              <a:rPr lang="ko-KR" altLang="en-US" sz="2600" spc="-100" dirty="0">
                <a:latin typeface="+mn-ea"/>
              </a:rPr>
              <a:t> 맨 위의 카드를 포함한 </a:t>
            </a:r>
            <a:r>
              <a:rPr lang="en-US" altLang="ko-KR" sz="2600" spc="-100" dirty="0">
                <a:latin typeface="+mn-ea"/>
              </a:rPr>
              <a:t>6</a:t>
            </a:r>
            <a:r>
              <a:rPr lang="ko-KR" altLang="en-US" sz="2600" spc="-100" dirty="0">
                <a:latin typeface="+mn-ea"/>
              </a:rPr>
              <a:t>가지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역사 카드</a:t>
            </a:r>
            <a:r>
              <a:rPr lang="ko-KR" altLang="en-US" sz="2600" spc="-100" dirty="0">
                <a:latin typeface="+mn-ea"/>
              </a:rPr>
              <a:t> 중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50000"/>
              </a:lnSpc>
            </a:pP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하나</a:t>
            </a:r>
            <a:r>
              <a:rPr lang="ko-KR" altLang="en-US" sz="2600" spc="-100" dirty="0">
                <a:latin typeface="+mn-ea"/>
              </a:rPr>
              <a:t>를 선택하거나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선조 카드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</a:t>
            </a:r>
            <a:r>
              <a:rPr lang="ko-KR" altLang="en-US" sz="2600" spc="-100" dirty="0">
                <a:latin typeface="+mn-ea"/>
              </a:rPr>
              <a:t>을 선택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50000"/>
              </a:lnSpc>
            </a:pPr>
            <a:r>
              <a:rPr lang="en-US" altLang="ko-KR" sz="2600" spc="-100" dirty="0">
                <a:latin typeface="+mn-ea"/>
              </a:rPr>
              <a:t>(</a:t>
            </a:r>
            <a:r>
              <a:rPr lang="ko-KR" altLang="en-US" sz="2600" spc="-100" dirty="0">
                <a:latin typeface="+mn-ea"/>
              </a:rPr>
              <a:t>기원전은 연도의 숫자가 클 수록 오래됨</a:t>
            </a:r>
            <a:r>
              <a:rPr lang="en-US" altLang="ko-KR" sz="2600" spc="-100" dirty="0">
                <a:latin typeface="+mn-ea"/>
              </a:rPr>
              <a:t>)</a:t>
            </a:r>
            <a:endParaRPr lang="ko-KR" altLang="en-US" sz="2600" spc="-100" dirty="0"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259080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1.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카드 선택하기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946D1EC-9A04-328A-93F4-B7715F776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724" y="781053"/>
            <a:ext cx="5040313" cy="5527672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4BBEBF31-9543-1958-17BF-174BBF623288}"/>
              </a:ext>
            </a:extLst>
          </p:cNvPr>
          <p:cNvSpPr/>
          <p:nvPr/>
        </p:nvSpPr>
        <p:spPr>
          <a:xfrm>
            <a:off x="8153400" y="4305299"/>
            <a:ext cx="1285876" cy="2003425"/>
          </a:xfrm>
          <a:prstGeom prst="rect">
            <a:avLst/>
          </a:prstGeom>
          <a:solidFill>
            <a:srgbClr val="EBE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4182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686792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1.  </a:t>
            </a:r>
            <a:r>
              <a:rPr lang="ko-KR" altLang="en-US" sz="2600" spc="-100" dirty="0">
                <a:latin typeface="+mn-ea"/>
              </a:rPr>
              <a:t>자신이 선택한 카드의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왼쪽 아래 숫자</a:t>
            </a:r>
            <a:r>
              <a:rPr lang="ko-KR" altLang="en-US" sz="2600" spc="-100" dirty="0">
                <a:latin typeface="+mn-ea"/>
              </a:rPr>
              <a:t> 확인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spc="-100" dirty="0">
                <a:latin typeface="+mn-ea"/>
              </a:rPr>
              <a:t>표시된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숫자만큼</a:t>
            </a:r>
            <a:r>
              <a:rPr lang="ko-KR" altLang="en-US" sz="2600" spc="-100" dirty="0">
                <a:latin typeface="+mn-ea"/>
              </a:rPr>
              <a:t> 자기 회중시계를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이동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3. </a:t>
            </a:r>
            <a:r>
              <a:rPr lang="ko-KR" altLang="en-US" sz="2600" spc="-100" dirty="0">
                <a:latin typeface="+mn-ea"/>
              </a:rPr>
              <a:t>도착한 칸에 다른 회중시계가 있다면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위에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올림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4.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시간 수정</a:t>
            </a:r>
            <a:r>
              <a:rPr lang="ko-KR" altLang="en-US" sz="2600" spc="-100" dirty="0">
                <a:latin typeface="+mn-ea"/>
              </a:rPr>
              <a:t> 사용 시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개당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시간</a:t>
            </a:r>
            <a:r>
              <a:rPr lang="ko-KR" altLang="en-US" sz="2600" spc="-100" dirty="0">
                <a:latin typeface="+mn-ea"/>
              </a:rPr>
              <a:t>씩 줄여줘</a:t>
            </a:r>
            <a:r>
              <a:rPr lang="en-US" altLang="ko-KR" sz="2600" spc="-100" dirty="0">
                <a:latin typeface="+mn-ea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회중 시계 이동 칸 수를 줄일</a:t>
            </a:r>
            <a:r>
              <a:rPr lang="en-US" altLang="ko-KR" sz="2600" spc="-100" dirty="0">
                <a:latin typeface="+mn-ea"/>
              </a:rPr>
              <a:t>(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0</a:t>
            </a:r>
            <a:r>
              <a:rPr lang="ko-KR" altLang="en-US" sz="2600" spc="-100" dirty="0">
                <a:latin typeface="+mn-ea"/>
              </a:rPr>
              <a:t>으로는 불가</a:t>
            </a:r>
            <a:r>
              <a:rPr lang="en-US" altLang="ko-KR" sz="2600" spc="-100" dirty="0">
                <a:latin typeface="+mn-ea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5. </a:t>
            </a:r>
            <a:r>
              <a:rPr lang="ko-KR" altLang="en-US" sz="2600" spc="-100" dirty="0">
                <a:latin typeface="+mn-ea"/>
              </a:rPr>
              <a:t>카드에서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얻을 수정으로</a:t>
            </a:r>
            <a:r>
              <a:rPr lang="ko-KR" altLang="en-US" sz="2600" spc="-100" dirty="0">
                <a:latin typeface="+mn-ea"/>
              </a:rPr>
              <a:t> 비용을 줄일 수 없음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320040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dirty="0">
                <a:solidFill>
                  <a:schemeClr val="bg1"/>
                </a:solidFill>
                <a:latin typeface="+mj-ea"/>
                <a:ea typeface="+mj-ea"/>
              </a:rPr>
              <a:t>2. 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회중시계 이동하기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85B4DA4-5CBC-B5E7-401E-EA190A948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917" y="574048"/>
            <a:ext cx="4936121" cy="239218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9C5A6B2-37E1-3EAF-07BB-9E2361CD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8482" y="3137857"/>
            <a:ext cx="3620991" cy="317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29824"/>
      </p:ext>
    </p:extLst>
  </p:cSld>
  <p:clrMapOvr>
    <a:masterClrMapping/>
  </p:clrMapOvr>
</p:sld>
</file>

<file path=ppt/theme/theme1.xml><?xml version="1.0" encoding="utf-8"?>
<a:theme xmlns:a="http://schemas.openxmlformats.org/drawingml/2006/main" name="커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프랭크">
      <a:majorFont>
        <a:latin typeface="나눔스퀘어 네오 ExtraBold"/>
        <a:ea typeface="나눔스퀘어 네오 ExtraBold"/>
        <a:cs typeface=""/>
      </a:majorFont>
      <a:minorFont>
        <a:latin typeface="나눔스퀘어 네오 Regular"/>
        <a:ea typeface="나눔스퀘어 네오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25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메인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프랭크">
      <a:majorFont>
        <a:latin typeface="나눔스퀘어 네오 ExtraBold"/>
        <a:ea typeface="나눔스퀘어 네오 ExtraBold"/>
        <a:cs typeface=""/>
      </a:majorFont>
      <a:minorFont>
        <a:latin typeface="나눔스퀘어 네오 Regular"/>
        <a:ea typeface="나눔스퀘어 네오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25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</TotalTime>
  <Words>976</Words>
  <Application>Microsoft Office PowerPoint</Application>
  <PresentationFormat>와이드스크린</PresentationFormat>
  <Paragraphs>120</Paragraphs>
  <Slides>22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22</vt:i4>
      </vt:variant>
    </vt:vector>
  </HeadingPairs>
  <TitlesOfParts>
    <vt:vector size="28" baseType="lpstr">
      <vt:lpstr>나눔스퀘어 네오 Regular</vt:lpstr>
      <vt:lpstr>나눔스퀘어 네오 Heavy</vt:lpstr>
      <vt:lpstr>Arial</vt:lpstr>
      <vt:lpstr>나눔스퀘어 네오 ExtraBold</vt:lpstr>
      <vt:lpstr>커버</vt:lpstr>
      <vt:lpstr>메인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>프랭크</Manager>
  <Company>코리아보드게임즈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비얌비얌</dc:title>
  <dc:subject>게임설명</dc:subject>
  <dc:creator>Park Chanyong</dc:creator>
  <cp:lastModifiedBy>Chanyong Park</cp:lastModifiedBy>
  <cp:revision>29</cp:revision>
  <dcterms:created xsi:type="dcterms:W3CDTF">2023-03-08T02:17:13Z</dcterms:created>
  <dcterms:modified xsi:type="dcterms:W3CDTF">2023-09-18T02:20:32Z</dcterms:modified>
  <cp:category>교육</cp:category>
  <cp:contentStatus>편집용</cp:contentStatus>
</cp:coreProperties>
</file>