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6" r:id="rId5"/>
    <p:sldId id="266" r:id="rId6"/>
    <p:sldId id="261" r:id="rId7"/>
    <p:sldId id="277" r:id="rId8"/>
    <p:sldId id="278" r:id="rId9"/>
    <p:sldId id="279" r:id="rId10"/>
    <p:sldId id="280" r:id="rId11"/>
    <p:sldId id="281" r:id="rId12"/>
    <p:sldId id="259" r:id="rId13"/>
    <p:sldId id="263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EB1921"/>
    <a:srgbClr val="F69297"/>
    <a:srgbClr val="F9F9F9"/>
    <a:srgbClr val="F16065"/>
    <a:srgbClr val="0588C9"/>
    <a:srgbClr val="FFC802"/>
    <a:srgbClr val="EB1C24"/>
    <a:srgbClr val="B0C3E6"/>
    <a:srgbClr val="0A8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4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8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타이틀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1BB6FBDE-FB9E-4287-A091-974164219155}"/>
              </a:ext>
            </a:extLst>
          </p:cNvPr>
          <p:cNvGrpSpPr/>
          <p:nvPr userDrawn="1"/>
        </p:nvGrpSpPr>
        <p:grpSpPr>
          <a:xfrm>
            <a:off x="4161835" y="5899749"/>
            <a:ext cx="4500736" cy="737346"/>
            <a:chOff x="3905251" y="6225204"/>
            <a:chExt cx="3094613" cy="506984"/>
          </a:xfrm>
        </p:grpSpPr>
        <p:pic>
          <p:nvPicPr>
            <p:cNvPr id="12" name="그림 11" descr="아콩다콩로고_150325_web.gif">
              <a:extLst>
                <a:ext uri="{FF2B5EF4-FFF2-40B4-BE49-F238E27FC236}">
                  <a16:creationId xmlns:a16="http://schemas.microsoft.com/office/drawing/2014/main" id="{6BE22403-3E80-4246-8E56-A9EC68350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762D84-065E-4AD8-8D19-19E7DD9A1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1FA9B4E2-9970-49B5-8117-68198FC612ED}"/>
              </a:ext>
            </a:extLst>
          </p:cNvPr>
          <p:cNvSpPr/>
          <p:nvPr userDrawn="1"/>
        </p:nvSpPr>
        <p:spPr>
          <a:xfrm>
            <a:off x="0" y="0"/>
            <a:ext cx="862641" cy="6858000"/>
          </a:xfrm>
          <a:prstGeom prst="rtTriangle">
            <a:avLst/>
          </a:prstGeom>
          <a:solidFill>
            <a:srgbClr val="EB192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각 삼각형 15">
            <a:extLst>
              <a:ext uri="{FF2B5EF4-FFF2-40B4-BE49-F238E27FC236}">
                <a16:creationId xmlns:a16="http://schemas.microsoft.com/office/drawing/2014/main" id="{00D2D488-E6A6-444A-8604-3BEB39681CFC}"/>
              </a:ext>
            </a:extLst>
          </p:cNvPr>
          <p:cNvSpPr/>
          <p:nvPr userDrawn="1"/>
        </p:nvSpPr>
        <p:spPr>
          <a:xfrm rot="10800000">
            <a:off x="11329359" y="0"/>
            <a:ext cx="862641" cy="6858000"/>
          </a:xfrm>
          <a:prstGeom prst="rtTriangle">
            <a:avLst/>
          </a:prstGeom>
          <a:solidFill>
            <a:srgbClr val="FFC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994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152396-639D-4C4B-AA0A-0B4A322A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761B40-45EF-498B-924F-A1CAACBA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D5264A-559F-4583-85B0-796664787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C51E695-2780-45E8-8811-6716FCD94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BB7DEAA-3481-407C-A007-1A81AED0F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6ACEDAF-CFB5-41A0-9583-2995C635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8DE238C-83B6-46DE-94DB-A8D728B6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CD7F9-B936-4B5D-BDC8-124115FF7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0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289185-B6B8-4BB1-8BE0-0A2C33B3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4642CE2-2EAC-4B0A-A549-35BA1645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61B720B-5E08-4262-9014-58C74E9C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F8F551-2FDC-48F4-946E-384F54D91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503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4B74F45-85D7-46EA-A55D-09E5BCA3B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61FEEEE-0861-4FD0-9320-B8666AE8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0D64146-E0CD-465E-9993-AF8B75D6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384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C6641D-B977-40F5-AC2A-0C2047578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F0E618D-3D48-4162-8754-C7603FE6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71E1165-7CDD-4FFB-939A-8DB8CE58B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432521-57B2-437F-8374-2A28EDF21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77CB15-BA34-4FCC-B2A4-CD389224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C0E96F9-B033-4E97-87EB-65EE7B72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08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AB85EF-BEEE-4505-AF5D-2D6589EB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E39D027-A5B4-4DB1-A47A-C03160D33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85A0A88-B624-49DB-918B-07EB7FD6E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BEC3829-5091-4DCA-B468-EC47B882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B2CE533-3D4F-4483-BEF7-82AD9205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7F067CD-EA85-4FAB-9D3F-BBB1508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96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498B0C-54A6-44D3-94AF-D6DF149A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30C4CD6-2F80-4AC2-91A2-333DD2BC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8167A6-E221-42BF-9AE6-074A6FF00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A28B44B-67FB-4A20-B055-F21008E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22E34F-EF45-45B6-A454-ED4AB2E57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9B437B9-46C9-4F2F-AAD3-A5DD648ED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78EE51B-DCD2-434C-9A42-545A22C88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A7CB99-3C14-42C8-812A-E5261FB92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2B39D7-D605-4312-B9FF-5FF375457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9ACAD8-0C4B-4CF4-9D18-39BC1F6D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6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6207E07-75D6-4193-9EF4-A88D31C85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r="3004" b="20791"/>
          <a:stretch/>
        </p:blipFill>
        <p:spPr>
          <a:xfrm>
            <a:off x="5029200" y="0"/>
            <a:ext cx="7162800" cy="6858000"/>
          </a:xfrm>
          <a:prstGeom prst="rect">
            <a:avLst/>
          </a:prstGeom>
        </p:spPr>
      </p:pic>
      <p:sp>
        <p:nvSpPr>
          <p:cNvPr id="9" name="평행 사변형 8">
            <a:extLst>
              <a:ext uri="{FF2B5EF4-FFF2-40B4-BE49-F238E27FC236}">
                <a16:creationId xmlns:a16="http://schemas.microsoft.com/office/drawing/2014/main" id="{8EFBB4B5-5E20-439A-AFBD-71383526B91F}"/>
              </a:ext>
            </a:extLst>
          </p:cNvPr>
          <p:cNvSpPr/>
          <p:nvPr userDrawn="1"/>
        </p:nvSpPr>
        <p:spPr>
          <a:xfrm>
            <a:off x="-1364343" y="0"/>
            <a:ext cx="13556343" cy="6858000"/>
          </a:xfrm>
          <a:prstGeom prst="parallelogram">
            <a:avLst>
              <a:gd name="adj" fmla="val 77875"/>
            </a:avLst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A58C6BFD-274E-424E-9475-A20C337BEA38}"/>
              </a:ext>
            </a:extLst>
          </p:cNvPr>
          <p:cNvGrpSpPr/>
          <p:nvPr userDrawn="1"/>
        </p:nvGrpSpPr>
        <p:grpSpPr>
          <a:xfrm>
            <a:off x="0" y="-963038"/>
            <a:ext cx="2587556" cy="2967078"/>
            <a:chOff x="0" y="-963038"/>
            <a:chExt cx="2587556" cy="2967078"/>
          </a:xfrm>
        </p:grpSpPr>
        <p:sp>
          <p:nvSpPr>
            <p:cNvPr id="17" name="직각 삼각형 16">
              <a:extLst>
                <a:ext uri="{FF2B5EF4-FFF2-40B4-BE49-F238E27FC236}">
                  <a16:creationId xmlns:a16="http://schemas.microsoft.com/office/drawing/2014/main" id="{838346F5-C6C8-4690-8CFD-EBFE305DE801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각 삼각형 17">
              <a:extLst>
                <a:ext uri="{FF2B5EF4-FFF2-40B4-BE49-F238E27FC236}">
                  <a16:creationId xmlns:a16="http://schemas.microsoft.com/office/drawing/2014/main" id="{543A2693-6AEF-4471-9FF0-94E3281B734F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E0824C10-AFF4-420F-AC22-893EEB24A8E4}"/>
              </a:ext>
            </a:extLst>
          </p:cNvPr>
          <p:cNvGrpSpPr/>
          <p:nvPr userDrawn="1"/>
        </p:nvGrpSpPr>
        <p:grpSpPr>
          <a:xfrm>
            <a:off x="4690119" y="571132"/>
            <a:ext cx="2637704" cy="861774"/>
            <a:chOff x="4777067" y="571132"/>
            <a:chExt cx="2637704" cy="861774"/>
          </a:xfrm>
        </p:grpSpPr>
        <p:sp>
          <p:nvSpPr>
            <p:cNvPr id="19" name="직각 삼각형 18">
              <a:extLst>
                <a:ext uri="{FF2B5EF4-FFF2-40B4-BE49-F238E27FC236}">
                  <a16:creationId xmlns:a16="http://schemas.microsoft.com/office/drawing/2014/main" id="{EC8EA59E-884B-424C-86A3-7F41D0CFE4BE}"/>
                </a:ext>
              </a:extLst>
            </p:cNvPr>
            <p:cNvSpPr/>
            <p:nvPr userDrawn="1"/>
          </p:nvSpPr>
          <p:spPr>
            <a:xfrm rot="16200000">
              <a:off x="4777067" y="667657"/>
              <a:ext cx="601050" cy="601050"/>
            </a:xfrm>
            <a:prstGeom prst="rtTriangle">
              <a:avLst/>
            </a:prstGeom>
            <a:solidFill>
              <a:srgbClr val="058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E32B91A-0F4A-43E5-9B1D-12119095E266}"/>
                </a:ext>
              </a:extLst>
            </p:cNvPr>
            <p:cNvSpPr txBox="1"/>
            <p:nvPr userDrawn="1"/>
          </p:nvSpPr>
          <p:spPr>
            <a:xfrm>
              <a:off x="5372031" y="571132"/>
              <a:ext cx="204274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목차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A8CF29D-5AFC-4140-AA3D-517241C1BA31}"/>
              </a:ext>
            </a:extLst>
          </p:cNvPr>
          <p:cNvSpPr txBox="1"/>
          <p:nvPr userDrawn="1"/>
        </p:nvSpPr>
        <p:spPr>
          <a:xfrm>
            <a:off x="3328097" y="1814937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1. 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1E4A2C-53DC-4412-82C8-C3F2529B0A77}"/>
              </a:ext>
            </a:extLst>
          </p:cNvPr>
          <p:cNvSpPr txBox="1"/>
          <p:nvPr userDrawn="1"/>
        </p:nvSpPr>
        <p:spPr>
          <a:xfrm>
            <a:off x="2574045" y="2830600"/>
            <a:ext cx="874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481D-8DBE-466F-A7D6-E8EEEE0C640F}"/>
              </a:ext>
            </a:extLst>
          </p:cNvPr>
          <p:cNvSpPr txBox="1"/>
          <p:nvPr userDrawn="1"/>
        </p:nvSpPr>
        <p:spPr>
          <a:xfrm>
            <a:off x="1820720" y="3846263"/>
            <a:ext cx="70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FAB566-7E89-48DB-AFDC-29ED80A08D25}"/>
              </a:ext>
            </a:extLst>
          </p:cNvPr>
          <p:cNvSpPr txBox="1"/>
          <p:nvPr userDrawn="1"/>
        </p:nvSpPr>
        <p:spPr>
          <a:xfrm>
            <a:off x="1067396" y="4861926"/>
            <a:ext cx="708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F16065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4.</a:t>
            </a:r>
            <a:endParaRPr lang="ko-KR" altLang="en-US" sz="6000" dirty="0">
              <a:solidFill>
                <a:srgbClr val="F16065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06F314A-4086-4C36-9CEE-0C5491FE9F6F}"/>
              </a:ext>
            </a:extLst>
          </p:cNvPr>
          <p:cNvGrpSpPr/>
          <p:nvPr userDrawn="1"/>
        </p:nvGrpSpPr>
        <p:grpSpPr>
          <a:xfrm>
            <a:off x="3905251" y="6225204"/>
            <a:ext cx="3094613" cy="506984"/>
            <a:chOff x="3905251" y="6225204"/>
            <a:chExt cx="3094613" cy="506984"/>
          </a:xfrm>
        </p:grpSpPr>
        <p:pic>
          <p:nvPicPr>
            <p:cNvPr id="27" name="그림 26" descr="아콩다콩로고_150325_web.gif">
              <a:extLst>
                <a:ext uri="{FF2B5EF4-FFF2-40B4-BE49-F238E27FC236}">
                  <a16:creationId xmlns:a16="http://schemas.microsoft.com/office/drawing/2014/main" id="{A0A3E8EC-A1FE-4A6C-8637-17A58459D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5EEF27C9-056B-4865-B346-7233C947A5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11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7731F380-B93A-4860-A126-FCB09DE549E6}"/>
              </a:ext>
            </a:extLst>
          </p:cNvPr>
          <p:cNvGrpSpPr/>
          <p:nvPr userDrawn="1"/>
        </p:nvGrpSpPr>
        <p:grpSpPr>
          <a:xfrm>
            <a:off x="277997" y="290941"/>
            <a:ext cx="731248" cy="724722"/>
            <a:chOff x="2987314" y="444571"/>
            <a:chExt cx="2232092" cy="2212173"/>
          </a:xfrm>
        </p:grpSpPr>
        <p:sp>
          <p:nvSpPr>
            <p:cNvPr id="9" name="직각 삼각형 8">
              <a:extLst>
                <a:ext uri="{FF2B5EF4-FFF2-40B4-BE49-F238E27FC236}">
                  <a16:creationId xmlns:a16="http://schemas.microsoft.com/office/drawing/2014/main" id="{A57A3359-AE9D-485B-8BF1-FBDE787A1910}"/>
                </a:ext>
              </a:extLst>
            </p:cNvPr>
            <p:cNvSpPr/>
            <p:nvPr/>
          </p:nvSpPr>
          <p:spPr>
            <a:xfrm rot="16200000">
              <a:off x="3215367" y="652705"/>
              <a:ext cx="2004040" cy="2004038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583B8A2C-F7AD-4F2D-8AB7-E8338027C191}"/>
                </a:ext>
              </a:extLst>
            </p:cNvPr>
            <p:cNvSpPr/>
            <p:nvPr/>
          </p:nvSpPr>
          <p:spPr>
            <a:xfrm rot="16200000">
              <a:off x="2987312" y="444573"/>
              <a:ext cx="1926078" cy="1926074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5DAC9D1-9B2C-492D-B778-657FDBA86BC8}"/>
              </a:ext>
            </a:extLst>
          </p:cNvPr>
          <p:cNvGrpSpPr/>
          <p:nvPr userDrawn="1"/>
        </p:nvGrpSpPr>
        <p:grpSpPr>
          <a:xfrm rot="10800000">
            <a:off x="10666122" y="5702300"/>
            <a:ext cx="1525878" cy="1749682"/>
            <a:chOff x="0" y="-963038"/>
            <a:chExt cx="2587556" cy="2967078"/>
          </a:xfrm>
        </p:grpSpPr>
        <p:sp>
          <p:nvSpPr>
            <p:cNvPr id="14" name="직각 삼각형 13">
              <a:extLst>
                <a:ext uri="{FF2B5EF4-FFF2-40B4-BE49-F238E27FC236}">
                  <a16:creationId xmlns:a16="http://schemas.microsoft.com/office/drawing/2014/main" id="{6B573813-C305-41EB-B69D-19CDFF00635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각 삼각형 14">
              <a:extLst>
                <a:ext uri="{FF2B5EF4-FFF2-40B4-BE49-F238E27FC236}">
                  <a16:creationId xmlns:a16="http://schemas.microsoft.com/office/drawing/2014/main" id="{8F7476C6-E3CD-48CC-BAEA-24D491584BEC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F16065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4DD3474-C118-440E-8C6F-D8A9958E5E05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18" name="그림 17" descr="아콩다콩로고_150325_web.gif">
              <a:extLst>
                <a:ext uri="{FF2B5EF4-FFF2-40B4-BE49-F238E27FC236}">
                  <a16:creationId xmlns:a16="http://schemas.microsoft.com/office/drawing/2014/main" id="{7C5EC2C9-75FC-4FA0-A13F-F4491B8D4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79DEC30-0038-4CF0-BC94-8B365172C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091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게임 시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ABC86B2A-13F6-4038-9E83-58F9B58CE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28071"/>
          <a:stretch/>
        </p:blipFill>
        <p:spPr>
          <a:xfrm>
            <a:off x="420024" y="5155"/>
            <a:ext cx="11771976" cy="6855435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-12701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5400000">
            <a:off x="3487" y="-12701"/>
            <a:ext cx="9124950" cy="912495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-248422" y="1644919"/>
            <a:ext cx="62266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게임을</a:t>
            </a:r>
            <a:endParaRPr lang="en-US" altLang="ko-KR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시작해볼까요</a:t>
            </a:r>
            <a:r>
              <a:rPr lang="en-US" altLang="ko-KR" sz="66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?</a:t>
            </a:r>
            <a:endParaRPr lang="ko-KR" altLang="en-US" sz="66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1698AE6-463E-4085-B54D-116ACFE752B6}"/>
              </a:ext>
            </a:extLst>
          </p:cNvPr>
          <p:cNvGrpSpPr/>
          <p:nvPr userDrawn="1"/>
        </p:nvGrpSpPr>
        <p:grpSpPr>
          <a:xfrm>
            <a:off x="773949" y="4050538"/>
            <a:ext cx="3094613" cy="506984"/>
            <a:chOff x="3905251" y="6225204"/>
            <a:chExt cx="3094613" cy="506984"/>
          </a:xfrm>
        </p:grpSpPr>
        <p:pic>
          <p:nvPicPr>
            <p:cNvPr id="16" name="그림 15" descr="아콩다콩로고_150325_web.gif">
              <a:extLst>
                <a:ext uri="{FF2B5EF4-FFF2-40B4-BE49-F238E27FC236}">
                  <a16:creationId xmlns:a16="http://schemas.microsoft.com/office/drawing/2014/main" id="{804F904F-CEB9-4E9A-9480-D09A57481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620E483-A59F-4FEF-A32E-776DDC889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58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133A76C9-095D-4B39-A258-DDAEA8981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"/>
          <a:stretch/>
        </p:blipFill>
        <p:spPr>
          <a:xfrm rot="10800000">
            <a:off x="0" y="-3"/>
            <a:ext cx="12192000" cy="6858001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C94C3539-88D5-41D4-9D27-B1FE80378753}"/>
              </a:ext>
            </a:extLst>
          </p:cNvPr>
          <p:cNvSpPr/>
          <p:nvPr userDrawn="1"/>
        </p:nvSpPr>
        <p:spPr>
          <a:xfrm>
            <a:off x="0" y="0"/>
            <a:ext cx="12192000" cy="6842712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각 삼각형 19">
            <a:extLst>
              <a:ext uri="{FF2B5EF4-FFF2-40B4-BE49-F238E27FC236}">
                <a16:creationId xmlns:a16="http://schemas.microsoft.com/office/drawing/2014/main" id="{90A55710-278B-422D-BA53-3B428750F2A2}"/>
              </a:ext>
            </a:extLst>
          </p:cNvPr>
          <p:cNvSpPr/>
          <p:nvPr userDrawn="1"/>
        </p:nvSpPr>
        <p:spPr>
          <a:xfrm rot="16200000">
            <a:off x="2413675" y="-2922230"/>
            <a:ext cx="9780230" cy="9780230"/>
          </a:xfrm>
          <a:prstGeom prst="rtTriangle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FB73730-69CE-40BF-B236-F96948E1B1C5}"/>
              </a:ext>
            </a:extLst>
          </p:cNvPr>
          <p:cNvGrpSpPr/>
          <p:nvPr userDrawn="1"/>
        </p:nvGrpSpPr>
        <p:grpSpPr>
          <a:xfrm>
            <a:off x="3242" y="-975738"/>
            <a:ext cx="2587556" cy="2967078"/>
            <a:chOff x="0" y="-963038"/>
            <a:chExt cx="2587556" cy="2967078"/>
          </a:xfrm>
        </p:grpSpPr>
        <p:sp>
          <p:nvSpPr>
            <p:cNvPr id="22" name="직각 삼각형 21">
              <a:extLst>
                <a:ext uri="{FF2B5EF4-FFF2-40B4-BE49-F238E27FC236}">
                  <a16:creationId xmlns:a16="http://schemas.microsoft.com/office/drawing/2014/main" id="{C145B091-80CA-4BEC-8601-EBB8104FFF34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각 삼각형 22">
              <a:extLst>
                <a:ext uri="{FF2B5EF4-FFF2-40B4-BE49-F238E27FC236}">
                  <a16:creationId xmlns:a16="http://schemas.microsoft.com/office/drawing/2014/main" id="{C464E8EA-D642-4486-803B-68DFDDDC1388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B634B8B-1B27-451C-8314-53D0F7CC21C1}"/>
              </a:ext>
            </a:extLst>
          </p:cNvPr>
          <p:cNvSpPr txBox="1"/>
          <p:nvPr userDrawn="1"/>
        </p:nvSpPr>
        <p:spPr>
          <a:xfrm>
            <a:off x="5965371" y="3336188"/>
            <a:ext cx="6226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감사합니다</a:t>
            </a:r>
            <a:r>
              <a:rPr lang="en-US" altLang="ko-KR" sz="8000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800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5EE9455-68BC-40CC-95C2-09CD94EAB19D}"/>
              </a:ext>
            </a:extLst>
          </p:cNvPr>
          <p:cNvGrpSpPr/>
          <p:nvPr userDrawn="1"/>
        </p:nvGrpSpPr>
        <p:grpSpPr>
          <a:xfrm rot="10800000">
            <a:off x="9604444" y="4856550"/>
            <a:ext cx="2587556" cy="2967078"/>
            <a:chOff x="0" y="-963038"/>
            <a:chExt cx="2587556" cy="2967078"/>
          </a:xfrm>
        </p:grpSpPr>
        <p:sp>
          <p:nvSpPr>
            <p:cNvPr id="30" name="직각 삼각형 29">
              <a:extLst>
                <a:ext uri="{FF2B5EF4-FFF2-40B4-BE49-F238E27FC236}">
                  <a16:creationId xmlns:a16="http://schemas.microsoft.com/office/drawing/2014/main" id="{4A4AE6B9-7956-42B0-B5FC-88A8314EE466}"/>
                </a:ext>
              </a:extLst>
            </p:cNvPr>
            <p:cNvSpPr/>
            <p:nvPr/>
          </p:nvSpPr>
          <p:spPr>
            <a:xfrm rot="18900000">
              <a:off x="661480" y="-963038"/>
              <a:ext cx="1926076" cy="1926076"/>
            </a:xfrm>
            <a:prstGeom prst="rtTriangle">
              <a:avLst/>
            </a:prstGeom>
            <a:solidFill>
              <a:srgbClr val="FFC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각 삼각형 30">
              <a:extLst>
                <a:ext uri="{FF2B5EF4-FFF2-40B4-BE49-F238E27FC236}">
                  <a16:creationId xmlns:a16="http://schemas.microsoft.com/office/drawing/2014/main" id="{C1BD73C9-BE4D-4058-AD2F-E0DDCA230BB4}"/>
                </a:ext>
              </a:extLst>
            </p:cNvPr>
            <p:cNvSpPr/>
            <p:nvPr/>
          </p:nvSpPr>
          <p:spPr>
            <a:xfrm rot="5400000">
              <a:off x="0" y="0"/>
              <a:ext cx="2004040" cy="2004040"/>
            </a:xfrm>
            <a:prstGeom prst="rtTriangle">
              <a:avLst/>
            </a:prstGeom>
            <a:solidFill>
              <a:srgbClr val="EB1C2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A343E0B3-D502-44DA-ACDD-F730636E4480}"/>
              </a:ext>
            </a:extLst>
          </p:cNvPr>
          <p:cNvGrpSpPr/>
          <p:nvPr userDrawn="1"/>
        </p:nvGrpSpPr>
        <p:grpSpPr>
          <a:xfrm>
            <a:off x="4548693" y="6120741"/>
            <a:ext cx="3094613" cy="506984"/>
            <a:chOff x="3905251" y="6225204"/>
            <a:chExt cx="3094613" cy="506984"/>
          </a:xfrm>
        </p:grpSpPr>
        <p:pic>
          <p:nvPicPr>
            <p:cNvPr id="25" name="그림 24" descr="아콩다콩로고_150325_web.gif">
              <a:extLst>
                <a:ext uri="{FF2B5EF4-FFF2-40B4-BE49-F238E27FC236}">
                  <a16:creationId xmlns:a16="http://schemas.microsoft.com/office/drawing/2014/main" id="{AFC7B4B4-C72E-4335-89F3-D091A183B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5251" y="6247994"/>
              <a:ext cx="1031374" cy="461404"/>
            </a:xfrm>
            <a:prstGeom prst="rect">
              <a:avLst/>
            </a:prstGeom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0F50C551-0643-4E48-B337-8B4CB909A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27" y="6225204"/>
              <a:ext cx="2007337" cy="5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888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930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슬라이드 순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085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60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26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B52498-36B0-47DA-90A1-252ECB64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BDC4F6-E3CF-4ED3-ABC0-8AB1C0461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8B61B7-C12B-409A-BFF2-A5AC103D6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1F0A-B15B-4745-AF3D-CD699F38CB0A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87E3F2-5D4D-46D3-8261-C89D69114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C0F7FE-EF36-416E-98E3-B57789137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B33B-4E95-4949-9C0D-EF53A02AD8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4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2" r:id="rId4"/>
    <p:sldLayoutId id="2147483663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8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t="14776" r="14802" b="14331"/>
          <a:stretch/>
        </p:blipFill>
        <p:spPr>
          <a:xfrm>
            <a:off x="3712723" y="774471"/>
            <a:ext cx="4766553" cy="48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4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421026"/>
            <a:ext cx="54118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무리 이동 시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다른 양 무리를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뛰어넘거나</a:t>
            </a: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,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나뉘어 있는 양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무리와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합칠 수 없습니다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만약 한 양 무리 주위의 모든 칸이 다른 양 무리로 막혀 있다면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그 양 무리는 더 이상 움직일 수 없습니다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양 떼 이동하기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76" y="2012126"/>
            <a:ext cx="5272344" cy="3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3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승리 조건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3" b="96659" l="971" r="98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676" y="1646894"/>
            <a:ext cx="6430439" cy="4004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598460"/>
            <a:ext cx="5448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가장 넓은 목초지를 </a:t>
            </a:r>
            <a:endParaRPr lang="en-US" altLang="ko-KR" sz="3200" b="1" dirty="0" smtClean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3200" b="1" dirty="0" smtClean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차지한 사람이 승리합니다</a:t>
            </a:r>
            <a:r>
              <a:rPr lang="en-US" altLang="ko-KR" sz="3200" b="1" dirty="0" smtClean="0">
                <a:solidFill>
                  <a:schemeClr val="tx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!!</a:t>
            </a:r>
            <a:endParaRPr lang="ko-KR" altLang="en-US" sz="3200" b="1" dirty="0">
              <a:solidFill>
                <a:schemeClr val="tx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8960" y="3224730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파랑 양 </a:t>
            </a:r>
            <a:r>
              <a:rPr lang="en-US" altLang="ko-KR" sz="24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16</a:t>
            </a:r>
            <a:r>
              <a:rPr lang="ko-KR" altLang="en-US" sz="2400" b="1" dirty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sz="2400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빨강 양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11</a:t>
            </a:r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en-US" altLang="ko-KR" sz="2400" b="1" dirty="0" smtClean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하얀 양 </a:t>
            </a:r>
            <a:r>
              <a:rPr lang="en-US" altLang="ko-KR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15</a:t>
            </a:r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</a:t>
            </a:r>
            <a:endParaRPr lang="ko-KR" altLang="en-US" sz="2400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124115" y="2869048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목초지 수</a:t>
            </a:r>
            <a:endParaRPr lang="en-US" altLang="ko-KR" sz="2400" b="1" dirty="0">
              <a:solidFill>
                <a:schemeClr val="bg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24115" y="2792129"/>
            <a:ext cx="4038600" cy="2859296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flipH="1">
            <a:off x="7124115" y="3366012"/>
            <a:ext cx="4038600" cy="142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01" y="4845592"/>
            <a:ext cx="600374" cy="60037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01" y="4133879"/>
            <a:ext cx="600374" cy="60037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42" y="3446566"/>
            <a:ext cx="598633" cy="598633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811" b="90991" l="9910" r="90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54" y="4282671"/>
            <a:ext cx="1802443" cy="18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5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7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8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33E6C-40F7-4840-876D-D6D6C55BF7D9}"/>
              </a:ext>
            </a:extLst>
          </p:cNvPr>
          <p:cNvSpPr txBox="1"/>
          <p:nvPr/>
        </p:nvSpPr>
        <p:spPr>
          <a:xfrm>
            <a:off x="4292600" y="1955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3E94BE-37E0-454F-929E-54989DD65B3E}"/>
              </a:ext>
            </a:extLst>
          </p:cNvPr>
          <p:cNvSpPr txBox="1"/>
          <p:nvPr/>
        </p:nvSpPr>
        <p:spPr>
          <a:xfrm>
            <a:off x="3549650" y="2971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DADC-29A7-493E-B2E8-8157E9B39D6B}"/>
              </a:ext>
            </a:extLst>
          </p:cNvPr>
          <p:cNvSpPr txBox="1"/>
          <p:nvPr/>
        </p:nvSpPr>
        <p:spPr>
          <a:xfrm>
            <a:off x="2749550" y="3987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CC9A2B-B363-4576-ACF6-FD7B5FA1F330}"/>
              </a:ext>
            </a:extLst>
          </p:cNvPr>
          <p:cNvSpPr txBox="1"/>
          <p:nvPr/>
        </p:nvSpPr>
        <p:spPr>
          <a:xfrm>
            <a:off x="2051050" y="5003800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추천 게임</a:t>
            </a:r>
          </a:p>
        </p:txBody>
      </p:sp>
    </p:spTree>
    <p:extLst>
      <p:ext uri="{BB962C8B-B14F-4D97-AF65-F5344CB8AC3E}">
        <p14:creationId xmlns:p14="http://schemas.microsoft.com/office/powerpoint/2010/main" val="1575998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이야기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29302" y="2091687"/>
            <a:ext cx="5668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목장 주인 팻의 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목장에서 가장 넓은 목초지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를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차지해야 합니다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라이벌 양 떼를 조심하세요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영리하게 계획해서 </a:t>
            </a:r>
            <a:r>
              <a:rPr lang="ko-KR" altLang="en-US" sz="2400" dirty="0" smtClean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양의 벽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을 만들어 다른 </a:t>
            </a:r>
            <a:endParaRPr lang="en-US" altLang="ko-KR" sz="2400" dirty="0" smtClean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양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떼가 들어오지 못하게 해야 더 많은 풀을 뜯을 수 있다는 것을 </a:t>
            </a:r>
            <a:r>
              <a:rPr lang="ko-KR" altLang="en-US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명심하세요</a:t>
            </a:r>
            <a:r>
              <a:rPr lang="en-US" altLang="ko-KR" sz="2400" dirty="0" smtClean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  <a:endParaRPr lang="ko-KR" altLang="en-US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647935" y="1323440"/>
            <a:ext cx="3676540" cy="4562750"/>
            <a:chOff x="1752711" y="1620612"/>
            <a:chExt cx="3286218" cy="4284628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696" r="100000"/>
                      </a14:imgEffect>
                    </a14:imgLayer>
                  </a14:imgProps>
                </a:ext>
              </a:extLst>
            </a:blip>
            <a:srcRect l="1029" r="2056"/>
            <a:stretch/>
          </p:blipFill>
          <p:spPr>
            <a:xfrm>
              <a:off x="1752711" y="1620612"/>
              <a:ext cx="3286218" cy="4284628"/>
            </a:xfrm>
            <a:prstGeom prst="rect">
              <a:avLst/>
            </a:prstGeom>
          </p:spPr>
        </p:pic>
        <p:sp>
          <p:nvSpPr>
            <p:cNvPr id="9" name="타원 8"/>
            <p:cNvSpPr/>
            <p:nvPr/>
          </p:nvSpPr>
          <p:spPr>
            <a:xfrm>
              <a:off x="4255477" y="2291862"/>
              <a:ext cx="199292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4172316" y="2487125"/>
              <a:ext cx="83161" cy="893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5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58427" y="1321817"/>
            <a:ext cx="5286376" cy="4938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소개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구성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4180" t="10444" r="70743" b="30778"/>
          <a:stretch/>
        </p:blipFill>
        <p:spPr>
          <a:xfrm>
            <a:off x="7144927" y="3429000"/>
            <a:ext cx="771526" cy="7334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68576" t="10687" r="7585" b="29771"/>
          <a:stretch/>
        </p:blipFill>
        <p:spPr>
          <a:xfrm>
            <a:off x="9383303" y="3419473"/>
            <a:ext cx="733425" cy="7429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/>
          <a:srcRect l="35758" t="11451" r="39474" b="29771"/>
          <a:stretch/>
        </p:blipFill>
        <p:spPr>
          <a:xfrm>
            <a:off x="8268878" y="3428999"/>
            <a:ext cx="762000" cy="733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11578" y="4200523"/>
            <a:ext cx="1047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만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7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세 이상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8866" y="4200523"/>
            <a:ext cx="962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2~4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명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8054" y="4200523"/>
            <a:ext cx="962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15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분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1578" y="4647725"/>
            <a:ext cx="507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목초지 보드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16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개</a:t>
            </a:r>
            <a:endParaRPr lang="en-US" altLang="ko-K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양 토큰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64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개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(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각 색깔 별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16</a:t>
            </a:r>
            <a:r>
              <a:rPr lang="ko-KR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개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)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18" y="1323968"/>
            <a:ext cx="3291620" cy="17765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4387" y="1504402"/>
            <a:ext cx="212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i="1" dirty="0" smtClean="0">
                <a:solidFill>
                  <a:schemeClr val="accent5"/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양들의 전쟁</a:t>
            </a:r>
            <a:r>
              <a:rPr lang="en-US" altLang="ko-KR" sz="2400" b="1" i="1" dirty="0" smtClean="0">
                <a:solidFill>
                  <a:schemeClr val="accent5"/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!!</a:t>
            </a:r>
            <a:endParaRPr lang="ko-KR" altLang="en-US" sz="2400" b="1" i="1" dirty="0">
              <a:solidFill>
                <a:schemeClr val="accent5"/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69" y="3846112"/>
            <a:ext cx="1551782" cy="134183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86" y="3214106"/>
            <a:ext cx="1551782" cy="1341835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13" y="3885023"/>
            <a:ext cx="1551782" cy="1341835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94595" l="9009" r="918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94" y="2941019"/>
            <a:ext cx="1103527" cy="1103527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06" b="93694" l="81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97" y="4200523"/>
            <a:ext cx="1103527" cy="1103527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9" b="100000" l="36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37912">
            <a:off x="3284659" y="3186426"/>
            <a:ext cx="1103527" cy="1103527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41" y="4510330"/>
            <a:ext cx="1551782" cy="1341835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811" b="90991" l="9910" r="909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70" y="4889419"/>
            <a:ext cx="1103527" cy="11035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97228" y="1609496"/>
            <a:ext cx="4158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b="1" smtClean="0">
                <a:solidFill>
                  <a:schemeClr val="accent1"/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간단한 규칙과</a:t>
            </a:r>
            <a:endParaRPr lang="en-US" altLang="ko-KR" sz="2400" b="1" dirty="0" smtClean="0">
              <a:solidFill>
                <a:schemeClr val="accent1"/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b="1" dirty="0" smtClean="0">
                <a:solidFill>
                  <a:schemeClr val="accent1"/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앞을 내다보는 </a:t>
            </a:r>
            <a:r>
              <a:rPr lang="ko-KR" altLang="en-US" sz="2400" b="1" dirty="0" err="1" smtClean="0">
                <a:solidFill>
                  <a:schemeClr val="accent1"/>
                </a:solidFill>
                <a:latin typeface="+mj-lt"/>
                <a:ea typeface="나눔고딕" panose="020D0604000000000000" pitchFamily="50" charset="-127"/>
                <a:cs typeface="Arial" panose="020B0604020202020204" pitchFamily="34" charset="0"/>
              </a:rPr>
              <a:t>전략성</a:t>
            </a:r>
            <a:endParaRPr lang="ko-KR" altLang="en-US" sz="2400" b="1" dirty="0">
              <a:solidFill>
                <a:schemeClr val="accent1"/>
              </a:solidFill>
              <a:latin typeface="+mj-lt"/>
              <a:ea typeface="나눔고딕" panose="020D0604000000000000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6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9199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전 알아보기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양은 어떤 동물일까요</a:t>
            </a:r>
            <a:r>
              <a:rPr lang="en-US" altLang="ko-KR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?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04743" y="1777910"/>
            <a:ext cx="7182514" cy="172405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172840" y="1916794"/>
            <a:ext cx="60766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야생 양은 매우 민감한 동물로 좋은 시력을 가지고 있으며</a:t>
            </a:r>
            <a:endParaRPr lang="en-US" altLang="ko-KR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경사진 곳을 잘 오르내리고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수영도 자유롭게 할 수 있어요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무리생활을 하는 동물로 주로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100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마리 이상이 한 무리를 이룹니다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04743" y="3939708"/>
            <a:ext cx="7182514" cy="161327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925808" y="4188493"/>
            <a:ext cx="631388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양은 언제 가축화가 되었을까요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9000~11000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전 지중해와 </a:t>
            </a:r>
            <a:r>
              <a:rPr lang="ko-KR" altLang="en-US" b="1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카시피안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지역에서 </a:t>
            </a:r>
            <a:r>
              <a:rPr lang="ko-KR" altLang="en-US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처음 가축화가 </a:t>
            </a:r>
            <a:endParaRPr lang="en-US" altLang="ko-KR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되기 시작했어요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63" y="1899288"/>
            <a:ext cx="1481295" cy="148129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469" y="4002952"/>
            <a:ext cx="1486782" cy="148678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343772" y="5617299"/>
            <a:ext cx="11929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9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출처</a:t>
            </a:r>
            <a:r>
              <a:rPr lang="en-US" altLang="ko-KR" sz="9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  <a:r>
              <a:rPr lang="ko-KR" altLang="en-US" sz="9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네이버 지식백과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9206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준비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0272" y="1646894"/>
            <a:ext cx="51297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각자 한 색깔의 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양 토큰 </a:t>
            </a:r>
            <a:r>
              <a:rPr lang="en-US" altLang="ko-KR" sz="2400" dirty="0" smtClean="0">
                <a:solidFill>
                  <a:schemeClr val="accent2"/>
                </a:solidFill>
                <a:latin typeface="+mn-ea"/>
              </a:rPr>
              <a:t>16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개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와 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목초지 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보드 </a:t>
            </a:r>
            <a:r>
              <a:rPr lang="en-US" altLang="ko-KR" sz="2400" dirty="0" smtClean="0">
                <a:solidFill>
                  <a:schemeClr val="accent2"/>
                </a:solidFill>
                <a:latin typeface="+mn-ea"/>
              </a:rPr>
              <a:t>4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개씩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을 가져옵니다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순서대로 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목초지 보드 한 장씩을 놓아 게임 보드를 만듭니다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목초지 보드를 놓을 때는 이미 놓여있는 목초지와 </a:t>
            </a:r>
            <a:r>
              <a:rPr lang="ko-KR" altLang="en-US" sz="2400" dirty="0" smtClean="0">
                <a:solidFill>
                  <a:schemeClr val="accent2"/>
                </a:solidFill>
                <a:latin typeface="+mn-ea"/>
              </a:rPr>
              <a:t>적어도 한 면이 연결되게 놓아야</a:t>
            </a:r>
            <a:r>
              <a:rPr lang="ko-KR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합니다</a:t>
            </a:r>
            <a:r>
              <a:rPr lang="en-US" altLang="ko-K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815" y="1647923"/>
            <a:ext cx="1103527" cy="110352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0" y="1646894"/>
            <a:ext cx="1103527" cy="110352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50" y="1646894"/>
            <a:ext cx="1103527" cy="110352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45" y="1646894"/>
            <a:ext cx="1103527" cy="11035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09" y="2751450"/>
            <a:ext cx="2234937" cy="1551309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10" y="3152775"/>
            <a:ext cx="2234937" cy="155130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51" y="4302759"/>
            <a:ext cx="2234937" cy="1551309"/>
          </a:xfrm>
          <a:prstGeom prst="rect">
            <a:avLst/>
          </a:prstGeom>
        </p:spPr>
      </p:pic>
      <p:sp>
        <p:nvSpPr>
          <p:cNvPr id="14" name="타원 13"/>
          <p:cNvSpPr/>
          <p:nvPr/>
        </p:nvSpPr>
        <p:spPr>
          <a:xfrm>
            <a:off x="2780814" y="3437250"/>
            <a:ext cx="667933" cy="647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747885" y="3794927"/>
            <a:ext cx="1228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X</a:t>
            </a:r>
            <a:endParaRPr lang="ko-KR" altLang="en-US" sz="60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준비하기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3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2828" y="2125822"/>
            <a:ext cx="5175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자기 양 떼를 움직여 다른 양 떼를 움직이지 못하게 하고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+mn-ea"/>
              </a:rPr>
              <a:t>가장 넓은 목초지를 차지하는 것이 목표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입니다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목초지를 전부 깔았다면 첫번째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플레이어부터 자기 양 무리를 게임 보드의 바깥쪽 가장자리 칸 중 하나에 놓습니다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1669404"/>
            <a:ext cx="5573486" cy="37156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게임의 목적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9028" y="1900793"/>
            <a:ext cx="49536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자기 양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무리 중 하나를 </a:t>
            </a:r>
            <a:r>
              <a:rPr lang="ko-KR" altLang="en-US" sz="2000" smtClean="0">
                <a:solidFill>
                  <a:schemeClr val="accent2"/>
                </a:solidFill>
                <a:latin typeface="+mn-ea"/>
              </a:rPr>
              <a:t>골라 </a:t>
            </a:r>
            <a:r>
              <a:rPr lang="ko-KR" altLang="en-US" sz="2000" smtClean="0">
                <a:solidFill>
                  <a:schemeClr val="accent2"/>
                </a:solidFill>
                <a:latin typeface="+mn-ea"/>
              </a:rPr>
              <a:t>두개의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무리로 나눕니다</a:t>
            </a:r>
            <a:r>
              <a:rPr lang="en-US" altLang="ko-KR" sz="2000" dirty="0" smtClean="0">
                <a:solidFill>
                  <a:schemeClr val="accent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각 무리를 몇 마리씩 </a:t>
            </a:r>
            <a:r>
              <a:rPr lang="ko-KR" alt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나눌지는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 자유지만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각 무리에는 최소 한 마리의 양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 있어야 합니다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나눈 두 무리 중 한 무리는 원래 있던 자리에 놓아둡니다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양 떼 이동하기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76" y="177208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4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693676" y="1731205"/>
            <a:ext cx="5138057" cy="374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A7C898-9D2D-4E31-B4E4-9AA1E613CA54}"/>
              </a:ext>
            </a:extLst>
          </p:cNvPr>
          <p:cNvSpPr txBox="1"/>
          <p:nvPr/>
        </p:nvSpPr>
        <p:spPr>
          <a:xfrm>
            <a:off x="262224" y="0"/>
            <a:ext cx="86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endParaRPr lang="ko-KR" altLang="en-US" sz="6000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E72BE-9FCC-4A66-A4C5-70FD04C6AEA5}"/>
              </a:ext>
            </a:extLst>
          </p:cNvPr>
          <p:cNvSpPr txBox="1"/>
          <p:nvPr/>
        </p:nvSpPr>
        <p:spPr>
          <a:xfrm>
            <a:off x="1125128" y="307777"/>
            <a:ext cx="5372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방법 </a:t>
            </a:r>
            <a:r>
              <a:rPr lang="en-US" altLang="ko-KR" sz="40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– </a:t>
            </a:r>
            <a:r>
              <a:rPr lang="ko-KR" altLang="en-US" sz="4000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게임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진행</a:t>
            </a:r>
            <a:endParaRPr lang="ko-KR" altLang="en-US" sz="4000" b="1" dirty="0">
              <a:solidFill>
                <a:srgbClr val="C0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0171" y="2447556"/>
            <a:ext cx="53592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이동하는 </a:t>
            </a:r>
            <a:r>
              <a:rPr lang="ko-KR" altLang="en-US" sz="2000" dirty="0" smtClean="0">
                <a:solidFill>
                  <a:schemeClr val="accent2"/>
                </a:solidFill>
                <a:latin typeface="+mn-ea"/>
              </a:rPr>
              <a:t>양 떼 무리는 직선으로만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움직일 수 있습니다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다른 양 무리를 만나거나 목초지의 경계에 부딪쳐 더 이상 움직일 수 없을 때까지 이동합니다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8100" y="615553"/>
            <a:ext cx="45339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</a:rPr>
              <a:t>  양 떼 이동하기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5" y="1842417"/>
            <a:ext cx="4362929" cy="361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06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397</Words>
  <Application>Microsoft Office PowerPoint</Application>
  <PresentationFormat>와이드스크린</PresentationFormat>
  <Paragraphs>66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0" baseType="lpstr">
      <vt:lpstr>나눔고딕</vt:lpstr>
      <vt:lpstr>나눔바른고딕</vt:lpstr>
      <vt:lpstr>나눔스퀘어</vt:lpstr>
      <vt:lpstr>나눔스퀘어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코리아보드게임즈</cp:lastModifiedBy>
  <cp:revision>48</cp:revision>
  <dcterms:created xsi:type="dcterms:W3CDTF">2017-12-14T07:04:43Z</dcterms:created>
  <dcterms:modified xsi:type="dcterms:W3CDTF">2019-01-17T07:49:52Z</dcterms:modified>
</cp:coreProperties>
</file>