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2.jpg" ContentType="image/jpg"/>
  <Override PartName="/ppt/media/image3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73" r:id="rId7"/>
    <p:sldId id="272" r:id="rId8"/>
    <p:sldId id="274" r:id="rId9"/>
    <p:sldId id="277" r:id="rId10"/>
    <p:sldId id="279" r:id="rId11"/>
    <p:sldId id="278" r:id="rId12"/>
    <p:sldId id="280" r:id="rId13"/>
    <p:sldId id="281" r:id="rId14"/>
    <p:sldId id="282" r:id="rId15"/>
    <p:sldId id="284" r:id="rId16"/>
    <p:sldId id="283" r:id="rId17"/>
    <p:sldId id="285" r:id="rId18"/>
    <p:sldId id="286" r:id="rId19"/>
    <p:sldId id="287" r:id="rId20"/>
    <p:sldId id="288" r:id="rId21"/>
    <p:sldId id="289" r:id="rId22"/>
    <p:sldId id="276" r:id="rId23"/>
    <p:sldId id="259" r:id="rId24"/>
    <p:sldId id="264" r:id="rId25"/>
    <p:sldId id="263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660"/>
    <a:srgbClr val="7E1C65"/>
    <a:srgbClr val="3E4977"/>
    <a:srgbClr val="FFC600"/>
    <a:srgbClr val="EB1921"/>
    <a:srgbClr val="F69297"/>
    <a:srgbClr val="F9F9F9"/>
    <a:srgbClr val="F16065"/>
    <a:srgbClr val="0588C9"/>
    <a:srgbClr val="FFC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6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:a16="http://schemas.microsoft.com/office/drawing/2014/main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994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52396-639D-4C4B-AA0A-0B4A322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761B40-45EF-498B-924F-A1CAACB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D5264A-559F-4583-85B0-79666478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C51E695-2780-45E8-8811-6716FCD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B7DEAA-3481-407C-A007-1A81AED0F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6ACEDAF-CFB5-41A0-9583-2995C635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DE238C-83B6-46DE-94DB-A8D728B6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8ACD7F9-B936-4B5D-BDC8-124115F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289185-B6B8-4BB1-8BE0-0A2C33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4642CE2-2EAC-4B0A-A549-35BA164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1B720B-5E08-4262-9014-58C74E9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F8F551-2FDC-48F4-946E-384F54D9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5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3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C6641D-B977-40F5-AC2A-0C20475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0E618D-3D48-4162-8754-C7603FE6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1E1165-7CDD-4FFB-939A-8DB8CE5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432521-57B2-437F-8374-2A28EDF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77CB15-BA34-4FCC-B2A4-CD38922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0E96F9-B033-4E97-87EB-65EE7B7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0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B85EF-BEEE-4505-AF5D-2D6589E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39D027-A5B4-4DB1-A47A-C03160D33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5A0A88-B624-49DB-918B-07EB7FD6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EC3829-5091-4DCA-B468-EC47B88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2CE533-3D4F-4483-BEF7-82AD9205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F067CD-EA85-4FAB-9D3F-BBB1508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9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498B0C-54A6-44D3-94AF-D6DF149A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30C4CD6-2F80-4AC2-91A2-333DD2BC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8167A6-E221-42BF-9AE6-074A6FF0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28B44B-67FB-4A20-B055-F21008E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22E34F-EF45-45B6-A454-ED4AB2E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1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B437B9-46C9-4F2F-AAD3-A5DD648E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8EE51B-DCD2-434C-9A42-545A22C8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A7CB99-3C14-42C8-812A-E5261FB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2B39D7-D605-4312-B9FF-5FF37545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9ACAD8-0C4B-4CF4-9D18-39BC1F6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11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091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5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8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3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085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06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F0A-B15B-4745-AF3D-CD699F38CB0A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5.emf"/><Relationship Id="rId7" Type="http://schemas.openxmlformats.org/officeDocument/2006/relationships/image" Target="../media/image2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A3BAAAA-F0B6-4A10-A1F4-A88A894AA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74" y="514349"/>
            <a:ext cx="50387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96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가져오기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263631" y="989510"/>
            <a:ext cx="7637978" cy="510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 / B </a:t>
            </a: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행동 후 </a:t>
            </a: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가져온 타일은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150" dirty="0" err="1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보관대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의 다섯 가로줄 중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모두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놓아야 합니다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나눠 놓기 불가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한번에 하나씩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오른쪽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왼쪽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채우기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가로줄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안에는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종류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넣기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가능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타일로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꽉 찬 가로줄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은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완성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취급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(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가로줄보다 많은 타일이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남으면 벌점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받음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6DDCF74-4A0A-4FCD-90FF-38D186EF4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022" y="1137726"/>
            <a:ext cx="4535748" cy="352372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75D358-428F-4EBE-8EDB-E80CE5DC78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1671" y="5016683"/>
            <a:ext cx="631217" cy="65300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F9A301-CB6D-477C-8E5E-5C4BD27A28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8029" y="5016683"/>
            <a:ext cx="631217" cy="653004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456932E7-90EA-4E28-9EC7-1F692B136F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9850" y="5020874"/>
            <a:ext cx="631217" cy="6530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967742-67B2-47EA-9B7F-4097FDEFEF80}"/>
              </a:ext>
            </a:extLst>
          </p:cNvPr>
          <p:cNvSpPr txBox="1"/>
          <p:nvPr/>
        </p:nvSpPr>
        <p:spPr>
          <a:xfrm>
            <a:off x="7871167" y="2271657"/>
            <a:ext cx="2126095" cy="9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완성</a:t>
            </a: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!’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93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14349 -0.362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4193 -0.3650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13711 -0.3643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96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가져오기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263631" y="989510"/>
            <a:ext cx="7637978" cy="510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 / B </a:t>
            </a: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행동 후 </a:t>
            </a: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가져온 타일은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150" dirty="0" err="1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보관대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의 다섯 가로줄 중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모두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놓아야 합니다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나눠 놓기 불가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한번에 하나씩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오른쪽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왼쪽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채우기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가로줄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안에는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종류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넣기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가능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타일로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꽉 찬 가로줄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은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완성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취급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(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가로줄보다 많은 타일이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남으면 벌점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받음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6DDCF74-4A0A-4FCD-90FF-38D186EF4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022" y="1137726"/>
            <a:ext cx="4535748" cy="352372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75D358-428F-4EBE-8EDB-E80CE5DC78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1671" y="5016683"/>
            <a:ext cx="631217" cy="65300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F9A301-CB6D-477C-8E5E-5C4BD27A28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8029" y="5016683"/>
            <a:ext cx="631217" cy="653004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456932E7-90EA-4E28-9EC7-1F692B136F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9850" y="5020874"/>
            <a:ext cx="631217" cy="6530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967742-67B2-47EA-9B7F-4097FDEFEF80}"/>
              </a:ext>
            </a:extLst>
          </p:cNvPr>
          <p:cNvSpPr txBox="1"/>
          <p:nvPr/>
        </p:nvSpPr>
        <p:spPr>
          <a:xfrm>
            <a:off x="7990962" y="4661452"/>
            <a:ext cx="3389868" cy="9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나눠 </a:t>
            </a:r>
            <a:r>
              <a:rPr lang="ko-KR" altLang="en-US" sz="4000" b="1" spc="-150" dirty="0" err="1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놓기불가</a:t>
            </a: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!’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1" name="곱셈 기호 16">
            <a:extLst>
              <a:ext uri="{FF2B5EF4-FFF2-40B4-BE49-F238E27FC236}">
                <a16:creationId xmlns:a16="http://schemas.microsoft.com/office/drawing/2014/main" id="{667AF6A5-123E-497E-88A0-52ED24506E9F}"/>
              </a:ext>
            </a:extLst>
          </p:cNvPr>
          <p:cNvSpPr/>
          <p:nvPr/>
        </p:nvSpPr>
        <p:spPr>
          <a:xfrm>
            <a:off x="9839711" y="1052157"/>
            <a:ext cx="1735178" cy="1735178"/>
          </a:xfrm>
          <a:prstGeom prst="mathMultiply">
            <a:avLst>
              <a:gd name="adj1" fmla="val 10592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6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14427 -0.57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-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9909 -0.4738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19596 -0.4701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96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가져오기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263631" y="989510"/>
            <a:ext cx="7637978" cy="510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 / B </a:t>
            </a: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행동 후 </a:t>
            </a: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가져온 타일은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150" dirty="0" err="1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보관대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의 다섯 가로줄 중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모두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놓아야 합니다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나눠 놓기 불가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한번에 하나씩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오른쪽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왼쪽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채우기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가로줄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안에는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종류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넣기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가능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타일로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꽉 찬 가로줄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은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완성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취급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(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가로줄보다 많은 타일이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남으면 벌점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받음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6DDCF74-4A0A-4FCD-90FF-38D186EF4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022" y="1137726"/>
            <a:ext cx="4535748" cy="352372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75D358-428F-4EBE-8EDB-E80CE5DC78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1671" y="4986866"/>
            <a:ext cx="631217" cy="65300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F9A301-CB6D-477C-8E5E-5C4BD27A28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8029" y="4966988"/>
            <a:ext cx="631217" cy="653004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456932E7-90EA-4E28-9EC7-1F692B136F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9850" y="4991057"/>
            <a:ext cx="631217" cy="6530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967742-67B2-47EA-9B7F-4097FDEFEF80}"/>
              </a:ext>
            </a:extLst>
          </p:cNvPr>
          <p:cNvSpPr txBox="1"/>
          <p:nvPr/>
        </p:nvSpPr>
        <p:spPr>
          <a:xfrm>
            <a:off x="7990962" y="4661452"/>
            <a:ext cx="3389868" cy="9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종류만 가능</a:t>
            </a: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B27436-28FF-4CB5-B36A-62F82043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2158" y="3247047"/>
            <a:ext cx="598672" cy="605454"/>
          </a:xfrm>
          <a:prstGeom prst="rect">
            <a:avLst/>
          </a:prstGeom>
        </p:spPr>
      </p:pic>
      <p:sp>
        <p:nvSpPr>
          <p:cNvPr id="31" name="곱셈 기호 16">
            <a:extLst>
              <a:ext uri="{FF2B5EF4-FFF2-40B4-BE49-F238E27FC236}">
                <a16:creationId xmlns:a16="http://schemas.microsoft.com/office/drawing/2014/main" id="{667AF6A5-123E-497E-88A0-52ED24506E9F}"/>
              </a:ext>
            </a:extLst>
          </p:cNvPr>
          <p:cNvSpPr/>
          <p:nvPr/>
        </p:nvSpPr>
        <p:spPr>
          <a:xfrm>
            <a:off x="8961067" y="2746563"/>
            <a:ext cx="1735178" cy="1735178"/>
          </a:xfrm>
          <a:prstGeom prst="mathMultiply">
            <a:avLst>
              <a:gd name="adj1" fmla="val 10592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4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8542 -0.253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8152 -0.257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8151 -0.2571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957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가져오기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72E08-F1F3-47D3-A733-FE83FDE2DFCD}"/>
              </a:ext>
            </a:extLst>
          </p:cNvPr>
          <p:cNvSpPr txBox="1"/>
          <p:nvPr/>
        </p:nvSpPr>
        <p:spPr>
          <a:xfrm>
            <a:off x="263631" y="989510"/>
            <a:ext cx="7637978" cy="441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중요</a:t>
            </a: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오른쪽 벽면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 가로줄에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똑같은 타일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중복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해서 놓을 수 없습니다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벽면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의 어떤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가로줄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이미 타일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있다면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왼쪽 같은 가로줄의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보관대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같은 타일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놓을 수 없습니다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9C97374-477B-4FC4-B320-8259D391E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942" y="1323440"/>
            <a:ext cx="5265970" cy="33305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2543375-C257-467B-B871-3108460B04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6588" y="5349227"/>
            <a:ext cx="449059" cy="4541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47443A7-EDA2-4D65-A2F3-F9739FC749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3423" y="5349227"/>
            <a:ext cx="449059" cy="4541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30C8C46-ADE8-441E-BB52-7C4CAFA5FF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4946" y="2894552"/>
            <a:ext cx="449059" cy="4541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DF57C88-0B10-4725-BD5E-C5AA1CFE84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7725" y="5349965"/>
            <a:ext cx="449059" cy="4541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곱셈 기호 16">
            <a:extLst>
              <a:ext uri="{FF2B5EF4-FFF2-40B4-BE49-F238E27FC236}">
                <a16:creationId xmlns:a16="http://schemas.microsoft.com/office/drawing/2014/main" id="{9C734265-8F0F-4ED6-871C-69E535CE5B79}"/>
              </a:ext>
            </a:extLst>
          </p:cNvPr>
          <p:cNvSpPr/>
          <p:nvPr/>
        </p:nvSpPr>
        <p:spPr>
          <a:xfrm>
            <a:off x="7580363" y="2254036"/>
            <a:ext cx="1735178" cy="1735178"/>
          </a:xfrm>
          <a:prstGeom prst="mathMultiply">
            <a:avLst>
              <a:gd name="adj1" fmla="val 10592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9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3479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1.45833E-6 -0.349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8.33333E-7 -0.3509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957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가져오기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72E08-F1F3-47D3-A733-FE83FDE2DFCD}"/>
              </a:ext>
            </a:extLst>
          </p:cNvPr>
          <p:cNvSpPr txBox="1"/>
          <p:nvPr/>
        </p:nvSpPr>
        <p:spPr>
          <a:xfrm>
            <a:off x="263631" y="989510"/>
            <a:ext cx="7637978" cy="510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바닥 </a:t>
            </a: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보관대에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놓을 수 없는 타일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은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반드시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바닥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놓아야 합니다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바닥은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왼쪽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오른쪽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채웁니다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바닥에 놓인 타일은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벌점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적용됩니다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바닥 칸이 꽉 찬 상황이라면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게임상자 위에 </a:t>
            </a:r>
            <a:r>
              <a:rPr lang="ko-KR" altLang="en-US" sz="3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올려둡니다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F6B729C-E690-4BF2-BDFF-94918605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188" y="1015663"/>
            <a:ext cx="5067632" cy="5100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F84E066-1B73-44A9-A197-4119D79EE4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670" y="4838157"/>
            <a:ext cx="412099" cy="42632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418B8529-A530-4755-97F4-A01574E4ED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7252" y="4592520"/>
            <a:ext cx="392477" cy="39692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78CA7A7-F823-4AD3-84AF-052405FB24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2813" y="4828218"/>
            <a:ext cx="412099" cy="42632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B3D30389-2F94-4F2F-984E-110ACA284C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4636" y="4828218"/>
            <a:ext cx="412099" cy="426324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2CDFB537-3744-4FC6-A43E-8FA9053AA9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3113" y="5425450"/>
            <a:ext cx="412099" cy="42632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F2C0B86-D6BA-4DE3-AEF9-D51387B3A2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8612" y="4828218"/>
            <a:ext cx="412099" cy="426324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675CAEE-BD60-4DB2-9AD1-F8D23BD1D3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9015" y="5425450"/>
            <a:ext cx="412099" cy="42632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16A2D01-9217-4EA6-BEEC-8BBBA95975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6380" y="5306180"/>
            <a:ext cx="412099" cy="426324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6739C9D8-60EF-46F5-ACB3-687196FEF1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9035" y="5415474"/>
            <a:ext cx="412099" cy="426324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3F081DE2-652A-4EFA-8728-194C34A168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8502" y="6093600"/>
            <a:ext cx="412099" cy="42632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5B47276E-FAD0-4477-BE48-67A3C2203F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8416" y="6093600"/>
            <a:ext cx="412099" cy="42632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7133381-73CB-4FAC-A0A9-356489D3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458" y="3021170"/>
            <a:ext cx="412099" cy="42632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7B5E403-5B85-43D3-93B4-91D9699A60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0336" y="3693977"/>
            <a:ext cx="412099" cy="4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35222 -0.103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27604 -0.10324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20299 -0.1032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2279 -0.1032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9635 -0.0150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17109 -0.0178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25807 -0.0004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34128 -0.0162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4.44444E-6 L 0.42318 -0.1136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-4.44444E-6 L 0.51654 -0.1164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2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30768 0.3342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01198 0.5490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957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2.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벽면 꾸미기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72E08-F1F3-47D3-A733-FE83FDE2DFCD}"/>
              </a:ext>
            </a:extLst>
          </p:cNvPr>
          <p:cNvSpPr txBox="1"/>
          <p:nvPr/>
        </p:nvSpPr>
        <p:spPr>
          <a:xfrm>
            <a:off x="263631" y="989510"/>
            <a:ext cx="7637978" cy="487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테이블 가운데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진열대에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모두 바닥나면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‘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벽면 꾸미기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동시 진행</a:t>
            </a:r>
            <a:endParaRPr lang="en-US" altLang="ko-KR" sz="3000" b="1" spc="-150" dirty="0">
              <a:solidFill>
                <a:srgbClr val="1C36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보관대의 완성된 가로줄 마다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오른쪽 타일 </a:t>
            </a:r>
            <a:r>
              <a:rPr lang="en-US" altLang="ko-KR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씩 오른쪽 벽면 종류가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같은 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이동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맨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위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가로줄부터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아래로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내려가며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점수계산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적용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미완성된 가로줄은 그대로 두기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F6B729C-E690-4BF2-BDFF-94918605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188" y="1015663"/>
            <a:ext cx="5067632" cy="510012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418B8529-A530-4755-97F4-A01574E4ED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7252" y="4592520"/>
            <a:ext cx="392477" cy="3969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F2C0B86-D6BA-4DE3-AEF9-D51387B3A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437" y="4146318"/>
            <a:ext cx="412099" cy="42632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9336436-3735-470A-8523-742630CF2A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7475" y="4146318"/>
            <a:ext cx="412099" cy="42632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22B861-3CB2-4998-ADD2-78BD98A2AA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4046" y="4146318"/>
            <a:ext cx="412099" cy="42632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A0438D3-E62C-4278-B61A-5EE734B0C4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6023" y="4146318"/>
            <a:ext cx="412099" cy="42632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56AE4D2-724F-43EC-AC1D-09E9CB1069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6022" y="2830188"/>
            <a:ext cx="412099" cy="42632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0184E11-56FF-4DC9-B02B-B616E7728D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7252" y="3266451"/>
            <a:ext cx="392477" cy="39692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FEA1C995-DCD1-49F0-8069-C60CD516DC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3856" y="3266450"/>
            <a:ext cx="392477" cy="3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19414 -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15807 0.0025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00248 0.5891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12174 -0.0053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0273 0.4310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0117 0.42801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0078 0.4354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957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2.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벽면 꾸미기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점수계산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72E08-F1F3-47D3-A733-FE83FDE2DFCD}"/>
              </a:ext>
            </a:extLst>
          </p:cNvPr>
          <p:cNvSpPr txBox="1"/>
          <p:nvPr/>
        </p:nvSpPr>
        <p:spPr>
          <a:xfrm>
            <a:off x="743057" y="1707086"/>
            <a:ext cx="4451244" cy="344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5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상하좌우로 </a:t>
            </a:r>
            <a:endParaRPr lang="en-US" altLang="ko-KR" sz="5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5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인접한 타일이 </a:t>
            </a:r>
            <a:endParaRPr lang="en-US" altLang="ko-KR" sz="5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5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없다면 </a:t>
            </a:r>
            <a:r>
              <a:rPr lang="en-US" altLang="ko-KR" sz="5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5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점</a:t>
            </a:r>
            <a:endParaRPr lang="en-US" altLang="ko-KR" sz="5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84919A6-6610-48BF-BB4D-2E4E4A9ABB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6997700" y="1435612"/>
            <a:ext cx="4528301" cy="419048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450674EA-84E2-4F6A-8D33-FEB6766159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7352" y="2477970"/>
            <a:ext cx="659673" cy="6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957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2.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벽면 꾸미기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점수계산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72E08-F1F3-47D3-A733-FE83FDE2DFCD}"/>
              </a:ext>
            </a:extLst>
          </p:cNvPr>
          <p:cNvSpPr txBox="1"/>
          <p:nvPr/>
        </p:nvSpPr>
        <p:spPr>
          <a:xfrm>
            <a:off x="743056" y="1211786"/>
            <a:ext cx="5670443" cy="459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5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상하좌우로 </a:t>
            </a:r>
            <a:endParaRPr lang="en-US" altLang="ko-KR" sz="5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5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인접한 타일이 있다면</a:t>
            </a:r>
            <a:endParaRPr lang="en-US" altLang="ko-KR" sz="5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5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가로 점수 계산 후</a:t>
            </a:r>
            <a:r>
              <a:rPr lang="en-US" altLang="ko-KR" sz="5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ko-KR" altLang="en-US" sz="5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세로 점수 계산</a:t>
            </a:r>
            <a:endParaRPr lang="en-US" altLang="ko-KR" sz="5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84919A6-6610-48BF-BB4D-2E4E4A9ABB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6997700" y="1435612"/>
            <a:ext cx="4528301" cy="419048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450674EA-84E2-4F6A-8D33-FEB6766159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7352" y="2477970"/>
            <a:ext cx="659673" cy="66714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F147E9B-457A-4E3A-8E28-39286B35F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" t="4473" r="3002" b="3916"/>
          <a:stretch/>
        </p:blipFill>
        <p:spPr>
          <a:xfrm>
            <a:off x="10574927" y="2470350"/>
            <a:ext cx="659674" cy="6464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AE3C724-D366-4D70-9AFF-C8F1A75DC1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8162" y="1715621"/>
            <a:ext cx="665427" cy="68839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2BF761F-1B01-48F7-81D2-B4AC32CC241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2662" y="2462730"/>
            <a:ext cx="646788" cy="65411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571F455-045F-4329-87E8-BD5EBF198BE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0237" y="3238007"/>
            <a:ext cx="646788" cy="65411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0771EA-2F73-4363-9984-D691A50679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" t="4473" r="3002" b="3916"/>
          <a:stretch/>
        </p:blipFill>
        <p:spPr>
          <a:xfrm>
            <a:off x="9833794" y="1749968"/>
            <a:ext cx="659674" cy="64642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82947F2-B486-4029-9763-48E973F7EC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6174" y="3971230"/>
            <a:ext cx="646788" cy="654116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614B960-7BF7-4455-9320-2F53932D7EF5}"/>
              </a:ext>
            </a:extLst>
          </p:cNvPr>
          <p:cNvSpPr/>
          <p:nvPr/>
        </p:nvSpPr>
        <p:spPr>
          <a:xfrm>
            <a:off x="8896244" y="2292850"/>
            <a:ext cx="2622444" cy="94370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D3283-6942-4133-8CC0-5E454592D136}"/>
              </a:ext>
            </a:extLst>
          </p:cNvPr>
          <p:cNvSpPr txBox="1"/>
          <p:nvPr/>
        </p:nvSpPr>
        <p:spPr>
          <a:xfrm>
            <a:off x="7844733" y="2237253"/>
            <a:ext cx="3389868" cy="9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점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8CA0717-0E04-432E-ACAB-C8EB2F4AED87}"/>
              </a:ext>
            </a:extLst>
          </p:cNvPr>
          <p:cNvSpPr/>
          <p:nvPr/>
        </p:nvSpPr>
        <p:spPr>
          <a:xfrm>
            <a:off x="9603640" y="1525245"/>
            <a:ext cx="1105305" cy="331345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F3DEB-F591-4963-9F59-D6FA61B9949F}"/>
              </a:ext>
            </a:extLst>
          </p:cNvPr>
          <p:cNvSpPr txBox="1"/>
          <p:nvPr/>
        </p:nvSpPr>
        <p:spPr>
          <a:xfrm>
            <a:off x="9754010" y="420005"/>
            <a:ext cx="1312863" cy="9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4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점</a:t>
            </a:r>
            <a:endParaRPr lang="en-US" altLang="ko-KR" sz="3000" spc="-150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4E8894-ADE9-41F4-B8B2-4770821A8D58}"/>
              </a:ext>
            </a:extLst>
          </p:cNvPr>
          <p:cNvSpPr txBox="1"/>
          <p:nvPr/>
        </p:nvSpPr>
        <p:spPr>
          <a:xfrm>
            <a:off x="9126118" y="5422900"/>
            <a:ext cx="2622444" cy="113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5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3+4=7</a:t>
            </a:r>
            <a:r>
              <a:rPr lang="ko-KR" altLang="en-US" sz="5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점</a:t>
            </a:r>
            <a:endParaRPr lang="en-US" altLang="ko-KR" sz="5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957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2.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벽면 꾸미기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벌점계산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72E08-F1F3-47D3-A733-FE83FDE2DFCD}"/>
              </a:ext>
            </a:extLst>
          </p:cNvPr>
          <p:cNvSpPr txBox="1"/>
          <p:nvPr/>
        </p:nvSpPr>
        <p:spPr>
          <a:xfrm>
            <a:off x="349356" y="2024586"/>
            <a:ext cx="5670443" cy="263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8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8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타일이 놓인 바닥 칸</a:t>
            </a:r>
            <a:r>
              <a:rPr lang="en-US" altLang="ko-KR" sz="38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8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</a:t>
            </a:r>
            <a:endParaRPr lang="en-US" altLang="ko-KR" sz="38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8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적힌 벌점을 모두 </a:t>
            </a:r>
            <a:endParaRPr lang="en-US" altLang="ko-KR" sz="38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8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더하여 점수를 잃습니다</a:t>
            </a:r>
            <a:r>
              <a:rPr lang="en-US" altLang="ko-KR" sz="38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08423D-8D61-4F37-83D8-9B75CC2C6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168" y="1323440"/>
            <a:ext cx="6970676" cy="220722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965D099-4FF0-4DB3-8072-DA0C246EDA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5449" y="2186184"/>
            <a:ext cx="665427" cy="68839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11C6947-51DC-461B-8A78-0072BB218B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714" y="2183145"/>
            <a:ext cx="646788" cy="65411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75E21DF-A1C6-4AF4-A1EA-337CAEBFA6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" t="4473" r="3002" b="3916"/>
          <a:stretch/>
        </p:blipFill>
        <p:spPr>
          <a:xfrm>
            <a:off x="5385526" y="2194468"/>
            <a:ext cx="659674" cy="64642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E078DB14-D07D-4701-87B2-A17F78462F6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8547" y="2220463"/>
            <a:ext cx="646788" cy="65411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A849AC4E-87F1-4E8B-8AC7-B356194A93E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1608" y="2207168"/>
            <a:ext cx="671147" cy="64642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7AABFB4-7F23-4373-B60C-91AF2ACDC3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5744" y="2183145"/>
            <a:ext cx="646788" cy="6541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E0A2020-D29E-47C3-86B4-29658310FAB7}"/>
              </a:ext>
            </a:extLst>
          </p:cNvPr>
          <p:cNvSpPr txBox="1"/>
          <p:nvPr/>
        </p:nvSpPr>
        <p:spPr>
          <a:xfrm>
            <a:off x="5711550" y="3873470"/>
            <a:ext cx="6480450" cy="113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5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-1-1-2-2-2-3= - 11</a:t>
            </a:r>
            <a:r>
              <a:rPr lang="ko-KR" altLang="en-US" sz="5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점</a:t>
            </a:r>
            <a:endParaRPr lang="en-US" altLang="ko-KR" sz="5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024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957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3.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다음 라운드 준비하기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F4065-6B57-4754-9453-F82DA72CD53E}"/>
              </a:ext>
            </a:extLst>
          </p:cNvPr>
          <p:cNvSpPr txBox="1"/>
          <p:nvPr/>
        </p:nvSpPr>
        <p:spPr>
          <a:xfrm>
            <a:off x="491376" y="1154610"/>
            <a:ext cx="5046724" cy="487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 </a:t>
            </a:r>
            <a:r>
              <a:rPr lang="ko-KR" altLang="en-US" sz="3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짜리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가로줄 완성이 없고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진열대와 테이블에 타일이 없다면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주머니에 타일을 꺼내서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각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진열대마다 </a:t>
            </a:r>
            <a:r>
              <a:rPr lang="en-US" altLang="ko-KR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씩 놓기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주머니에 타일이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비었다면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상자 위 타일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로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채우기</a:t>
            </a:r>
            <a:endParaRPr lang="en-US" altLang="ko-KR" sz="3000" b="1" spc="-150" dirty="0">
              <a:solidFill>
                <a:srgbClr val="1C36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시작 마커를 테이블 가운데 두기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2A9AC64-EFEF-467D-8D18-EFDB9997BF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3200" y="1712817"/>
            <a:ext cx="6737350" cy="33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33E6C-40F7-4840-876D-D6D6C55BF7D9}"/>
              </a:ext>
            </a:extLst>
          </p:cNvPr>
          <p:cNvSpPr txBox="1"/>
          <p:nvPr/>
        </p:nvSpPr>
        <p:spPr>
          <a:xfrm>
            <a:off x="4292600" y="1955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E94BE-37E0-454F-929E-54989DD65B3E}"/>
              </a:ext>
            </a:extLst>
          </p:cNvPr>
          <p:cNvSpPr txBox="1"/>
          <p:nvPr/>
        </p:nvSpPr>
        <p:spPr>
          <a:xfrm>
            <a:off x="3549650" y="2971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1DADC-29A7-493E-B2E8-8157E9B39D6B}"/>
              </a:ext>
            </a:extLst>
          </p:cNvPr>
          <p:cNvSpPr txBox="1"/>
          <p:nvPr/>
        </p:nvSpPr>
        <p:spPr>
          <a:xfrm>
            <a:off x="2749550" y="3987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C9A2B-B363-4576-ACF6-FD7B5FA1F330}"/>
              </a:ext>
            </a:extLst>
          </p:cNvPr>
          <p:cNvSpPr txBox="1"/>
          <p:nvPr/>
        </p:nvSpPr>
        <p:spPr>
          <a:xfrm>
            <a:off x="2051050" y="5003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</a:t>
            </a:r>
          </a:p>
        </p:txBody>
      </p:sp>
    </p:spTree>
    <p:extLst>
      <p:ext uri="{BB962C8B-B14F-4D97-AF65-F5344CB8AC3E}">
        <p14:creationId xmlns:p14="http://schemas.microsoft.com/office/powerpoint/2010/main" val="1575998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957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게임종료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F4065-6B57-4754-9453-F82DA72CD53E}"/>
              </a:ext>
            </a:extLst>
          </p:cNvPr>
          <p:cNvSpPr txBox="1"/>
          <p:nvPr/>
        </p:nvSpPr>
        <p:spPr>
          <a:xfrm>
            <a:off x="533400" y="1053010"/>
            <a:ext cx="7239000" cy="510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누군가 자신의 벽면에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</a:t>
            </a:r>
            <a:r>
              <a:rPr lang="en-US" altLang="ko-KR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 </a:t>
            </a:r>
            <a:r>
              <a:rPr lang="ko-KR" altLang="en-US" sz="3000" b="1" spc="-150" dirty="0" err="1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짜리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3000" b="1" spc="-150" dirty="0">
              <a:solidFill>
                <a:srgbClr val="1C36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가로줄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만들었다면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‘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벽면 꾸미기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단계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끝나는 즉시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</a:t>
            </a:r>
            <a:endParaRPr lang="en-US" altLang="ko-KR" sz="3000" b="1" spc="-150" dirty="0">
              <a:solidFill>
                <a:srgbClr val="1C36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7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보너스 점수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 </a:t>
            </a:r>
            <a:r>
              <a:rPr lang="ko-KR" altLang="en-US" sz="3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짜리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가로줄 하나 당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+2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점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 </a:t>
            </a:r>
            <a:r>
              <a:rPr lang="ko-KR" altLang="en-US" sz="3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짜리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세로줄 하나 당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+7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점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장을 모두 모은 타일 종류마다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+10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점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06D2F0D-0A8A-4C66-8249-A8EABD8B5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074" y="349829"/>
            <a:ext cx="4091702" cy="210026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8A860B8-36F2-45DA-988E-36EE75D9D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24"/>
          <a:stretch/>
        </p:blipFill>
        <p:spPr>
          <a:xfrm>
            <a:off x="7838074" y="2450091"/>
            <a:ext cx="3420100" cy="186800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337A752-6D8D-4FED-8B03-AD0A7E58B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300" y="4407910"/>
            <a:ext cx="4471362" cy="18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3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957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게임승리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F4065-6B57-4754-9453-F82DA72CD53E}"/>
              </a:ext>
            </a:extLst>
          </p:cNvPr>
          <p:cNvSpPr txBox="1"/>
          <p:nvPr/>
        </p:nvSpPr>
        <p:spPr>
          <a:xfrm>
            <a:off x="711200" y="1154610"/>
            <a:ext cx="5181600" cy="462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점수</a:t>
            </a:r>
            <a:r>
              <a:rPr lang="ko-KR" altLang="en-US" sz="4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 </a:t>
            </a: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높은 </a:t>
            </a:r>
            <a:endParaRPr lang="en-US" altLang="ko-KR" sz="4000" b="1" spc="-150" dirty="0">
              <a:solidFill>
                <a:srgbClr val="1C36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4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플레이어가 </a:t>
            </a: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승리</a:t>
            </a:r>
            <a:endParaRPr lang="en-US" altLang="ko-KR" sz="4000" b="1" spc="-150" dirty="0">
              <a:solidFill>
                <a:srgbClr val="1C36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4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동점이라면 벽면에 </a:t>
            </a:r>
            <a:endParaRPr lang="en-US" altLang="ko-KR" sz="4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가로줄</a:t>
            </a:r>
            <a:r>
              <a:rPr lang="ko-KR" altLang="en-US" sz="4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더 많이 </a:t>
            </a:r>
            <a:endParaRPr lang="en-US" altLang="ko-KR" sz="4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완성</a:t>
            </a:r>
            <a:r>
              <a:rPr lang="ko-KR" altLang="en-US" sz="4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 사람이 승리</a:t>
            </a:r>
            <a:endParaRPr lang="en-US" altLang="ko-KR" sz="4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765795F-2355-4F34-9896-5FC3561B0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1034275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9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 구성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3E0910A-EF70-44C4-8ED8-E92BF2ACCF65}"/>
              </a:ext>
            </a:extLst>
          </p:cNvPr>
          <p:cNvSpPr/>
          <p:nvPr/>
        </p:nvSpPr>
        <p:spPr>
          <a:xfrm>
            <a:off x="1736035" y="2837709"/>
            <a:ext cx="4219703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/>
              <a:t>A </a:t>
            </a:r>
            <a:r>
              <a:rPr lang="ko-KR" altLang="en-US" sz="2000" dirty="0"/>
              <a:t>행동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81DC1C8-FF2C-4111-90C4-B29393850334}"/>
              </a:ext>
            </a:extLst>
          </p:cNvPr>
          <p:cNvSpPr/>
          <p:nvPr/>
        </p:nvSpPr>
        <p:spPr>
          <a:xfrm>
            <a:off x="1736035" y="3626762"/>
            <a:ext cx="87199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spc="-150" dirty="0"/>
              <a:t>2. </a:t>
            </a:r>
            <a:r>
              <a:rPr lang="ko-KR" altLang="en-US" sz="2000" spc="-150" dirty="0"/>
              <a:t>벽면 꾸미기 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점수계산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A4A4389-AB6C-4B78-A3BB-37C66EBB9C7E}"/>
              </a:ext>
            </a:extLst>
          </p:cNvPr>
          <p:cNvSpPr/>
          <p:nvPr/>
        </p:nvSpPr>
        <p:spPr>
          <a:xfrm>
            <a:off x="1736035" y="2048656"/>
            <a:ext cx="87199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/>
              <a:t>1. </a:t>
            </a:r>
            <a:r>
              <a:rPr lang="ko-KR" altLang="en-US" sz="2000" dirty="0"/>
              <a:t>타일 가져오기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4A545FE-4857-48BF-A922-37099AF37290}"/>
              </a:ext>
            </a:extLst>
          </p:cNvPr>
          <p:cNvSpPr/>
          <p:nvPr/>
        </p:nvSpPr>
        <p:spPr>
          <a:xfrm>
            <a:off x="1736035" y="4415815"/>
            <a:ext cx="87199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spc="-150" dirty="0"/>
              <a:t>3. </a:t>
            </a:r>
            <a:r>
              <a:rPr lang="ko-KR" altLang="en-US" sz="2000" spc="-150" dirty="0"/>
              <a:t>다음 라운드 준비하기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9880618-28D5-45C7-903F-ABEFF4E28321}"/>
              </a:ext>
            </a:extLst>
          </p:cNvPr>
          <p:cNvSpPr/>
          <p:nvPr/>
        </p:nvSpPr>
        <p:spPr>
          <a:xfrm>
            <a:off x="6236264" y="2837709"/>
            <a:ext cx="4219703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/>
              <a:t>B </a:t>
            </a:r>
            <a:r>
              <a:rPr lang="ko-KR" altLang="en-US" sz="2000" dirty="0"/>
              <a:t>행동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B7427BA-349C-4D42-82BD-50B21F50F3CE}"/>
              </a:ext>
            </a:extLst>
          </p:cNvPr>
          <p:cNvSpPr/>
          <p:nvPr/>
        </p:nvSpPr>
        <p:spPr>
          <a:xfrm>
            <a:off x="1736035" y="1259603"/>
            <a:ext cx="87199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/>
              <a:t>게임 준비 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게임판</a:t>
            </a:r>
            <a:r>
              <a:rPr lang="en-US" altLang="ko-KR" sz="2000" dirty="0"/>
              <a:t>, </a:t>
            </a:r>
            <a:r>
              <a:rPr lang="ko-KR" altLang="en-US" sz="2000" dirty="0"/>
              <a:t>타일</a:t>
            </a:r>
            <a:r>
              <a:rPr lang="en-US" altLang="ko-KR" sz="2000" dirty="0"/>
              <a:t>, </a:t>
            </a:r>
            <a:r>
              <a:rPr lang="ko-KR" altLang="en-US" sz="2000" dirty="0"/>
              <a:t>타일 진열대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ADE62D4-EFF2-4072-8DED-A3319CFBE66E}"/>
              </a:ext>
            </a:extLst>
          </p:cNvPr>
          <p:cNvSpPr/>
          <p:nvPr/>
        </p:nvSpPr>
        <p:spPr>
          <a:xfrm>
            <a:off x="1736035" y="5211257"/>
            <a:ext cx="87199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spc="-150" dirty="0"/>
              <a:t>게임 종료 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타일 </a:t>
            </a:r>
            <a:r>
              <a:rPr lang="en-US" altLang="ko-KR" sz="2000" spc="-150" dirty="0"/>
              <a:t>5</a:t>
            </a:r>
            <a:r>
              <a:rPr lang="ko-KR" altLang="en-US" sz="2000" spc="-150" dirty="0"/>
              <a:t>장 </a:t>
            </a:r>
            <a:r>
              <a:rPr lang="ko-KR" altLang="en-US" sz="2000" spc="-150" dirty="0" err="1"/>
              <a:t>짜리</a:t>
            </a:r>
            <a:r>
              <a:rPr lang="ko-KR" altLang="en-US" sz="2000" spc="-150" dirty="0"/>
              <a:t> 가로줄</a:t>
            </a:r>
            <a:r>
              <a:rPr lang="en-US" altLang="ko-KR" sz="2000" spc="-150" dirty="0"/>
              <a:t> (</a:t>
            </a:r>
            <a:r>
              <a:rPr lang="ko-KR" altLang="en-US" sz="2000" spc="-150" dirty="0"/>
              <a:t>점수 가장 높으면 승리</a:t>
            </a:r>
            <a:r>
              <a:rPr lang="en-US" altLang="ko-KR" sz="2000" spc="-150" dirty="0"/>
              <a:t>)</a:t>
            </a:r>
            <a:endParaRPr lang="ko-KR" altLang="en-US" sz="2000" spc="-150" dirty="0"/>
          </a:p>
        </p:txBody>
      </p:sp>
    </p:spTree>
    <p:extLst>
      <p:ext uri="{BB962C8B-B14F-4D97-AF65-F5344CB8AC3E}">
        <p14:creationId xmlns:p14="http://schemas.microsoft.com/office/powerpoint/2010/main" val="2187240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78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52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비슷한 룰의 다른 게임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0E93EB4-583E-44E5-A7EA-C0E7C70180C9}"/>
              </a:ext>
            </a:extLst>
          </p:cNvPr>
          <p:cNvSpPr/>
          <p:nvPr/>
        </p:nvSpPr>
        <p:spPr>
          <a:xfrm>
            <a:off x="914020" y="1246079"/>
            <a:ext cx="4606606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세계 최고의 영어단어 게임</a:t>
            </a:r>
            <a:endParaRPr lang="en-US" altLang="ko-KR" sz="28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58AC9-2DC8-491C-87B3-53F352AE9977}"/>
              </a:ext>
            </a:extLst>
          </p:cNvPr>
          <p:cNvSpPr txBox="1"/>
          <p:nvPr/>
        </p:nvSpPr>
        <p:spPr>
          <a:xfrm>
            <a:off x="482600" y="4810716"/>
            <a:ext cx="54670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세계적으로 엄청난 판매고를 </a:t>
            </a:r>
            <a:endParaRPr lang="en-US" altLang="ko-KR" sz="2500" spc="-15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올린 영어단어 게임의 고전</a:t>
            </a:r>
            <a:endParaRPr lang="en-US" altLang="ko-KR" sz="2500" spc="-15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주머니에서 뽑은 타일로 단어 만드는 게임</a:t>
            </a:r>
            <a:endParaRPr lang="en-US" altLang="ko-KR" sz="2500" spc="-15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object 1299">
            <a:extLst>
              <a:ext uri="{FF2B5EF4-FFF2-40B4-BE49-F238E27FC236}">
                <a16:creationId xmlns:a16="http://schemas.microsoft.com/office/drawing/2014/main" id="{855AC855-FF66-4FB0-955E-2545C92A1393}"/>
              </a:ext>
            </a:extLst>
          </p:cNvPr>
          <p:cNvSpPr/>
          <p:nvPr/>
        </p:nvSpPr>
        <p:spPr>
          <a:xfrm>
            <a:off x="1631902" y="2072236"/>
            <a:ext cx="3170842" cy="2579010"/>
          </a:xfrm>
          <a:prstGeom prst="rect">
            <a:avLst/>
          </a:prstGeom>
          <a:blipFill>
            <a:blip r:embed="rId2" cstate="print"/>
            <a:stretch>
              <a:fillRect t="-12849" b="-1010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0333151-AE24-4E5D-BEA3-65726EFA9065}"/>
              </a:ext>
            </a:extLst>
          </p:cNvPr>
          <p:cNvSpPr/>
          <p:nvPr/>
        </p:nvSpPr>
        <p:spPr>
          <a:xfrm>
            <a:off x="6613773" y="1246079"/>
            <a:ext cx="4606606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최고의 양탄자 상인에 도전</a:t>
            </a:r>
            <a:endParaRPr lang="en-US" altLang="ko-KR" sz="28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519138-2DC9-4C2E-8058-1148DB48B538}"/>
              </a:ext>
            </a:extLst>
          </p:cNvPr>
          <p:cNvSpPr txBox="1"/>
          <p:nvPr/>
        </p:nvSpPr>
        <p:spPr>
          <a:xfrm>
            <a:off x="6623530" y="4810716"/>
            <a:ext cx="46066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독일 올해의 게임상 선정</a:t>
            </a:r>
            <a:endParaRPr lang="en-US" altLang="ko-KR" sz="25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500" dirty="0" err="1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아쌈이</a:t>
            </a:r>
            <a:r>
              <a:rPr lang="ko-KR" altLang="en-US" sz="25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도착한 칸에 </a:t>
            </a:r>
            <a:endParaRPr lang="en-US" altLang="ko-KR" sz="25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5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양탄자 수만큼 돈을 버는 게임</a:t>
            </a:r>
            <a:endParaRPr lang="en-US" altLang="ko-KR" sz="25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" name="object 1353">
            <a:extLst>
              <a:ext uri="{FF2B5EF4-FFF2-40B4-BE49-F238E27FC236}">
                <a16:creationId xmlns:a16="http://schemas.microsoft.com/office/drawing/2014/main" id="{AF72A8EA-3A35-4F66-B207-3FED3388DC88}"/>
              </a:ext>
            </a:extLst>
          </p:cNvPr>
          <p:cNvSpPr/>
          <p:nvPr/>
        </p:nvSpPr>
        <p:spPr>
          <a:xfrm>
            <a:off x="7389258" y="1841820"/>
            <a:ext cx="2939575" cy="2939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49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8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DA449-23B1-4C0A-99B2-D946C9050A13}"/>
              </a:ext>
            </a:extLst>
          </p:cNvPr>
          <p:cNvSpPr txBox="1"/>
          <p:nvPr/>
        </p:nvSpPr>
        <p:spPr>
          <a:xfrm>
            <a:off x="262224" y="1030949"/>
            <a:ext cx="6531428" cy="473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ko-KR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독일 </a:t>
            </a:r>
            <a:r>
              <a:rPr lang="ko-KR" altLang="en-US" sz="3100" b="1" spc="-15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게임상</a:t>
            </a:r>
            <a:r>
              <a:rPr lang="en-US" altLang="ko-KR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en-US" altLang="ko-KR" sz="3100" b="1" spc="-15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SDJ</a:t>
            </a:r>
            <a:r>
              <a:rPr lang="en-US" altLang="ko-KR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3100" b="1" spc="-150" dirty="0" err="1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멘사</a:t>
            </a:r>
            <a:r>
              <a:rPr lang="ko-KR" altLang="en-US" sz="3100" b="1" spc="-15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100" b="1" spc="-150" dirty="0" err="1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셀렉트</a:t>
            </a:r>
            <a:r>
              <a:rPr lang="ko-KR" altLang="en-US" sz="3100" b="1" spc="-15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선정</a:t>
            </a:r>
            <a:endParaRPr lang="en-US" altLang="ko-KR" sz="31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1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가져와 왕국 벽면을 꾸며서</a:t>
            </a:r>
            <a:r>
              <a:rPr lang="en-US" altLang="ko-KR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200000"/>
              </a:lnSpc>
            </a:pP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1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높은 점수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받은 사람이 </a:t>
            </a:r>
            <a:r>
              <a:rPr lang="ko-KR" altLang="en-US" sz="31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승리</a:t>
            </a:r>
            <a:endParaRPr lang="en-US" altLang="ko-KR" sz="3100" b="1" spc="-150" dirty="0">
              <a:solidFill>
                <a:srgbClr val="1C36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배우기는 쉽지만 마스터하기는 어려운</a:t>
            </a:r>
            <a:endParaRPr lang="en-US" altLang="ko-KR" sz="31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예술가의 </a:t>
            </a:r>
            <a:r>
              <a:rPr lang="ko-KR" altLang="en-US" sz="31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추상전략게임</a:t>
            </a:r>
            <a:endParaRPr lang="en-US" altLang="ko-KR" sz="3100" b="1" spc="-150" dirty="0">
              <a:solidFill>
                <a:srgbClr val="1C36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17F464B-4D20-4F49-B65E-E44110A23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2983" r="2240" b="3314"/>
          <a:stretch/>
        </p:blipFill>
        <p:spPr>
          <a:xfrm>
            <a:off x="6255143" y="1354281"/>
            <a:ext cx="5674633" cy="360464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A0FB55B-A4BC-4772-A133-BC3878E6AE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3652" y="307777"/>
            <a:ext cx="34956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DEC23-2155-40E2-92AA-42C2C8CF6362}"/>
              </a:ext>
            </a:extLst>
          </p:cNvPr>
          <p:cNvSpPr txBox="1"/>
          <p:nvPr/>
        </p:nvSpPr>
        <p:spPr>
          <a:xfrm>
            <a:off x="412694" y="1030949"/>
            <a:ext cx="6659745" cy="4798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000" spc="-150" dirty="0" err="1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아줄</a:t>
            </a:r>
            <a:r>
              <a:rPr lang="en-US" altLang="ko-KR" sz="3000" spc="-15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(AZUL), </a:t>
            </a:r>
            <a:r>
              <a:rPr lang="ko-KR" altLang="en-US" sz="3000" spc="-15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파란색</a:t>
            </a:r>
            <a:endParaRPr lang="en-US" altLang="ko-KR" sz="3000" spc="-15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2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무어인들이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만든 </a:t>
            </a:r>
            <a:r>
              <a:rPr lang="ko-KR" altLang="en-US" sz="22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아랍풍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도자기 타일인 </a:t>
            </a:r>
            <a:r>
              <a:rPr lang="ko-KR" altLang="en-US" sz="22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아줄레주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(azulejo)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</a:t>
            </a:r>
            <a:endParaRPr lang="en-US" altLang="ko-KR" sz="22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중세 포르투갈에 크게 유행하기 시작한 때는 마누엘 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세가 </a:t>
            </a:r>
            <a:endParaRPr lang="en-US" altLang="ko-KR" sz="22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국왕이던 시절이었습니다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마누엘 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세는 스페인 남부에 있는</a:t>
            </a:r>
            <a:endParaRPr lang="en-US" altLang="ko-KR" sz="22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2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알람브라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궁전에 방문했다가 궁전을 화려하게 장식한 </a:t>
            </a:r>
            <a:endParaRPr lang="en-US" altLang="ko-KR" sz="22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2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아줄레주의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아름다움에 푹 빠졌지요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2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무어인의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예술에 취한 </a:t>
            </a:r>
            <a:endParaRPr lang="en-US" altLang="ko-KR" sz="22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마누엘 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세는 포르투갈로 돌아와서 신하들에게 명령을 </a:t>
            </a:r>
            <a:endParaRPr lang="en-US" altLang="ko-KR" sz="22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내렸습니다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자신의 궁전도 </a:t>
            </a:r>
            <a:r>
              <a:rPr lang="ko-KR" altLang="en-US" sz="22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알람브라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궁전처럼 </a:t>
            </a:r>
            <a:r>
              <a:rPr lang="ko-KR" altLang="en-US" sz="22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아줄레주를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2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사용해서 곱고 아름답게 꾸미라고요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77A612E-C6B3-4EEE-BDD2-E6C6BCB78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" b="9348"/>
          <a:stretch/>
        </p:blipFill>
        <p:spPr>
          <a:xfrm>
            <a:off x="7360132" y="3328925"/>
            <a:ext cx="3877164" cy="226577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B9AA65E-A5E5-44E6-9560-28FCCDA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44154"/>
          <a:stretch/>
        </p:blipFill>
        <p:spPr>
          <a:xfrm>
            <a:off x="7360132" y="507831"/>
            <a:ext cx="3877164" cy="28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2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준비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108778"/>
            <a:ext cx="6574139" cy="487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화려한 무늬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 있는 면으로 </a:t>
            </a:r>
            <a:r>
              <a:rPr lang="ko-KR" altLang="en-US" sz="3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게임판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준비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회색면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은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응용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규칙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점수 말을 </a:t>
            </a:r>
            <a:r>
              <a:rPr lang="ko-KR" altLang="en-US" sz="3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게임판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en-US" altLang="ko-KR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0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칸에 두고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인원 수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맞게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진열대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배치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(2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명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3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명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7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4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명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9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타일을 넣은 주머니에서 무작위로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타일을 꺼내어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각 진열대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마다 </a:t>
            </a:r>
            <a:r>
              <a:rPr lang="en-US" altLang="ko-KR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씩 두기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7791DA9-A649-4FD7-8A73-9F066B0783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661720"/>
            <a:ext cx="5295141" cy="207666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B89B204-2CC8-42B5-8648-AE430334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8240" y="2733724"/>
            <a:ext cx="5519021" cy="27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3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준비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263631" y="1108778"/>
            <a:ext cx="6315194" cy="3488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최근에 포르투갈을 방문한 사람이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 플레이어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시작 마커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테이블 가운데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두고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사용하지 않는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나머지 </a:t>
            </a:r>
            <a:r>
              <a:rPr lang="ko-KR" altLang="en-US" sz="3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게임판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점수 말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진열대는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정리</a:t>
            </a:r>
            <a:endParaRPr lang="en-US" altLang="ko-KR" sz="3000" b="1" spc="-150" dirty="0">
              <a:solidFill>
                <a:srgbClr val="1C36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F4F868-CD09-4AF6-9848-FE4324B988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55" t="419" r="815" b="981"/>
          <a:stretch/>
        </p:blipFill>
        <p:spPr>
          <a:xfrm rot="20436621">
            <a:off x="6092816" y="227441"/>
            <a:ext cx="5989278" cy="5980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36AE71-CC6B-4554-BEDD-7ED637668878}"/>
              </a:ext>
            </a:extLst>
          </p:cNvPr>
          <p:cNvSpPr txBox="1"/>
          <p:nvPr/>
        </p:nvSpPr>
        <p:spPr>
          <a:xfrm>
            <a:off x="8543794" y="66948"/>
            <a:ext cx="1227311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000" b="1" spc="-150" dirty="0" err="1">
                <a:solidFill>
                  <a:srgbClr val="1C3660"/>
                </a:solidFill>
                <a:highlight>
                  <a:srgbClr val="C0C0C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점수표</a:t>
            </a:r>
            <a:endParaRPr lang="en-US" altLang="ko-KR" sz="3000" b="1" spc="-150" dirty="0">
              <a:solidFill>
                <a:srgbClr val="1C3660"/>
              </a:solidFill>
              <a:highlight>
                <a:srgbClr val="C0C0C0"/>
              </a:highligh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09479-3465-42B3-ADBA-11FA083E9B87}"/>
              </a:ext>
            </a:extLst>
          </p:cNvPr>
          <p:cNvSpPr txBox="1"/>
          <p:nvPr/>
        </p:nvSpPr>
        <p:spPr>
          <a:xfrm>
            <a:off x="7653885" y="3574265"/>
            <a:ext cx="1227311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000" b="1" spc="-150" dirty="0" err="1">
                <a:solidFill>
                  <a:srgbClr val="1C3660"/>
                </a:solidFill>
                <a:highlight>
                  <a:srgbClr val="C0C0C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보관대</a:t>
            </a:r>
            <a:endParaRPr lang="en-US" altLang="ko-KR" sz="3000" b="1" spc="-150" dirty="0">
              <a:solidFill>
                <a:srgbClr val="1C3660"/>
              </a:solidFill>
              <a:highlight>
                <a:srgbClr val="C0C0C0"/>
              </a:highligh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432A2-4E36-44BC-B373-6E4EA5400924}"/>
              </a:ext>
            </a:extLst>
          </p:cNvPr>
          <p:cNvSpPr txBox="1"/>
          <p:nvPr/>
        </p:nvSpPr>
        <p:spPr>
          <a:xfrm>
            <a:off x="9788246" y="3166143"/>
            <a:ext cx="1227311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highlight>
                  <a:srgbClr val="C0C0C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벽면</a:t>
            </a:r>
            <a:endParaRPr lang="en-US" altLang="ko-KR" sz="3000" b="1" spc="-150" dirty="0">
              <a:solidFill>
                <a:srgbClr val="1C3660"/>
              </a:solidFill>
              <a:highlight>
                <a:srgbClr val="C0C0C0"/>
              </a:highligh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601E65-4A35-4907-9422-28967D91998A}"/>
              </a:ext>
            </a:extLst>
          </p:cNvPr>
          <p:cNvSpPr txBox="1"/>
          <p:nvPr/>
        </p:nvSpPr>
        <p:spPr>
          <a:xfrm>
            <a:off x="6267449" y="4627914"/>
            <a:ext cx="1227311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highlight>
                  <a:srgbClr val="C0C0C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바닥</a:t>
            </a:r>
            <a:endParaRPr lang="en-US" altLang="ko-KR" sz="3000" b="1" spc="-150" dirty="0">
              <a:solidFill>
                <a:srgbClr val="1C3660"/>
              </a:solidFill>
              <a:highlight>
                <a:srgbClr val="C0C0C0"/>
              </a:highligh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62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라운드 구성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3E0910A-EF70-44C4-8ED8-E92BF2ACCF65}"/>
              </a:ext>
            </a:extLst>
          </p:cNvPr>
          <p:cNvSpPr/>
          <p:nvPr/>
        </p:nvSpPr>
        <p:spPr>
          <a:xfrm>
            <a:off x="1736035" y="2598569"/>
            <a:ext cx="4219703" cy="7480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/>
              <a:t>A </a:t>
            </a:r>
            <a:r>
              <a:rPr lang="ko-KR" altLang="en-US" sz="2000" dirty="0"/>
              <a:t>행동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81DC1C8-FF2C-4111-90C4-B29393850334}"/>
              </a:ext>
            </a:extLst>
          </p:cNvPr>
          <p:cNvSpPr/>
          <p:nvPr/>
        </p:nvSpPr>
        <p:spPr>
          <a:xfrm>
            <a:off x="1736035" y="3526410"/>
            <a:ext cx="8719929" cy="7480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spc="-150" dirty="0"/>
              <a:t>2. </a:t>
            </a:r>
            <a:r>
              <a:rPr lang="ko-KR" altLang="en-US" sz="2000" spc="-150" dirty="0"/>
              <a:t>벽면 꾸미기 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점수계산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A4A4389-AB6C-4B78-A3BB-37C66EBB9C7E}"/>
              </a:ext>
            </a:extLst>
          </p:cNvPr>
          <p:cNvSpPr/>
          <p:nvPr/>
        </p:nvSpPr>
        <p:spPr>
          <a:xfrm>
            <a:off x="1736035" y="1670728"/>
            <a:ext cx="8719929" cy="7480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/>
              <a:t>1. </a:t>
            </a:r>
            <a:r>
              <a:rPr lang="ko-KR" altLang="en-US" sz="2000" dirty="0"/>
              <a:t>타일 가져오기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4A545FE-4857-48BF-A922-37099AF37290}"/>
              </a:ext>
            </a:extLst>
          </p:cNvPr>
          <p:cNvSpPr/>
          <p:nvPr/>
        </p:nvSpPr>
        <p:spPr>
          <a:xfrm>
            <a:off x="1736035" y="4454251"/>
            <a:ext cx="8719929" cy="7480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spc="-150" dirty="0"/>
              <a:t>3. </a:t>
            </a:r>
            <a:r>
              <a:rPr lang="ko-KR" altLang="en-US" sz="2000" spc="-150" dirty="0"/>
              <a:t>다음 라운드 준비하기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9880618-28D5-45C7-903F-ABEFF4E28321}"/>
              </a:ext>
            </a:extLst>
          </p:cNvPr>
          <p:cNvSpPr/>
          <p:nvPr/>
        </p:nvSpPr>
        <p:spPr>
          <a:xfrm>
            <a:off x="6236264" y="2598569"/>
            <a:ext cx="4219703" cy="7480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/>
              <a:t>B </a:t>
            </a:r>
            <a:r>
              <a:rPr lang="ko-KR" altLang="en-US" sz="2000" dirty="0"/>
              <a:t>행동</a:t>
            </a:r>
          </a:p>
        </p:txBody>
      </p:sp>
    </p:spTree>
    <p:extLst>
      <p:ext uri="{BB962C8B-B14F-4D97-AF65-F5344CB8AC3E}">
        <p14:creationId xmlns:p14="http://schemas.microsoft.com/office/powerpoint/2010/main" val="370795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1DF2A2E8-3F0C-424D-8262-EA51F0A0D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55" t="419" r="815" b="981"/>
          <a:stretch/>
        </p:blipFill>
        <p:spPr>
          <a:xfrm rot="20436621">
            <a:off x="9124469" y="516"/>
            <a:ext cx="3105479" cy="3100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96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가져오기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263631" y="1108778"/>
            <a:ext cx="6315194" cy="371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 </a:t>
            </a: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행동 </a:t>
            </a: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진열대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하나를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그 곳의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종류 타일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모두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가져온다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진열대에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남은 타일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은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모두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테이블 가운데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로 옮긴다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044864F-E660-4D45-AFBC-AB92BC88D5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77333"/>
              </a:clrFrom>
              <a:clrTo>
                <a:srgbClr val="C7733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3875" y="4096906"/>
            <a:ext cx="2958300" cy="292572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685AF6F-B1CD-4C24-8D25-F5014B3D0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" t="4473" r="3002" b="3916"/>
          <a:stretch/>
        </p:blipFill>
        <p:spPr>
          <a:xfrm>
            <a:off x="8598134" y="4727791"/>
            <a:ext cx="790575" cy="7747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B9A43F1-D7CD-47B7-9330-963AE9E838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4086" y="4714126"/>
            <a:ext cx="817425" cy="8456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6B30816-B13B-49A3-94CE-E4E7BA834B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4544" y="2122076"/>
            <a:ext cx="778500" cy="7873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CCEBC46-8DD4-4C82-A278-A6E4934792E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8776" y="3123978"/>
            <a:ext cx="778500" cy="7873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6CA7B18-1079-4A24-A0D3-28620B9F6C3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4904" y="3161285"/>
            <a:ext cx="778500" cy="78732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20DFE89-E53E-4C95-9745-0DB6F186DAC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1644" y="3025650"/>
            <a:ext cx="817425" cy="78732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2C0512C-4695-4FAA-AD1F-A602BB6573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7982" y="1780191"/>
            <a:ext cx="778500" cy="78732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4CEA566-0937-480A-BF30-DFDDE2D617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4227" y="5636006"/>
            <a:ext cx="817425" cy="84564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68AC7F4-0DEA-4214-AC95-AE92E7EEA2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8693" y="5816004"/>
            <a:ext cx="817425" cy="84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01823 -0.489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2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07669 -0.5442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7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01315 -0.67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8607 -0.0925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1DF2A2E8-3F0C-424D-8262-EA51F0A0D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55" t="419" r="815" b="981"/>
          <a:stretch/>
        </p:blipFill>
        <p:spPr>
          <a:xfrm rot="20436621">
            <a:off x="9124469" y="516"/>
            <a:ext cx="3105479" cy="3100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96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타일 가져오기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263631" y="989510"/>
            <a:ext cx="6688306" cy="510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B </a:t>
            </a:r>
            <a:r>
              <a:rPr lang="ko-KR" altLang="en-US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행동 </a:t>
            </a:r>
            <a:r>
              <a:rPr lang="en-US" altLang="ko-KR" sz="4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테이블</a:t>
            </a:r>
            <a:r>
              <a:rPr lang="en-US" altLang="ko-KR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가운데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종류 타일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모두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가져온다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해당 라운드에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처음으로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B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수행한 사람이라면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테이블 가운데의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시작 마커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도 가져와서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바닥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중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가장 </a:t>
            </a:r>
            <a:r>
              <a:rPr lang="ko-KR" altLang="en-US" sz="3000" b="1" spc="-150" dirty="0">
                <a:solidFill>
                  <a:srgbClr val="1C36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왼쪽 빈칸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놓는다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044864F-E660-4D45-AFBC-AB92BC88D5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77333"/>
              </a:clrFrom>
              <a:clrTo>
                <a:srgbClr val="C7733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3875" y="4096906"/>
            <a:ext cx="2958300" cy="292572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685AF6F-B1CD-4C24-8D25-F5014B3D0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" t="4473" r="3002" b="3916"/>
          <a:stretch/>
        </p:blipFill>
        <p:spPr>
          <a:xfrm>
            <a:off x="8598134" y="4727791"/>
            <a:ext cx="790575" cy="7747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B9A43F1-D7CD-47B7-9330-963AE9E838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4086" y="4714126"/>
            <a:ext cx="817425" cy="84564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CCEBC46-8DD4-4C82-A278-A6E4934792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8776" y="3123978"/>
            <a:ext cx="778500" cy="7873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6CA7B18-1079-4A24-A0D3-28620B9F6C3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4904" y="3161285"/>
            <a:ext cx="778500" cy="78732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4CEA566-0937-480A-BF30-DFDDE2D617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4227" y="5636006"/>
            <a:ext cx="817425" cy="84564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68AC7F4-0DEA-4214-AC95-AE92E7EEA2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8693" y="5816004"/>
            <a:ext cx="817425" cy="8456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6B30816-B13B-49A3-94CE-E4E7BA834B3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4544" y="2122076"/>
            <a:ext cx="778500" cy="78732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2C0512C-4695-4FAA-AD1F-A602BB65737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7982" y="1780191"/>
            <a:ext cx="778500" cy="78732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20DFE89-E53E-4C95-9745-0DB6F186DAC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1644" y="3025650"/>
            <a:ext cx="817425" cy="7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30768 -0.0942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-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29727 -0.0356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17578 -0.127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948</Words>
  <Application>Microsoft Office PowerPoint</Application>
  <PresentationFormat>와이드스크린</PresentationFormat>
  <Paragraphs>186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나눔스퀘어</vt:lpstr>
      <vt:lpstr>나눔스퀘어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사용자</cp:lastModifiedBy>
  <cp:revision>68</cp:revision>
  <dcterms:created xsi:type="dcterms:W3CDTF">2017-12-14T07:04:43Z</dcterms:created>
  <dcterms:modified xsi:type="dcterms:W3CDTF">2019-02-20T08:26:13Z</dcterms:modified>
</cp:coreProperties>
</file>