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90" r:id="rId7"/>
    <p:sldId id="292" r:id="rId8"/>
    <p:sldId id="295" r:id="rId9"/>
    <p:sldId id="293" r:id="rId10"/>
    <p:sldId id="272" r:id="rId11"/>
    <p:sldId id="296" r:id="rId12"/>
    <p:sldId id="300" r:id="rId13"/>
    <p:sldId id="301" r:id="rId14"/>
    <p:sldId id="299" r:id="rId15"/>
    <p:sldId id="298" r:id="rId16"/>
    <p:sldId id="303" r:id="rId17"/>
    <p:sldId id="304" r:id="rId18"/>
    <p:sldId id="297" r:id="rId19"/>
    <p:sldId id="302" r:id="rId20"/>
    <p:sldId id="305" r:id="rId21"/>
    <p:sldId id="306" r:id="rId22"/>
    <p:sldId id="308" r:id="rId23"/>
    <p:sldId id="307" r:id="rId24"/>
    <p:sldId id="309" r:id="rId25"/>
    <p:sldId id="310" r:id="rId26"/>
    <p:sldId id="311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259" r:id="rId38"/>
    <p:sldId id="264" r:id="rId39"/>
    <p:sldId id="263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11"/>
    <a:srgbClr val="139D5A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968895-B8DB-4FC3-9789-BE16EA46A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D9CF396-1688-4045-AE19-DB888F5E6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795803-EE2F-4AE8-A7FF-2462D3C7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58F58D-5093-4CAA-8BB9-BAA4F7410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D043EC-0313-4387-A31E-D96E010F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82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CEBEDF-5B9F-4C5C-935E-92DD42AF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06F176-BB50-4648-ABC3-D8031E040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D30CD1-2F07-460A-B426-EFA3023D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7D6D69-C0CE-4EFA-AF38-B4D54F65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E2B201-F695-4AA8-A0C9-B72AD0CC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93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B9C33FA-5E6F-46DA-BE89-A001DACBF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52BF8CF-AE98-45DA-9BC5-6B54F8F5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E79714-BB08-4DBE-9796-12E05644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7B82EE-62A9-476F-8593-4D0ADA97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15D028-8CA9-4CA0-948B-D53F5340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42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314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081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592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59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88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5E6BDF-6B96-4170-B1F4-E2F57A91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3A391F-FE91-4BAA-B1CD-B7DD283DF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149179-18BE-4E3D-9861-56EE32B8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0012A1-05E7-42D1-89CB-FD195C34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7B7552-2F34-42EE-A5D1-4DA616B9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6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0CC871-6724-4BD5-AA70-823E4F58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607A50-E983-4BA2-9D18-CF69C5D29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E95821-CDE5-4F9F-AF69-BEF639D4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430A5E-0B43-48A1-998D-16C5B854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F4A047-D9F6-47EA-8753-1137CFAD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02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FEAF9A-146F-4754-98ED-53F09AEE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40DAC2-25B7-46F3-9D58-58A511BE5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7DCA38-0C7C-47D0-BE89-D44BEF7D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44DF6B-4131-4DE3-BF67-0FD128AE0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8A6D58-8A27-4223-9B5F-25D62956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D9E9C9-22AD-440A-87AB-EF4E970E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1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8DEFD-35B0-4B87-A841-1964A9248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F938F1-9B64-4E47-BD95-A68C17138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0570DF2-1B41-4D98-9FA1-745FB25AA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F27B9F4-C619-4411-9703-1CFD5E756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D04C8CC-FE59-4417-A70F-F1A803A6F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F9C68A-1D43-4694-A6C7-2C133DC3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0124A6D-A306-4C36-A7FB-577D1875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4C8932D-B562-4A16-B02D-08ACD291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74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B4C21A-F107-4923-8BF5-56CD60F4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7828E6A-7117-4E43-8254-866CA938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B422FE-B822-4658-8090-681BC37B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676B79A-193E-4A29-9258-6E86F96A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1577C4-26BB-45EC-9580-EF0657FF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C98191C-CB27-43DF-ABA7-FB422A91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819E335-3B29-49B2-A853-E37D6CD2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5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EB764F-671E-49F2-AA24-73F85DD1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CCF5FF-6DB0-46B1-9638-6C835E95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8406C6-DAA8-4AAF-8411-A785EDE61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E3F18D-C211-4C88-B98C-11F9C50C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BC04C7-1F91-43E1-96DC-BD5195DF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A32EB57-DAD0-47EC-8B29-B3C7F9EE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44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0EDF22-11B2-4827-AAF2-CA690A69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A759525-550B-41A0-97A7-0668126A0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E6B7490-E624-4A69-814F-88CEB5675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FD6B71-3AAF-4AA6-87AA-BF988393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E31DDE-5A18-4F83-AD02-27B8715D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70C60F-6E78-4878-9729-27D1B3D2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70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0973A55-7FAE-47F6-96B8-48F32893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279F9E-E4A8-4B68-B943-78A52C1A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EAAEC8-02B4-4E6D-B94F-7AA03F21F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6862-F191-4DA3-97BA-F4695435E518}" type="datetimeFigureOut">
              <a:rPr lang="ko-KR" altLang="en-US" smtClean="0"/>
              <a:t>2019-03-05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B1C875-7591-4EDB-8FA6-5D9951487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2CC27C-F8A1-424A-9957-47F68C09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40C1-8CDB-4426-8A9D-F34CB25D46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32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3.png"/><Relationship Id="rId7" Type="http://schemas.openxmlformats.org/officeDocument/2006/relationships/image" Target="../media/image1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3.png"/><Relationship Id="rId7" Type="http://schemas.openxmlformats.org/officeDocument/2006/relationships/image" Target="../media/image1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3.png"/><Relationship Id="rId7" Type="http://schemas.openxmlformats.org/officeDocument/2006/relationships/image" Target="../media/image1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11" Type="http://schemas.openxmlformats.org/officeDocument/2006/relationships/image" Target="../media/image24.png"/><Relationship Id="rId5" Type="http://schemas.openxmlformats.org/officeDocument/2006/relationships/image" Target="../media/image17.jpg"/><Relationship Id="rId10" Type="http://schemas.openxmlformats.org/officeDocument/2006/relationships/image" Target="../media/image19.jpg"/><Relationship Id="rId4" Type="http://schemas.microsoft.com/office/2007/relationships/hdphoto" Target="../media/hdphoto1.wdp"/><Relationship Id="rId9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26.jp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g"/><Relationship Id="rId5" Type="http://schemas.openxmlformats.org/officeDocument/2006/relationships/image" Target="../media/image21.pn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8.png"/><Relationship Id="rId3" Type="http://schemas.openxmlformats.org/officeDocument/2006/relationships/image" Target="../media/image19.jpg"/><Relationship Id="rId7" Type="http://schemas.openxmlformats.org/officeDocument/2006/relationships/image" Target="../media/image26.jpg"/><Relationship Id="rId12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14.jpg"/><Relationship Id="rId5" Type="http://schemas.openxmlformats.org/officeDocument/2006/relationships/image" Target="../media/image23.png"/><Relationship Id="rId10" Type="http://schemas.openxmlformats.org/officeDocument/2006/relationships/image" Target="../media/image17.jpg"/><Relationship Id="rId4" Type="http://schemas.openxmlformats.org/officeDocument/2006/relationships/image" Target="../media/image20.jp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jpg"/><Relationship Id="rId7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jpg"/><Relationship Id="rId7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20.jp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8.png"/><Relationship Id="rId3" Type="http://schemas.openxmlformats.org/officeDocument/2006/relationships/image" Target="../media/image19.jpg"/><Relationship Id="rId7" Type="http://schemas.openxmlformats.org/officeDocument/2006/relationships/image" Target="../media/image26.jpg"/><Relationship Id="rId12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openxmlformats.org/officeDocument/2006/relationships/image" Target="../media/image14.jpg"/><Relationship Id="rId5" Type="http://schemas.openxmlformats.org/officeDocument/2006/relationships/image" Target="../media/image23.png"/><Relationship Id="rId10" Type="http://schemas.openxmlformats.org/officeDocument/2006/relationships/image" Target="../media/image17.jpg"/><Relationship Id="rId4" Type="http://schemas.openxmlformats.org/officeDocument/2006/relationships/image" Target="../media/image20.jp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27.png"/><Relationship Id="rId3" Type="http://schemas.openxmlformats.org/officeDocument/2006/relationships/image" Target="../media/image19.jpg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14.jpg"/><Relationship Id="rId5" Type="http://schemas.openxmlformats.org/officeDocument/2006/relationships/image" Target="../media/image28.png"/><Relationship Id="rId10" Type="http://schemas.openxmlformats.org/officeDocument/2006/relationships/image" Target="../media/image17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hdphoto" Target="../media/hdphoto1.wdp"/><Relationship Id="rId7" Type="http://schemas.openxmlformats.org/officeDocument/2006/relationships/image" Target="../media/image1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g"/><Relationship Id="rId5" Type="http://schemas.openxmlformats.org/officeDocument/2006/relationships/image" Target="../media/image18.jpg"/><Relationship Id="rId10" Type="http://schemas.openxmlformats.org/officeDocument/2006/relationships/image" Target="../media/image24.png"/><Relationship Id="rId4" Type="http://schemas.openxmlformats.org/officeDocument/2006/relationships/image" Target="../media/image16.jpg"/><Relationship Id="rId9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1.png"/><Relationship Id="rId7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4.png"/><Relationship Id="rId3" Type="http://schemas.openxmlformats.org/officeDocument/2006/relationships/image" Target="../media/image18.jpg"/><Relationship Id="rId7" Type="http://schemas.openxmlformats.org/officeDocument/2006/relationships/image" Target="../media/image19.jpg"/><Relationship Id="rId12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11" Type="http://schemas.openxmlformats.org/officeDocument/2006/relationships/image" Target="../media/image17.jpg"/><Relationship Id="rId5" Type="http://schemas.openxmlformats.org/officeDocument/2006/relationships/image" Target="../media/image20.jpg"/><Relationship Id="rId10" Type="http://schemas.openxmlformats.org/officeDocument/2006/relationships/image" Target="../media/image26.jpg"/><Relationship Id="rId4" Type="http://schemas.openxmlformats.org/officeDocument/2006/relationships/image" Target="../media/image16.jpg"/><Relationship Id="rId9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8.jpg"/><Relationship Id="rId7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11" Type="http://schemas.openxmlformats.org/officeDocument/2006/relationships/image" Target="../media/image14.jpg"/><Relationship Id="rId5" Type="http://schemas.openxmlformats.org/officeDocument/2006/relationships/image" Target="../media/image20.jpg"/><Relationship Id="rId10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3.png"/><Relationship Id="rId7" Type="http://schemas.openxmlformats.org/officeDocument/2006/relationships/image" Target="../media/image2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838FB002-F1B1-471D-A009-5ADBF20842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05" y="404601"/>
            <a:ext cx="5182190" cy="51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진행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3E0910A-EF70-44C4-8ED8-E92BF2ACCF65}"/>
              </a:ext>
            </a:extLst>
          </p:cNvPr>
          <p:cNvSpPr/>
          <p:nvPr/>
        </p:nvSpPr>
        <p:spPr>
          <a:xfrm>
            <a:off x="1736036" y="2598569"/>
            <a:ext cx="6693590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거래하기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81DC1C8-FF2C-4111-90C4-B29393850334}"/>
              </a:ext>
            </a:extLst>
          </p:cNvPr>
          <p:cNvSpPr/>
          <p:nvPr/>
        </p:nvSpPr>
        <p:spPr>
          <a:xfrm>
            <a:off x="1736036" y="3526410"/>
            <a:ext cx="6693590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8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공개된 콩 심기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A4A4389-AB6C-4B78-A3BB-37C66EBB9C7E}"/>
              </a:ext>
            </a:extLst>
          </p:cNvPr>
          <p:cNvSpPr/>
          <p:nvPr/>
        </p:nvSpPr>
        <p:spPr>
          <a:xfrm>
            <a:off x="1736036" y="1670728"/>
            <a:ext cx="6693590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콩 심기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A545FE-4857-48BF-A922-37099AF37290}"/>
              </a:ext>
            </a:extLst>
          </p:cNvPr>
          <p:cNvSpPr/>
          <p:nvPr/>
        </p:nvSpPr>
        <p:spPr>
          <a:xfrm>
            <a:off x="1736036" y="4454251"/>
            <a:ext cx="6693590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8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8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콩 보충하기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EB83AEE-CC67-4F93-807A-A33B4A8DCDB5}"/>
              </a:ext>
            </a:extLst>
          </p:cNvPr>
          <p:cNvSpPr/>
          <p:nvPr/>
        </p:nvSpPr>
        <p:spPr>
          <a:xfrm>
            <a:off x="8546412" y="1670727"/>
            <a:ext cx="1909552" cy="3531565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콩 </a:t>
            </a:r>
            <a:endParaRPr lang="en-US" altLang="ko-KR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수확</a:t>
            </a:r>
            <a:endParaRPr lang="en-US" altLang="ko-KR" sz="2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하기</a:t>
            </a:r>
          </a:p>
        </p:txBody>
      </p:sp>
    </p:spTree>
    <p:extLst>
      <p:ext uri="{BB962C8B-B14F-4D97-AF65-F5344CB8AC3E}">
        <p14:creationId xmlns:p14="http://schemas.microsoft.com/office/powerpoint/2010/main" val="370795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279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2A1564E-C762-461D-9E6D-8F6347CC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0" y="4036101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8BCD5B9-E0AA-48BB-8F07-87F79021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95" y="40724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E2A735-7172-4982-8C62-10849A68D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73" y="4072465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id="{685B3954-D4C8-43C7-B8FB-F2C72EE6A42E}"/>
              </a:ext>
            </a:extLst>
          </p:cNvPr>
          <p:cNvSpPr/>
          <p:nvPr/>
        </p:nvSpPr>
        <p:spPr>
          <a:xfrm>
            <a:off x="7840158" y="1622148"/>
            <a:ext cx="3780397" cy="3780397"/>
          </a:xfrm>
          <a:prstGeom prst="ellipse">
            <a:avLst/>
          </a:prstGeom>
          <a:noFill/>
          <a:ln w="381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1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6601 -0.3171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13321 -0.3171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279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2A1564E-C762-461D-9E6D-8F6347CC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0" y="4036101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8BCD5B9-E0AA-48BB-8F07-87F79021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95" y="40724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E2A735-7172-4982-8C62-10849A68D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73" y="4072465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6601 -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279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2A1564E-C762-461D-9E6D-8F6347CC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8BCD5B9-E0AA-48BB-8F07-87F79021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23" y="4062740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E2A735-7172-4982-8C62-10849A68D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0" y="1957452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95" y="4046282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곱하기 기호 12">
            <a:extLst>
              <a:ext uri="{FF2B5EF4-FFF2-40B4-BE49-F238E27FC236}">
                <a16:creationId xmlns:a16="http://schemas.microsoft.com/office/drawing/2014/main" id="{F869CDFA-46E6-4962-AA1F-27AFF55FFCF1}"/>
              </a:ext>
            </a:extLst>
          </p:cNvPr>
          <p:cNvSpPr/>
          <p:nvPr/>
        </p:nvSpPr>
        <p:spPr>
          <a:xfrm>
            <a:off x="6497228" y="1421246"/>
            <a:ext cx="4825586" cy="4825586"/>
          </a:xfrm>
          <a:prstGeom prst="mathMultiply">
            <a:avLst>
              <a:gd name="adj1" fmla="val 8736"/>
            </a:avLst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543 -0.25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279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2A1564E-C762-461D-9E6D-8F6347CC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0" y="4036101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8BCD5B9-E0AA-48BB-8F07-87F79021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95" y="40724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E2A735-7172-4982-8C62-10849A68D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73" y="4072465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6601 -0.308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13321 -0.308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279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2A1564E-C762-461D-9E6D-8F6347CC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8BCD5B9-E0AA-48BB-8F07-87F79021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54" y="1957452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E2A735-7172-4982-8C62-10849A68D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0" y="1957452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0" y="4036101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곱하기 기호 12">
            <a:extLst>
              <a:ext uri="{FF2B5EF4-FFF2-40B4-BE49-F238E27FC236}">
                <a16:creationId xmlns:a16="http://schemas.microsoft.com/office/drawing/2014/main" id="{F869CDFA-46E6-4962-AA1F-27AFF55FFCF1}"/>
              </a:ext>
            </a:extLst>
          </p:cNvPr>
          <p:cNvSpPr/>
          <p:nvPr/>
        </p:nvSpPr>
        <p:spPr>
          <a:xfrm>
            <a:off x="8522778" y="1429006"/>
            <a:ext cx="4549017" cy="4549017"/>
          </a:xfrm>
          <a:prstGeom prst="mathMultiply">
            <a:avLst>
              <a:gd name="adj1" fmla="val 8736"/>
            </a:avLst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15235 -0.25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DF809CC-60BC-44BE-995E-5ADF3C2A7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E2A735-7172-4982-8C62-10849A68D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13" y="4062740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31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F80FB27-7539-48DD-9863-BE7646C3F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08" y="4003649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3307EC-C5E5-4DF6-8A0E-BE171024AB28}"/>
              </a:ext>
            </a:extLst>
          </p:cNvPr>
          <p:cNvSpPr txBox="1"/>
          <p:nvPr/>
        </p:nvSpPr>
        <p:spPr>
          <a:xfrm>
            <a:off x="336458" y="1266975"/>
            <a:ext cx="6978742" cy="418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빈 콩 밭에 새롭게 콩을 심어도 되고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 콩밭에 종류가 같은 콩을 추가해도 됨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04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0495 -0.30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2A1564E-C762-461D-9E6D-8F6347CC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8BCD5B9-E0AA-48BB-8F07-87F79021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629" y="1881252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86704E1-F2FA-4855-A3EA-FC492DA71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13" y="4062740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56" y="4062740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8C1F0FF-F9F3-4CF0-8F97-11F930FEA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207500"/>
            <a:ext cx="2548286" cy="2404721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FD4B2933-EDC6-462C-ABB1-D465E71D64D8}"/>
              </a:ext>
            </a:extLst>
          </p:cNvPr>
          <p:cNvSpPr/>
          <p:nvPr/>
        </p:nvSpPr>
        <p:spPr>
          <a:xfrm>
            <a:off x="7840158" y="1622148"/>
            <a:ext cx="3780397" cy="3780397"/>
          </a:xfrm>
          <a:prstGeom prst="ellipse">
            <a:avLst/>
          </a:prstGeom>
          <a:noFill/>
          <a:ln w="381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77DE75-5955-441F-B936-CEBF32837E03}"/>
              </a:ext>
            </a:extLst>
          </p:cNvPr>
          <p:cNvSpPr txBox="1"/>
          <p:nvPr/>
        </p:nvSpPr>
        <p:spPr>
          <a:xfrm>
            <a:off x="336458" y="1266975"/>
            <a:ext cx="6978742" cy="418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빈 콩 밭에 새롭게 콩을 심어도 되고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 콩밭에 종류가 같은 콩을 추가해도 됨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4531 -0.3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DF809CC-60BC-44BE-995E-5ADF3C2A7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418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빈 콩 밭에 새롭게 콩을 심어도 되고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 콩밭에 종류가 같은 콩을 추가해도 됨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E2A735-7172-4982-8C62-10849A68D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13" y="4062740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31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F80FB27-7539-48DD-9863-BE7646C3F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08" y="4003649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0495 -0.308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2A1564E-C762-461D-9E6D-8F6347CC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8BCD5B9-E0AA-48BB-8F07-87F79021D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629" y="1881252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86704E1-F2FA-4855-A3EA-FC492DA71E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13" y="4062740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56" y="4062740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8C1F0FF-F9F3-4CF0-8F97-11F930FEA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207500"/>
            <a:ext cx="2548286" cy="2404721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FD4B2933-EDC6-462C-ABB1-D465E71D64D8}"/>
              </a:ext>
            </a:extLst>
          </p:cNvPr>
          <p:cNvSpPr/>
          <p:nvPr/>
        </p:nvSpPr>
        <p:spPr>
          <a:xfrm>
            <a:off x="7840158" y="1622148"/>
            <a:ext cx="3780397" cy="3780397"/>
          </a:xfrm>
          <a:prstGeom prst="ellipse">
            <a:avLst/>
          </a:prstGeom>
          <a:noFill/>
          <a:ln w="381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9AB11-9E90-44A7-AC5D-DF3C48D3D13D}"/>
              </a:ext>
            </a:extLst>
          </p:cNvPr>
          <p:cNvSpPr txBox="1"/>
          <p:nvPr/>
        </p:nvSpPr>
        <p:spPr>
          <a:xfrm>
            <a:off x="336458" y="1266975"/>
            <a:ext cx="6978742" cy="418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필수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 행동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둘째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콩밭 한 곳에 심기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셋째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심기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불가능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※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빈 콩 밭에 새롭게 콩을 심어도 되고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기존 콩밭에 종류가 같은 콩을 추가해도 됨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15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12318 -0.257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157599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DF809CC-60BC-44BE-995E-5ADF3C2A7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536" y="1101467"/>
            <a:ext cx="4145006" cy="2183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1.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 콩 심기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8FBF2CC-596E-4B3B-82F0-1280239B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78" y="5192702"/>
            <a:ext cx="2548286" cy="2404721"/>
          </a:xfrm>
          <a:prstGeom prst="rect">
            <a:avLst/>
          </a:prstGeom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67D8A60D-B144-4C35-B060-266502DC6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7878620" y="4038958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609C930-BCDD-4C8A-9DEC-6D8A9BC87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8136126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AE2A735-7172-4982-8C62-10849A68D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13" y="4062740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31" y="40184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39B1626-6050-4FDA-98FD-2AB0EFFDE7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299" y="1959617"/>
            <a:ext cx="1288317" cy="197389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26D93E0-4A99-4A47-8079-AFFAE25CF8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52" y="1959617"/>
            <a:ext cx="1279746" cy="193961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159DB17-3E8E-49B3-8F0C-63EF0F81A2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08" y="4003649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C9D749-48F0-465B-9FC4-4AFF45D62C7E}"/>
              </a:ext>
            </a:extLst>
          </p:cNvPr>
          <p:cNvSpPr txBox="1"/>
          <p:nvPr/>
        </p:nvSpPr>
        <p:spPr>
          <a:xfrm>
            <a:off x="9917398" y="4210312"/>
            <a:ext cx="244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수확하기</a:t>
            </a:r>
            <a:endParaRPr lang="en-US" altLang="ko-KR" sz="3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8E2F6F-81A7-45CD-A91F-16535B6F5087}"/>
              </a:ext>
            </a:extLst>
          </p:cNvPr>
          <p:cNvSpPr txBox="1"/>
          <p:nvPr/>
        </p:nvSpPr>
        <p:spPr>
          <a:xfrm>
            <a:off x="336458" y="1266975"/>
            <a:ext cx="6978742" cy="371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첫번째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콩 카드를 심을 밭이 없다면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lvl="0" algn="just">
              <a:lnSpc>
                <a:spcPct val="150000"/>
              </a:lnSpc>
            </a:pP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콩 밭 중 하나를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강제로 비우고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심어야 함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(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수확하기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altLang="ko-KR" sz="1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 시작 시 손에 든 카드가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없다면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콩 카드를 심지 않고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단계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진행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511D57A-FAEB-48E8-B1C3-937073B4E8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207500"/>
            <a:ext cx="2548286" cy="24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10495 -0.3085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DF809CC-60BC-44BE-995E-5ADF3C2A7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056" y="3306187"/>
            <a:ext cx="4145006" cy="2183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366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획득 더미 맨 위 카드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바닥에 펼침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펼친 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장은 자신의 카드이며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3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단계에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자신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 콩밭에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심거나 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플레이어와의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사용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EBD2EC4-B469-42C8-955A-128FBFE42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069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F80FB27-7539-48DD-9863-BE7646C3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3980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1EC7798-1AA9-4BED-B344-4E5B2F8D3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72" y="4164337"/>
            <a:ext cx="1279746" cy="193961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F21B8F3-B9C9-4674-A1FA-9318BEBAB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9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1367BED-F930-4BDD-BE42-D3B78BFE4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31" y="6867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5A95A61-46BB-40B0-A65F-6E16EDAAE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05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95E9CF5-8EA9-4ADB-8857-62D8CC704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69" y="5343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C09F138-6404-42FB-A1F0-1AFB6690F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96" y="773316"/>
            <a:ext cx="1279746" cy="193961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8D731BA-ADE3-4099-87FD-D8DF61FB1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18" y="773316"/>
            <a:ext cx="1279747" cy="197389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F956E15-1BD6-42C7-B0A8-A5E100FFD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38" y="45819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8CA27553-7F86-4701-B5A6-043492798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81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ECE3B38-F80F-41B1-83DD-FD53D6A6D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78" y="458189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877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7162 0.042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-0.03403 L 0.14753 0.0421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023135"/>
            <a:ext cx="6978742" cy="487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규칙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차례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 err="1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플레이어와만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할 수 있음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 순서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수에 상관없이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가능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거래해서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받은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 콩밭에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심은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불가능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반드시 서로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합의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끝낸 뒤 거래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실행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(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카드 순서의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꼬임 방지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en-US" altLang="ko-KR" sz="3000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8F21B8F3-B9C9-4674-A1FA-9318BEBA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9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1367BED-F930-4BDD-BE42-D3B78BFE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31" y="6867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5A95A61-46BB-40B0-A65F-6E16EDAAE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05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95E9CF5-8EA9-4ADB-8857-62D8CC70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69" y="5343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C09F138-6404-42FB-A1F0-1AFB6690F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96" y="773316"/>
            <a:ext cx="1279746" cy="193961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8D731BA-ADE3-4099-87FD-D8DF61FB1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18" y="773316"/>
            <a:ext cx="1279747" cy="197389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F956E15-1BD6-42C7-B0A8-A5E100FFD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38" y="45819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44C8206-D873-48E4-8A67-B8DF00D07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056" y="3306187"/>
            <a:ext cx="4145006" cy="218375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E5EBE2A-5EE4-423D-AC31-82104471C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069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FA42A81-D867-4ED0-8E31-80516C99F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3980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85BABF4-D896-4AE0-8CC4-DE927B1F4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72" y="4164337"/>
            <a:ext cx="1279746" cy="19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36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3256596-7603-4675-971F-67666534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58" y="3306187"/>
            <a:ext cx="4145006" cy="2183757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901C48D9-C4B5-43E1-9CAF-F1C0EF9CA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5" y="4069246"/>
            <a:ext cx="1279746" cy="1939616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BEAEF4EA-AD16-4841-AC00-2A56E81E3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6992" y="3314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14CF4362-E785-4508-86BA-0A30DAD0B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13" y="5417141"/>
            <a:ext cx="2548286" cy="2404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023135"/>
            <a:ext cx="6978742" cy="21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규칙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차례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 err="1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플레이어와만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할 수 있음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 순서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수에 상관없이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가능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8F21B8F3-B9C9-4674-A1FA-9318BEBAB2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9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1367BED-F930-4BDD-BE42-D3B78BFE4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31" y="6867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5A95A61-46BB-40B0-A65F-6E16EDAAE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05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95E9CF5-8EA9-4ADB-8857-62D8CC704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69" y="5343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C09F138-6404-42FB-A1F0-1AFB6690F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96" y="773316"/>
            <a:ext cx="1279746" cy="193961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F956E15-1BD6-42C7-B0A8-A5E100FFD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38" y="45819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08ADE3A-2F66-49F6-BA19-87BB6FD6D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76" y="4069247"/>
            <a:ext cx="1279747" cy="197389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4C212AF-F26F-48FB-96B0-82F78163D8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0407" y="3441854"/>
            <a:ext cx="1279747" cy="197389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7DE2D95-1BA7-47B8-9E8D-58C456C8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056" y="3306187"/>
            <a:ext cx="4145006" cy="218375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0EEA203-0F62-4256-B6E6-9EC6AF310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069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C412846C-7E72-4058-80FA-43E9482B0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3980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1A4BCD9B-488D-4B33-9394-454DF8B8F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72" y="4164337"/>
            <a:ext cx="1279746" cy="1939616"/>
          </a:xfrm>
          <a:prstGeom prst="rect">
            <a:avLst/>
          </a:prstGeom>
        </p:spPr>
      </p:pic>
      <p:pic>
        <p:nvPicPr>
          <p:cNvPr id="29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CE115B99-69F0-4840-B8F0-2424BDEC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1415" y="5237863"/>
            <a:ext cx="1486418" cy="1391892"/>
          </a:xfrm>
          <a:prstGeom prst="rect">
            <a:avLst/>
          </a:prstGeom>
          <a:noFill/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8D731BA-ADE3-4099-87FD-D8DF61FB1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18" y="773316"/>
            <a:ext cx="1279747" cy="1973895"/>
          </a:xfrm>
          <a:prstGeom prst="rect">
            <a:avLst/>
          </a:prstGeom>
        </p:spPr>
      </p:pic>
      <p:pic>
        <p:nvPicPr>
          <p:cNvPr id="43" name="그림 42" descr="텍스트이(가) 표시된 사진&#10;&#10;자동 생성된 설명">
            <a:extLst>
              <a:ext uri="{FF2B5EF4-FFF2-40B4-BE49-F238E27FC236}">
                <a16:creationId xmlns:a16="http://schemas.microsoft.com/office/drawing/2014/main" id="{9F250015-41B3-45F5-9EDF-BD645EF61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4309222" y="4280269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0881A0A-1A43-4078-89D8-F19F49840F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4566728" y="4259758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7F626C6-CA71-47FC-A5AD-FBD813932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73" y="4259758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9F82ABDA-0333-4C1A-A4BF-65D940BE2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50" y="4244960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6A2A716E-8B0A-4CB9-8D5E-4FF94F20CD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02" y="5448811"/>
            <a:ext cx="2548286" cy="2404721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2D3325D7-034B-40BC-B04B-B9BBB4EA7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6990" y="4133276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B4152DE5-C213-4BA6-9B1E-88A6A4C62BE8}"/>
              </a:ext>
            </a:extLst>
          </p:cNvPr>
          <p:cNvSpPr/>
          <p:nvPr/>
        </p:nvSpPr>
        <p:spPr>
          <a:xfrm>
            <a:off x="1631938" y="2951483"/>
            <a:ext cx="3403725" cy="1320898"/>
          </a:xfrm>
          <a:prstGeom prst="wedgeRoundRectCallout">
            <a:avLst>
              <a:gd name="adj1" fmla="val -28933"/>
              <a:gd name="adj2" fmla="val 1153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팥 카드 두 장 줄게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3000" spc="-150" dirty="0" err="1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대두콩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카드 줘</a:t>
            </a:r>
            <a:endParaRPr lang="ko-KR" altLang="en-US" dirty="0"/>
          </a:p>
        </p:txBody>
      </p:sp>
      <p:sp>
        <p:nvSpPr>
          <p:cNvPr id="52" name="말풍선: 모서리가 둥근 사각형 51">
            <a:extLst>
              <a:ext uri="{FF2B5EF4-FFF2-40B4-BE49-F238E27FC236}">
                <a16:creationId xmlns:a16="http://schemas.microsoft.com/office/drawing/2014/main" id="{EC9A49A1-5791-43FF-ACD8-6B2308E26ACB}"/>
              </a:ext>
            </a:extLst>
          </p:cNvPr>
          <p:cNvSpPr/>
          <p:nvPr/>
        </p:nvSpPr>
        <p:spPr>
          <a:xfrm>
            <a:off x="8395970" y="2951483"/>
            <a:ext cx="1701863" cy="1320898"/>
          </a:xfrm>
          <a:prstGeom prst="wedgeRoundRectCallout">
            <a:avLst>
              <a:gd name="adj1" fmla="val 8081"/>
              <a:gd name="adj2" fmla="val 11075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좋아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dirty="0"/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B42607D9-4720-4565-8432-9AB139E92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93" y="4212673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15BD99A-2B58-4F6E-B713-880DE69620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938" y="5229325"/>
            <a:ext cx="1385860" cy="13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35078 0.3907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195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51224 -0.14629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3256 -0.0310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2" grpId="0" animBg="1"/>
      <p:bldP spid="5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023135"/>
            <a:ext cx="6978742" cy="21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규칙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거래해서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받은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 콩밭에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심은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불가능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8F21B8F3-B9C9-4674-A1FA-9318BEBA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9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1367BED-F930-4BDD-BE42-D3B78BFE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31" y="6867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5A95A61-46BB-40B0-A65F-6E16EDAAE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05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95E9CF5-8EA9-4ADB-8857-62D8CC70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69" y="5343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C09F138-6404-42FB-A1F0-1AFB6690F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96" y="773316"/>
            <a:ext cx="1279746" cy="193961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F956E15-1BD6-42C7-B0A8-A5E100FFD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38" y="45819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44C8206-D873-48E4-8A67-B8DF00D07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056" y="3306187"/>
            <a:ext cx="4145006" cy="218375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E5EBE2A-5EE4-423D-AC31-82104471C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069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FA42A81-D867-4ED0-8E31-80516C99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3980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CA02FED-53DF-4EB7-8379-58117484A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6992" y="3314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3F5C943-94E6-4E96-A526-C74BD7839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58" y="3306187"/>
            <a:ext cx="4145006" cy="218375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06B51C2-1548-4624-87E4-724C1D28B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76" y="4069247"/>
            <a:ext cx="1279747" cy="197389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DC6460C-7527-49C8-A34B-53B0B9BA2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0407" y="3441854"/>
            <a:ext cx="1279747" cy="1973895"/>
          </a:xfrm>
          <a:prstGeom prst="rect">
            <a:avLst/>
          </a:prstGeom>
        </p:spPr>
      </p:pic>
      <p:pic>
        <p:nvPicPr>
          <p:cNvPr id="26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8A577FAB-61F7-4733-BA9D-FE1B1D24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1415" y="5237863"/>
            <a:ext cx="1486418" cy="1391892"/>
          </a:xfrm>
          <a:prstGeom prst="rect">
            <a:avLst/>
          </a:prstGeom>
          <a:noFill/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E6F9011-0EF0-4FE7-BF18-542D0BDF4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6990" y="4133276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CF8F387-B7EC-4996-98E8-80C6E3439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5" y="4069246"/>
            <a:ext cx="1279746" cy="193961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4582B7D-EEE4-4119-AF6A-AE79E11EE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938" y="5229325"/>
            <a:ext cx="1385860" cy="13208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85BABF4-D896-4AE0-8CC4-DE927B1F4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72" y="4164337"/>
            <a:ext cx="1279746" cy="1939616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1DEA5BD-BAEF-4535-BB05-57F0DAA61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274" y="4450002"/>
            <a:ext cx="1279746" cy="1939616"/>
          </a:xfrm>
          <a:prstGeom prst="rect">
            <a:avLst/>
          </a:prstGeom>
        </p:spPr>
      </p:pic>
      <p:sp>
        <p:nvSpPr>
          <p:cNvPr id="33" name="곱하기 기호 32">
            <a:extLst>
              <a:ext uri="{FF2B5EF4-FFF2-40B4-BE49-F238E27FC236}">
                <a16:creationId xmlns:a16="http://schemas.microsoft.com/office/drawing/2014/main" id="{AAD69F39-5AB9-41B0-A421-F4EFA8B538A3}"/>
              </a:ext>
            </a:extLst>
          </p:cNvPr>
          <p:cNvSpPr/>
          <p:nvPr/>
        </p:nvSpPr>
        <p:spPr>
          <a:xfrm>
            <a:off x="3322272" y="2788753"/>
            <a:ext cx="4549017" cy="4549017"/>
          </a:xfrm>
          <a:prstGeom prst="mathMultiply">
            <a:avLst>
              <a:gd name="adj1" fmla="val 8736"/>
            </a:avLst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6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25365 0.036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023135"/>
            <a:ext cx="6978742" cy="21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규칙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거래해서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받은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 콩밭에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심은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불가능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8F21B8F3-B9C9-4674-A1FA-9318BEBA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9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1367BED-F930-4BDD-BE42-D3B78BFE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31" y="6867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5A95A61-46BB-40B0-A65F-6E16EDAAE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05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95E9CF5-8EA9-4ADB-8857-62D8CC70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69" y="5343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C09F138-6404-42FB-A1F0-1AFB6690F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96" y="773316"/>
            <a:ext cx="1279746" cy="193961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F956E15-1BD6-42C7-B0A8-A5E100FFD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38" y="45819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44C8206-D873-48E4-8A67-B8DF00D07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056" y="3306187"/>
            <a:ext cx="4145006" cy="218375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E5EBE2A-5EE4-423D-AC31-82104471C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069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FA42A81-D867-4ED0-8E31-80516C99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3980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CA02FED-53DF-4EB7-8379-58117484A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6992" y="3314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3F5C943-94E6-4E96-A526-C74BD7839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58" y="3306187"/>
            <a:ext cx="4145006" cy="218375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06B51C2-1548-4624-87E4-724C1D28B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76" y="4069247"/>
            <a:ext cx="1279747" cy="197389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DC6460C-7527-49C8-A34B-53B0B9BA2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0407" y="3441854"/>
            <a:ext cx="1279747" cy="1973895"/>
          </a:xfrm>
          <a:prstGeom prst="rect">
            <a:avLst/>
          </a:prstGeom>
        </p:spPr>
      </p:pic>
      <p:pic>
        <p:nvPicPr>
          <p:cNvPr id="26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8A577FAB-61F7-4733-BA9D-FE1B1D24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1415" y="5237863"/>
            <a:ext cx="1486418" cy="1391892"/>
          </a:xfrm>
          <a:prstGeom prst="rect">
            <a:avLst/>
          </a:prstGeom>
          <a:noFill/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DE6F9011-0EF0-4FE7-BF18-542D0BDF4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6990" y="4133276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1CF8F387-B7EC-4996-98E8-80C6E3439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5" y="4069246"/>
            <a:ext cx="1279746" cy="193961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4582B7D-EEE4-4119-AF6A-AE79E11EE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938" y="5229325"/>
            <a:ext cx="1385860" cy="132089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85BABF4-D896-4AE0-8CC4-DE927B1F4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72" y="4164337"/>
            <a:ext cx="1279746" cy="193961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F48B48B-CE94-47B8-B28E-D0D648443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39935" y="4899390"/>
            <a:ext cx="1279746" cy="1939616"/>
          </a:xfrm>
          <a:prstGeom prst="rect">
            <a:avLst/>
          </a:prstGeom>
        </p:spPr>
      </p:pic>
      <p:sp>
        <p:nvSpPr>
          <p:cNvPr id="33" name="곱하기 기호 32">
            <a:extLst>
              <a:ext uri="{FF2B5EF4-FFF2-40B4-BE49-F238E27FC236}">
                <a16:creationId xmlns:a16="http://schemas.microsoft.com/office/drawing/2014/main" id="{AAD69F39-5AB9-41B0-A421-F4EFA8B538A3}"/>
              </a:ext>
            </a:extLst>
          </p:cNvPr>
          <p:cNvSpPr/>
          <p:nvPr/>
        </p:nvSpPr>
        <p:spPr>
          <a:xfrm>
            <a:off x="3322272" y="2788753"/>
            <a:ext cx="4549017" cy="4549017"/>
          </a:xfrm>
          <a:prstGeom prst="mathMultiply">
            <a:avLst>
              <a:gd name="adj1" fmla="val 8736"/>
            </a:avLst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8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55638 -0.062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3256596-7603-4675-971F-67666534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58" y="3306187"/>
            <a:ext cx="4145006" cy="2183757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901C48D9-C4B5-43E1-9CAF-F1C0EF9CA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5" y="4069246"/>
            <a:ext cx="1279746" cy="1939616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BEAEF4EA-AD16-4841-AC00-2A56E81E3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6992" y="3314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14CF4362-E785-4508-86BA-0A30DAD0B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13" y="5417141"/>
            <a:ext cx="2548286" cy="2404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023135"/>
            <a:ext cx="6978742" cy="21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규칙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주거나 받아도 되지만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상대가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거절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하면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기증 불가능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8F21B8F3-B9C9-4674-A1FA-9318BEBAB2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9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1367BED-F930-4BDD-BE42-D3B78BFE4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31" y="6867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5A95A61-46BB-40B0-A65F-6E16EDAAE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05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95E9CF5-8EA9-4ADB-8857-62D8CC704A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69" y="5343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C09F138-6404-42FB-A1F0-1AFB6690F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96" y="773316"/>
            <a:ext cx="1279746" cy="1939616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F956E15-1BD6-42C7-B0A8-A5E100FFD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38" y="45819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08ADE3A-2F66-49F6-BA19-87BB6FD6D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76" y="4069247"/>
            <a:ext cx="1279747" cy="197389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7DE2D95-1BA7-47B8-9E8D-58C456C8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056" y="3306187"/>
            <a:ext cx="4145006" cy="218375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0EEA203-0F62-4256-B6E6-9EC6AF310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06924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C412846C-7E72-4058-80FA-43E9482B0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763" y="439806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1A4BCD9B-488D-4B33-9394-454DF8B8F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72" y="4164337"/>
            <a:ext cx="1279746" cy="1939616"/>
          </a:xfrm>
          <a:prstGeom prst="rect">
            <a:avLst/>
          </a:prstGeom>
        </p:spPr>
      </p:pic>
      <p:pic>
        <p:nvPicPr>
          <p:cNvPr id="29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CE115B99-69F0-4840-B8F0-2424BDEC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1415" y="5237863"/>
            <a:ext cx="1486418" cy="1391892"/>
          </a:xfrm>
          <a:prstGeom prst="rect">
            <a:avLst/>
          </a:prstGeom>
          <a:noFill/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8D731BA-ADE3-4099-87FD-D8DF61FB1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18" y="773316"/>
            <a:ext cx="1279747" cy="1973895"/>
          </a:xfrm>
          <a:prstGeom prst="rect">
            <a:avLst/>
          </a:prstGeom>
        </p:spPr>
      </p:pic>
      <p:pic>
        <p:nvPicPr>
          <p:cNvPr id="43" name="그림 42" descr="텍스트이(가) 표시된 사진&#10;&#10;자동 생성된 설명">
            <a:extLst>
              <a:ext uri="{FF2B5EF4-FFF2-40B4-BE49-F238E27FC236}">
                <a16:creationId xmlns:a16="http://schemas.microsoft.com/office/drawing/2014/main" id="{9F250015-41B3-45F5-9EDF-BD645EF61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4309222" y="4280269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0881A0A-1A43-4078-89D8-F19F49840F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4566728" y="4259758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7F626C6-CA71-47FC-A5AD-FBD813932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73" y="4259758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9F82ABDA-0333-4C1A-A4BF-65D940BE2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50" y="4244960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6A2A716E-8B0A-4CB9-8D5E-4FF94F20CD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02" y="5448811"/>
            <a:ext cx="2548286" cy="2404721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2D3325D7-034B-40BC-B04B-B9BBB4EA7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66990" y="4133276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B4152DE5-C213-4BA6-9B1E-88A6A4C62BE8}"/>
              </a:ext>
            </a:extLst>
          </p:cNvPr>
          <p:cNvSpPr/>
          <p:nvPr/>
        </p:nvSpPr>
        <p:spPr>
          <a:xfrm>
            <a:off x="1631938" y="2951483"/>
            <a:ext cx="3403725" cy="1320898"/>
          </a:xfrm>
          <a:prstGeom prst="wedgeRoundRectCallout">
            <a:avLst>
              <a:gd name="adj1" fmla="val -28933"/>
              <a:gd name="adj2" fmla="val 1153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팥 카드 두 장 줄게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3000" spc="-150" dirty="0" err="1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대두콩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카드 줘</a:t>
            </a:r>
            <a:endParaRPr lang="ko-KR" altLang="en-US" dirty="0"/>
          </a:p>
        </p:txBody>
      </p:sp>
      <p:sp>
        <p:nvSpPr>
          <p:cNvPr id="52" name="말풍선: 모서리가 둥근 사각형 51">
            <a:extLst>
              <a:ext uri="{FF2B5EF4-FFF2-40B4-BE49-F238E27FC236}">
                <a16:creationId xmlns:a16="http://schemas.microsoft.com/office/drawing/2014/main" id="{EC9A49A1-5791-43FF-ACD8-6B2308E26ACB}"/>
              </a:ext>
            </a:extLst>
          </p:cNvPr>
          <p:cNvSpPr/>
          <p:nvPr/>
        </p:nvSpPr>
        <p:spPr>
          <a:xfrm>
            <a:off x="8395970" y="2951483"/>
            <a:ext cx="1701863" cy="1320898"/>
          </a:xfrm>
          <a:prstGeom prst="wedgeRoundRectCallout">
            <a:avLst>
              <a:gd name="adj1" fmla="val 8081"/>
              <a:gd name="adj2" fmla="val 11075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싫어</a:t>
            </a:r>
            <a:endParaRPr lang="ko-KR" altLang="en-US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15BD99A-2B58-4F6E-B713-880DE69620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1938" y="5229325"/>
            <a:ext cx="1385860" cy="1320898"/>
          </a:xfrm>
          <a:prstGeom prst="rect">
            <a:avLst/>
          </a:prstGeom>
        </p:spPr>
      </p:pic>
      <p:sp>
        <p:nvSpPr>
          <p:cNvPr id="39" name="말풍선: 모서리가 둥근 사각형 38">
            <a:extLst>
              <a:ext uri="{FF2B5EF4-FFF2-40B4-BE49-F238E27FC236}">
                <a16:creationId xmlns:a16="http://schemas.microsoft.com/office/drawing/2014/main" id="{59FE3BB0-E7DB-4A91-93EC-1A0B218AC9C5}"/>
              </a:ext>
            </a:extLst>
          </p:cNvPr>
          <p:cNvSpPr/>
          <p:nvPr/>
        </p:nvSpPr>
        <p:spPr>
          <a:xfrm>
            <a:off x="1607631" y="2962888"/>
            <a:ext cx="3403725" cy="1320898"/>
          </a:xfrm>
          <a:prstGeom prst="wedgeRoundRectCallout">
            <a:avLst>
              <a:gd name="adj1" fmla="val -28933"/>
              <a:gd name="adj2" fmla="val 1153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그럼 공짜로 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팥 카드 두 장 줄게</a:t>
            </a:r>
            <a:endParaRPr lang="ko-KR" altLang="en-US" dirty="0"/>
          </a:p>
        </p:txBody>
      </p:sp>
      <p:sp>
        <p:nvSpPr>
          <p:cNvPr id="54" name="말풍선: 모서리가 둥근 사각형 53">
            <a:extLst>
              <a:ext uri="{FF2B5EF4-FFF2-40B4-BE49-F238E27FC236}">
                <a16:creationId xmlns:a16="http://schemas.microsoft.com/office/drawing/2014/main" id="{77192FF8-C3A2-41AC-A691-0F32A8447660}"/>
              </a:ext>
            </a:extLst>
          </p:cNvPr>
          <p:cNvSpPr/>
          <p:nvPr/>
        </p:nvSpPr>
        <p:spPr>
          <a:xfrm>
            <a:off x="8395970" y="2961643"/>
            <a:ext cx="1701863" cy="1320898"/>
          </a:xfrm>
          <a:prstGeom prst="wedgeRoundRectCallout">
            <a:avLst>
              <a:gd name="adj1" fmla="val 8081"/>
              <a:gd name="adj2" fmla="val 11075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싫어</a:t>
            </a:r>
            <a:endParaRPr lang="ko-KR" altLang="en-US" dirty="0"/>
          </a:p>
        </p:txBody>
      </p:sp>
      <p:sp>
        <p:nvSpPr>
          <p:cNvPr id="55" name="곱하기 기호 54">
            <a:extLst>
              <a:ext uri="{FF2B5EF4-FFF2-40B4-BE49-F238E27FC236}">
                <a16:creationId xmlns:a16="http://schemas.microsoft.com/office/drawing/2014/main" id="{33EE41D7-C703-4B9C-AD44-E14D0886F411}"/>
              </a:ext>
            </a:extLst>
          </p:cNvPr>
          <p:cNvSpPr/>
          <p:nvPr/>
        </p:nvSpPr>
        <p:spPr>
          <a:xfrm>
            <a:off x="8539114" y="2542382"/>
            <a:ext cx="4549017" cy="4549017"/>
          </a:xfrm>
          <a:prstGeom prst="mathMultiply">
            <a:avLst>
              <a:gd name="adj1" fmla="val 8736"/>
            </a:avLst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5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51224 -0.1462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3256 -0.0310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2" grpId="0" animBg="1"/>
      <p:bldP spid="52" grpId="1" animBg="1"/>
      <p:bldP spid="39" grpId="0" animBg="1"/>
      <p:bldP spid="39" grpId="1" animBg="1"/>
      <p:bldP spid="54" grpId="0" animBg="1"/>
      <p:bldP spid="54" grpId="1" animBg="1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>
            <a:extLst>
              <a:ext uri="{FF2B5EF4-FFF2-40B4-BE49-F238E27FC236}">
                <a16:creationId xmlns:a16="http://schemas.microsoft.com/office/drawing/2014/main" id="{31438A69-B9D1-445D-B15B-522E42D5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58" y="3306187"/>
            <a:ext cx="4145006" cy="2183757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A0A5C5CF-12A7-45D9-B473-6399F3A14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5" y="4069246"/>
            <a:ext cx="1279746" cy="1939616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B0141FA6-2328-4653-918C-F4FA805C3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76" y="4069247"/>
            <a:ext cx="1279747" cy="1973895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972F35CD-B18B-4A4E-9148-DE763A186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938" y="5229325"/>
            <a:ext cx="1385860" cy="1320898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14CF4362-E785-4508-86BA-0A30DAD0B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18" y="5143642"/>
            <a:ext cx="2548286" cy="2404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2.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023135"/>
            <a:ext cx="6978742" cy="21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 규칙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거래해서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받은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일단 콩밭 옆에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배치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절대로 손으로 가지오지 않음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8F21B8F3-B9C9-4674-A1FA-9318BEBAB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9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1367BED-F930-4BDD-BE42-D3B78BFE42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31" y="6867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5A95A61-46BB-40B0-A65F-6E16EDAAE1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05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95E9CF5-8EA9-4ADB-8857-62D8CC704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69" y="53439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AF956E15-1BD6-42C7-B0A8-A5E100FFDF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38" y="45819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0EEA203-0F62-4256-B6E6-9EC6AF310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83" y="393716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C412846C-7E72-4058-80FA-43E9482B07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83" y="4265985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8D731BA-ADE3-4099-87FD-D8DF61FB1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18" y="773316"/>
            <a:ext cx="1279747" cy="1973895"/>
          </a:xfrm>
          <a:prstGeom prst="rect">
            <a:avLst/>
          </a:prstGeom>
        </p:spPr>
      </p:pic>
      <p:pic>
        <p:nvPicPr>
          <p:cNvPr id="43" name="그림 42" descr="텍스트이(가) 표시된 사진&#10;&#10;자동 생성된 설명">
            <a:extLst>
              <a:ext uri="{FF2B5EF4-FFF2-40B4-BE49-F238E27FC236}">
                <a16:creationId xmlns:a16="http://schemas.microsoft.com/office/drawing/2014/main" id="{9F250015-41B3-45F5-9EDF-BD645EF61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4376227" y="4006770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D0881A0A-1A43-4078-89D8-F19F49840F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977">
            <a:off x="4633733" y="3986259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7F626C6-CA71-47FC-A5AD-FBD813932B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78" y="3986259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951C47CF-98E9-4CEE-8493-9920022D62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739">
            <a:off x="5092240" y="4026272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6A2A716E-8B0A-4CB9-8D5E-4FF94F20CD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07" y="5175312"/>
            <a:ext cx="2548286" cy="240472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C09F138-6404-42FB-A1F0-1AFB6690F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96" y="773316"/>
            <a:ext cx="1279746" cy="1939616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FA315027-29D5-418F-BA19-C6CB214BF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9716" y="5121769"/>
            <a:ext cx="2548286" cy="2404721"/>
          </a:xfrm>
          <a:prstGeom prst="rect">
            <a:avLst/>
          </a:prstGeom>
        </p:spPr>
      </p:pic>
      <p:pic>
        <p:nvPicPr>
          <p:cNvPr id="63" name="그림 62" descr="텍스트이(가) 표시된 사진&#10;&#10;자동 생성된 설명">
            <a:extLst>
              <a:ext uri="{FF2B5EF4-FFF2-40B4-BE49-F238E27FC236}">
                <a16:creationId xmlns:a16="http://schemas.microsoft.com/office/drawing/2014/main" id="{EB501215-10CC-447C-8121-C536B7DCC5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976">
            <a:off x="9959734" y="3774582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04F804B6-8CB1-40E7-8F29-9955C1DFD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76">
            <a:off x="10139376" y="3858372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EDF0E00B-B5EB-4127-9084-DB2D60DE6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553">
            <a:off x="10379051" y="3937164"/>
            <a:ext cx="127974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9108E361-2B00-4823-A578-6E0C7F1EEA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8305" y="5153439"/>
            <a:ext cx="2548286" cy="2404721"/>
          </a:xfrm>
          <a:prstGeom prst="rect">
            <a:avLst/>
          </a:prstGeom>
        </p:spPr>
      </p:pic>
      <p:pic>
        <p:nvPicPr>
          <p:cNvPr id="66" name="Picture 3" descr="C:\Users\KBG교육팀\Desktop\150420_교육팀_PPT삽입용캐릭터\캐릭터3_앞1.png">
            <a:extLst>
              <a:ext uri="{FF2B5EF4-FFF2-40B4-BE49-F238E27FC236}">
                <a16:creationId xmlns:a16="http://schemas.microsoft.com/office/drawing/2014/main" id="{B6B2BE8B-9158-40AE-ACC0-F5301A102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8055" y="5237863"/>
            <a:ext cx="1486418" cy="1391892"/>
          </a:xfrm>
          <a:prstGeom prst="rect">
            <a:avLst/>
          </a:prstGeom>
          <a:noFill/>
        </p:spPr>
      </p:pic>
      <p:sp>
        <p:nvSpPr>
          <p:cNvPr id="55" name="곱하기 기호 54">
            <a:extLst>
              <a:ext uri="{FF2B5EF4-FFF2-40B4-BE49-F238E27FC236}">
                <a16:creationId xmlns:a16="http://schemas.microsoft.com/office/drawing/2014/main" id="{33EE41D7-C703-4B9C-AD44-E14D0886F411}"/>
              </a:ext>
            </a:extLst>
          </p:cNvPr>
          <p:cNvSpPr/>
          <p:nvPr/>
        </p:nvSpPr>
        <p:spPr>
          <a:xfrm>
            <a:off x="8575302" y="3126403"/>
            <a:ext cx="4549017" cy="4549017"/>
          </a:xfrm>
          <a:prstGeom prst="mathMultiply">
            <a:avLst>
              <a:gd name="adj1" fmla="val 8736"/>
            </a:avLst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1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38412 -0.021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DBBBF050-D56B-4019-86F3-C4F0A55EB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96" y="2754246"/>
            <a:ext cx="2771009" cy="1459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64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3.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공개된 콩 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12609"/>
            <a:ext cx="6978742" cy="279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획득 더미에서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펼친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와 가로로 놓은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‘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거래한 콩 카드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모두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공개된 콩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플레이어는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공개된 모든 콩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자신이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원하는 순서대로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콩밭에 심음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BED2DF37-C93E-40A3-86F3-F9BA2A5FB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81" y="51585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820E0BFA-2955-49C3-992B-82D82DA4D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88" y="43965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B9C3E81A-966B-4FC2-BE00-290D8622E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57" y="36345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43F134A1-6594-42F3-800B-BE9022CDC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26" y="28725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2106182D-373E-4870-9ED3-37E304E0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95" y="21105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4FC6CA86-FCDE-47FB-95EC-8849D7ADB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02" y="3244318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E1A6DD1C-5532-427E-BBF8-FC59AC35D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02" y="3573136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8CCD35B5-8184-46FA-9783-2405C30F2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76" y="3244318"/>
            <a:ext cx="1279746" cy="193961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71E3B78-FEAF-4268-971C-892AC7CB6EA3}"/>
              </a:ext>
            </a:extLst>
          </p:cNvPr>
          <p:cNvSpPr/>
          <p:nvPr/>
        </p:nvSpPr>
        <p:spPr>
          <a:xfrm>
            <a:off x="10132449" y="439651"/>
            <a:ext cx="1989474" cy="4784275"/>
          </a:xfrm>
          <a:prstGeom prst="roundRect">
            <a:avLst/>
          </a:prstGeom>
          <a:noFill/>
          <a:ln w="76200">
            <a:solidFill>
              <a:srgbClr val="E400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968C26-C6BA-4059-A83A-9DCBC8712EC9}"/>
              </a:ext>
            </a:extLst>
          </p:cNvPr>
          <p:cNvSpPr txBox="1"/>
          <p:nvPr/>
        </p:nvSpPr>
        <p:spPr>
          <a:xfrm>
            <a:off x="9917398" y="5337958"/>
            <a:ext cx="244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공개된 콩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9A6BF4E7-19FA-4E75-8D72-93ABFB263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60" y="396455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695216CC-7A5A-410A-BF89-D827D4419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70" y="4348154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027CB745-1FF4-4BB8-8D82-2E0D7A6F4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5" y="501651"/>
            <a:ext cx="1279746" cy="193961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D497374-64C2-471A-A089-60FAFF2A1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1936" y="2431444"/>
            <a:ext cx="1205190" cy="186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E5B6ABB6-8A68-4C9B-82A6-B3B48988E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1936" y="3673091"/>
            <a:ext cx="1205190" cy="186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76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21992 0.4604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3411 0.1636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3737 0.06921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3" grpId="0"/>
      <p:bldP spid="7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64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3.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공개된 콩 심기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12609"/>
            <a:ext cx="6978742" cy="418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획득 더미에서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펼친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와 가로로 놓은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‘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거래한 콩 카드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모두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공개된 콩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플레이어는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공개된 모든 콩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자신이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원하는 순서대로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콩밭에 심음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만약 콩 카드를 심을 밭이 없다면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밭 중 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하나를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강제로 비우고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심어야 함 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수확하기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02183E-313C-4A54-8A04-4772522E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196" y="2754246"/>
            <a:ext cx="2771009" cy="14598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53E42A1-3BBA-4E8D-B97F-3235982CE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1" y="51585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383DB1F-D9AA-496B-A2B5-525287182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48" y="43965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0F1F8B8-ED42-48EF-9241-13A6330CF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17" y="36345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F024B9C-B052-4ADA-BCF5-6290FD9B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86" y="287251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2010702-3FFA-4EE6-85C8-036BDB678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55" y="211050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10218A4-AB21-4CA0-BC6C-250957D68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02" y="3248016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57DAA02-4DE0-4ABA-832A-B95FADA1DCA5}"/>
              </a:ext>
            </a:extLst>
          </p:cNvPr>
          <p:cNvSpPr/>
          <p:nvPr/>
        </p:nvSpPr>
        <p:spPr>
          <a:xfrm>
            <a:off x="10132449" y="439651"/>
            <a:ext cx="1989474" cy="4784275"/>
          </a:xfrm>
          <a:prstGeom prst="roundRect">
            <a:avLst/>
          </a:prstGeom>
          <a:noFill/>
          <a:ln w="76200">
            <a:solidFill>
              <a:srgbClr val="E400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29F8C5-34D1-472F-A7E3-FDA9B3726E24}"/>
              </a:ext>
            </a:extLst>
          </p:cNvPr>
          <p:cNvSpPr txBox="1"/>
          <p:nvPr/>
        </p:nvSpPr>
        <p:spPr>
          <a:xfrm>
            <a:off x="9917398" y="5337958"/>
            <a:ext cx="244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공개된 콩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2E709E9-5100-4898-A186-6B3FE81AF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60" y="363943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D5FF2F2-DB89-424A-97DD-98DC1204E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70" y="4023034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88C9FC6-54B8-4785-9A8E-FFF32F519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765" y="501651"/>
            <a:ext cx="1279746" cy="193961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16A5DDE-E1D9-44BD-A092-09083E5D2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1936" y="2431444"/>
            <a:ext cx="1205190" cy="186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9D29036-8CF2-428F-B623-89A7CDA5C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1936" y="3673091"/>
            <a:ext cx="1205190" cy="186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03EB351-FB1D-424D-94FB-9E0D32B56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49" y="3250872"/>
            <a:ext cx="1288317" cy="19738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07DA59-7C89-47F5-BD1C-E32E4D82369D}"/>
              </a:ext>
            </a:extLst>
          </p:cNvPr>
          <p:cNvSpPr txBox="1"/>
          <p:nvPr/>
        </p:nvSpPr>
        <p:spPr>
          <a:xfrm>
            <a:off x="6707203" y="5541830"/>
            <a:ext cx="244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수확하기</a:t>
            </a:r>
            <a:endParaRPr lang="en-US" altLang="ko-KR" sz="3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02565 -0.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-2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23515 0.4032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0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3411 0.1636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3737 0.0692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DA449-23B1-4C0A-99B2-D946C9050A13}"/>
              </a:ext>
            </a:extLst>
          </p:cNvPr>
          <p:cNvSpPr txBox="1"/>
          <p:nvPr/>
        </p:nvSpPr>
        <p:spPr>
          <a:xfrm>
            <a:off x="424149" y="1097624"/>
            <a:ext cx="6531428" cy="4734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뿌린 대로 거두는 </a:t>
            </a:r>
            <a:r>
              <a:rPr lang="ko-KR" altLang="en-US" sz="31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</a:t>
            </a:r>
            <a:r>
              <a:rPr lang="ko-KR" altLang="en-US" sz="3100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1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물물교환</a:t>
            </a:r>
            <a:r>
              <a:rPr lang="en-US" altLang="ko-KR" sz="3100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게임</a:t>
            </a:r>
            <a:endParaRPr lang="en-US" altLang="ko-KR" sz="31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1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같은 콩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효과적으로 많이</a:t>
            </a:r>
            <a:r>
              <a:rPr lang="ko-KR" altLang="en-US" sz="31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1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심어 </a:t>
            </a:r>
            <a:endParaRPr lang="en-US" altLang="ko-KR" sz="31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1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1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돈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</a:t>
            </a:r>
            <a:r>
              <a:rPr lang="ko-KR" altLang="en-US" sz="31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가장 많이</a:t>
            </a:r>
            <a:r>
              <a:rPr lang="ko-KR" altLang="en-US" sz="31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버는 사람이 </a:t>
            </a:r>
            <a:r>
              <a:rPr lang="ko-KR" altLang="en-US" sz="31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승리</a:t>
            </a:r>
            <a:endParaRPr lang="en-US" altLang="ko-KR" sz="31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주어진 콩밭을 활용하여 다른 이의</a:t>
            </a:r>
            <a:endParaRPr lang="en-US" altLang="ko-KR" sz="31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콩을 얻어내는</a:t>
            </a:r>
            <a:r>
              <a:rPr lang="ko-KR" altLang="en-US" sz="31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감언이설 능력</a:t>
            </a:r>
            <a:r>
              <a:rPr lang="ko-KR" altLang="en-US" sz="31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 중요</a:t>
            </a:r>
            <a:endParaRPr lang="en-US" altLang="ko-KR" sz="31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9" name="그림 8" descr="실내이(가) 표시된 사진&#10;&#10;자동 생성된 설명">
            <a:extLst>
              <a:ext uri="{FF2B5EF4-FFF2-40B4-BE49-F238E27FC236}">
                <a16:creationId xmlns:a16="http://schemas.microsoft.com/office/drawing/2014/main" id="{4DCBBE20-1E1E-4BF3-9631-D72A3A402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33" y="2010537"/>
            <a:ext cx="5067967" cy="3819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6279D59-D510-4FC6-9109-55BDE51B3D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8678" y="476985"/>
            <a:ext cx="288499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E8291E09-9083-413E-ABD5-45A4B8AAA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38" y="3251303"/>
            <a:ext cx="2548286" cy="240472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9BF10EE7-D710-46C5-B14D-EBFC29344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897">
            <a:off x="9382006" y="2251566"/>
            <a:ext cx="1279747" cy="196532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256ED43-DB70-47B8-ABDE-C67735D2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992">
            <a:off x="9618376" y="2180447"/>
            <a:ext cx="1279747" cy="196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2" name="그림 31" descr="텍스트이(가) 표시된 사진&#10;&#10;자동 생성된 설명">
            <a:extLst>
              <a:ext uri="{FF2B5EF4-FFF2-40B4-BE49-F238E27FC236}">
                <a16:creationId xmlns:a16="http://schemas.microsoft.com/office/drawing/2014/main" id="{B27883E6-35DF-416D-B1AE-981BA1CDC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13">
            <a:off x="9853966" y="2167357"/>
            <a:ext cx="1279746" cy="1939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64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4.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보충하기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12609"/>
            <a:ext cx="6978742" cy="366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획득 더미에서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가져옴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번에 카드 한 장씩 가져와서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lvl="0" algn="just">
              <a:lnSpc>
                <a:spcPct val="200000"/>
              </a:lnSpc>
            </a:pP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 맨 뒷부분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차례대로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끼움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왼쪽 플레이어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에게 차례를 넘김</a:t>
            </a:r>
            <a:endParaRPr lang="en-US" altLang="ko-KR" sz="3000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53E42A1-3BBA-4E8D-B97F-3235982CE8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13" y="2753667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383DB1F-D9AA-496B-A2B5-525287182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20" y="2677467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0F1F8B8-ED42-48EF-9241-13A6330CF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89" y="2601267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F024B9C-B052-4ADA-BCF5-6290FD9B9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58" y="2525067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2010702-3FFA-4EE6-85C8-036BDB678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7" y="2448866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6" name="그림 25" descr="텍스트이(가) 표시된 사진&#10;&#10;자동 생성된 설명">
            <a:extLst>
              <a:ext uri="{FF2B5EF4-FFF2-40B4-BE49-F238E27FC236}">
                <a16:creationId xmlns:a16="http://schemas.microsoft.com/office/drawing/2014/main" id="{7A117B91-D91A-4C2A-A22D-794591FB8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35">
            <a:off x="10104866" y="2124550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42E7AE6-2510-411C-8F7A-3A26C5BD83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992">
            <a:off x="10375261" y="2221988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4FAB6D6D-EB7B-4A1F-8321-DF72178738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647">
            <a:off x="10517681" y="2346914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BEC32479-B9A0-4843-9DC5-F554E97B2A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27" y="3282973"/>
            <a:ext cx="2548286" cy="2404721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C12BD09-9CDD-47DE-8DB9-6CFBD0DDA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7" y="2448866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DF1129DC-AB21-4794-BF34-DB36E9550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7" y="2448866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502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26068 0.04259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24141 0.01736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22201 0.00717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64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수확하기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12609"/>
            <a:ext cx="6978742" cy="366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차례와 상관없이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아무 때나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가능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밭 하나의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콩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통째로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함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콩마다 </a:t>
            </a:r>
            <a:r>
              <a:rPr lang="ko-KR" altLang="en-US" sz="3000" b="1" spc="-150" dirty="0" err="1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콩값</a:t>
            </a:r>
            <a:r>
              <a:rPr lang="ko-KR" altLang="en-US" sz="3000" spc="-150" dirty="0" err="1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다르며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수확량이 적으면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돈을 전혀 못 받기도 함</a:t>
            </a:r>
            <a:endParaRPr lang="en-US" altLang="ko-KR" sz="3000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0" name="그림 19" descr="텍스트이(가) 표시된 사진&#10;&#10;자동 생성된 설명">
            <a:extLst>
              <a:ext uri="{FF2B5EF4-FFF2-40B4-BE49-F238E27FC236}">
                <a16:creationId xmlns:a16="http://schemas.microsoft.com/office/drawing/2014/main" id="{D844FB1D-8634-4B8E-BB69-100E2BE25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51" y="661720"/>
            <a:ext cx="2012234" cy="3083045"/>
          </a:xfrm>
          <a:prstGeom prst="rect">
            <a:avLst/>
          </a:prstGeom>
        </p:spPr>
      </p:pic>
      <p:pic>
        <p:nvPicPr>
          <p:cNvPr id="22" name="그림 21" descr="텍스트이(가) 표시된 사진&#10;&#10;자동 생성된 설명">
            <a:extLst>
              <a:ext uri="{FF2B5EF4-FFF2-40B4-BE49-F238E27FC236}">
                <a16:creationId xmlns:a16="http://schemas.microsoft.com/office/drawing/2014/main" id="{52E3B344-2780-4D9B-A411-6B7BB24B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3"/>
          <a:stretch/>
        </p:blipFill>
        <p:spPr>
          <a:xfrm>
            <a:off x="6818046" y="3779536"/>
            <a:ext cx="5296490" cy="1774522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122DC02-B065-4012-B548-40B03774ED97}"/>
              </a:ext>
            </a:extLst>
          </p:cNvPr>
          <p:cNvCxnSpPr/>
          <p:nvPr/>
        </p:nvCxnSpPr>
        <p:spPr>
          <a:xfrm flipV="1">
            <a:off x="6918960" y="3119120"/>
            <a:ext cx="1789791" cy="6604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219999C4-5683-4C64-8E67-B4A6DFFBD3FD}"/>
              </a:ext>
            </a:extLst>
          </p:cNvPr>
          <p:cNvCxnSpPr>
            <a:cxnSpLocks/>
          </p:cNvCxnSpPr>
          <p:nvPr/>
        </p:nvCxnSpPr>
        <p:spPr>
          <a:xfrm>
            <a:off x="10720985" y="3043302"/>
            <a:ext cx="1393551" cy="7362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535E6CFF-B0A9-4A91-8971-B544EF41EA1A}"/>
              </a:ext>
            </a:extLst>
          </p:cNvPr>
          <p:cNvCxnSpPr>
            <a:cxnSpLocks/>
          </p:cNvCxnSpPr>
          <p:nvPr/>
        </p:nvCxnSpPr>
        <p:spPr>
          <a:xfrm>
            <a:off x="6918960" y="3779536"/>
            <a:ext cx="519557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082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38847183-72C4-4033-B6DE-7C90544D8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20" y="662719"/>
            <a:ext cx="1214574" cy="18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64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수확하기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12609"/>
            <a:ext cx="6978742" cy="487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수확 과정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수확할 밭의 콩</a:t>
            </a:r>
            <a:r>
              <a:rPr lang="ko-KR" altLang="en-US" sz="3000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수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계산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값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계산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 err="1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콩값에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맞게 콩 카드를 뒤집어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금화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만듦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뒤집은 카드를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자신의 금화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쌓는 곳에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배치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나머지 카드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앞면으로 버림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6.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수확한 밭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은 콩이 하나도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남으면 안됨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5E6BBD0-C1CE-4912-A035-245C9D6F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533" y="2887403"/>
            <a:ext cx="2771009" cy="145988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87F9131-4B67-4A99-A4B9-3064D139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16" y="4225426"/>
            <a:ext cx="1214574" cy="18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64BE41A-6102-430D-BA53-F6FE7E62A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85" y="4149226"/>
            <a:ext cx="1214574" cy="18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67C0317-A02B-4FC6-9F5A-8DF912983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54" y="4073025"/>
            <a:ext cx="1214574" cy="18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BB945E7-F220-49D6-A8AD-A9518C98E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89" y="571020"/>
            <a:ext cx="1214574" cy="18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8640671-E338-495F-B7BC-C48824F25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758" y="494820"/>
            <a:ext cx="1214574" cy="18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CE1E4DF-64C4-44E4-B979-4D8E789A0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127" y="418619"/>
            <a:ext cx="1214574" cy="18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456E650-55CA-4B11-87D9-09F1701BF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96" y="307777"/>
            <a:ext cx="1214574" cy="18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BAB3DF8C-BCE6-45BB-B06C-91DFC6125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17" y="576024"/>
            <a:ext cx="1279746" cy="19396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372DCBA-0818-4EC6-8C16-FE1E8960BF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5"/>
          <a:stretch/>
        </p:blipFill>
        <p:spPr>
          <a:xfrm>
            <a:off x="5409383" y="2023755"/>
            <a:ext cx="3545663" cy="119437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1F52D6B-A884-4B16-B6BD-E2B4AEA1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54" y="3364620"/>
            <a:ext cx="1279747" cy="19653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949E334-51C3-4B3D-B357-334380F8F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54" y="3730900"/>
            <a:ext cx="1279747" cy="19653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25DD4B4-2C86-4150-AF01-9D41FD006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54" y="4120541"/>
            <a:ext cx="1279747" cy="1965325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8E10868E-BBAE-418E-8697-7AEBE4C52AC8}"/>
              </a:ext>
            </a:extLst>
          </p:cNvPr>
          <p:cNvSpPr/>
          <p:nvPr/>
        </p:nvSpPr>
        <p:spPr>
          <a:xfrm>
            <a:off x="9013901" y="2763509"/>
            <a:ext cx="1510359" cy="3910194"/>
          </a:xfrm>
          <a:prstGeom prst="roundRect">
            <a:avLst/>
          </a:prstGeom>
          <a:noFill/>
          <a:ln w="76200">
            <a:solidFill>
              <a:srgbClr val="E400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A92A9D-BD7C-4602-8F01-09EF8E243222}"/>
              </a:ext>
            </a:extLst>
          </p:cNvPr>
          <p:cNvSpPr txBox="1"/>
          <p:nvPr/>
        </p:nvSpPr>
        <p:spPr>
          <a:xfrm>
            <a:off x="8546784" y="6119704"/>
            <a:ext cx="244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수확완료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71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13528 -0.0215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7226 -0.4108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7226 -0.4643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/>
      <p:bldP spid="2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64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새싹 보호법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56778" y="1283729"/>
            <a:ext cx="6978742" cy="366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자신의 밭 중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 이상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심은 곳이 있다면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lvl="0" algn="just">
              <a:lnSpc>
                <a:spcPct val="200000"/>
              </a:lnSpc>
            </a:pP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콩을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장만 심은 밭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은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 불가능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자신의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밭 모두에 콩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장씩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밖에 없다면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</a:p>
          <a:p>
            <a:pPr lvl="0" algn="just">
              <a:lnSpc>
                <a:spcPct val="200000"/>
              </a:lnSpc>
            </a:pP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그 중 원하는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밭 하나만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 가능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38BA976-2370-400D-8CC5-8E54B969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535" y="661720"/>
            <a:ext cx="4097246" cy="209421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9F019B1-5EEA-4C1C-B585-C72C70B2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404" y="3877415"/>
            <a:ext cx="3757507" cy="197960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62E8F6A-B3BB-4E89-B00F-C90B5FA9B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75" y="1283729"/>
            <a:ext cx="1288317" cy="197389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1A0772C-76FE-406D-A690-F65CD04EE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75" y="1626482"/>
            <a:ext cx="1288317" cy="197389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41045DF3-40CC-48BA-8555-DD53F404C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89" y="1292299"/>
            <a:ext cx="1279747" cy="1965325"/>
          </a:xfrm>
          <a:prstGeom prst="rect">
            <a:avLst/>
          </a:prstGeom>
        </p:spPr>
      </p:pic>
      <p:pic>
        <p:nvPicPr>
          <p:cNvPr id="32" name="그림 31" descr="텍스트이(가) 표시된 사진&#10;&#10;자동 생성된 설명">
            <a:extLst>
              <a:ext uri="{FF2B5EF4-FFF2-40B4-BE49-F238E27FC236}">
                <a16:creationId xmlns:a16="http://schemas.microsoft.com/office/drawing/2014/main" id="{EA9ABF4D-4F5E-4437-93E1-5B71724FB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73" y="1290013"/>
            <a:ext cx="1279746" cy="1939616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15C3110-7DDA-4AA8-BCC6-66C1377D6951}"/>
              </a:ext>
            </a:extLst>
          </p:cNvPr>
          <p:cNvSpPr/>
          <p:nvPr/>
        </p:nvSpPr>
        <p:spPr>
          <a:xfrm>
            <a:off x="9074888" y="522818"/>
            <a:ext cx="2663893" cy="3324251"/>
          </a:xfrm>
          <a:prstGeom prst="roundRect">
            <a:avLst/>
          </a:prstGeom>
          <a:noFill/>
          <a:ln w="76200">
            <a:solidFill>
              <a:srgbClr val="E400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92E84C-109E-488E-BFFF-AA783EF3D901}"/>
              </a:ext>
            </a:extLst>
          </p:cNvPr>
          <p:cNvSpPr txBox="1"/>
          <p:nvPr/>
        </p:nvSpPr>
        <p:spPr>
          <a:xfrm>
            <a:off x="9178372" y="3216313"/>
            <a:ext cx="244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 불가능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ADE6F13E-C538-4ED8-9F54-B9EAB3EBD903}"/>
              </a:ext>
            </a:extLst>
          </p:cNvPr>
          <p:cNvSpPr/>
          <p:nvPr/>
        </p:nvSpPr>
        <p:spPr>
          <a:xfrm>
            <a:off x="7549368" y="522818"/>
            <a:ext cx="1431283" cy="3247493"/>
          </a:xfrm>
          <a:prstGeom prst="roundRect">
            <a:avLst/>
          </a:prstGeom>
          <a:noFill/>
          <a:ln w="76200">
            <a:solidFill>
              <a:srgbClr val="139D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6" name="그림 35" descr="텍스트이(가) 표시된 사진&#10;&#10;자동 생성된 설명">
            <a:extLst>
              <a:ext uri="{FF2B5EF4-FFF2-40B4-BE49-F238E27FC236}">
                <a16:creationId xmlns:a16="http://schemas.microsoft.com/office/drawing/2014/main" id="{175E79A1-6F1A-499A-A099-A5642C8B7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06" y="4466860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7AB495A5-B06E-4A2D-B044-9387A664A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641" y="4457277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223B6B7-382A-4AED-A329-6743F66AC241}"/>
              </a:ext>
            </a:extLst>
          </p:cNvPr>
          <p:cNvSpPr txBox="1"/>
          <p:nvPr/>
        </p:nvSpPr>
        <p:spPr>
          <a:xfrm>
            <a:off x="5524005" y="2603757"/>
            <a:ext cx="244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solidFill>
                  <a:srgbClr val="139D5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 가능</a:t>
            </a:r>
            <a:endParaRPr lang="en-US" altLang="ko-KR" sz="3000" b="1" spc="-150" dirty="0">
              <a:solidFill>
                <a:srgbClr val="139D5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B670C008-64DF-4BCC-8339-B4EAA6B5C053}"/>
              </a:ext>
            </a:extLst>
          </p:cNvPr>
          <p:cNvSpPr/>
          <p:nvPr/>
        </p:nvSpPr>
        <p:spPr>
          <a:xfrm>
            <a:off x="7722815" y="3770410"/>
            <a:ext cx="3942962" cy="2780408"/>
          </a:xfrm>
          <a:prstGeom prst="roundRect">
            <a:avLst/>
          </a:prstGeom>
          <a:noFill/>
          <a:ln w="76200">
            <a:solidFill>
              <a:srgbClr val="139D5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CF90DE-030B-478D-9083-6F62B7C47EB9}"/>
              </a:ext>
            </a:extLst>
          </p:cNvPr>
          <p:cNvSpPr txBox="1"/>
          <p:nvPr/>
        </p:nvSpPr>
        <p:spPr>
          <a:xfrm>
            <a:off x="5595125" y="4909154"/>
            <a:ext cx="2446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solidFill>
                  <a:srgbClr val="139D5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수확 가능</a:t>
            </a:r>
            <a:endParaRPr lang="en-US" altLang="ko-KR" sz="3000" b="1" spc="-150" dirty="0">
              <a:solidFill>
                <a:srgbClr val="139D5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0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8" grpId="0"/>
      <p:bldP spid="38" grpId="1"/>
      <p:bldP spid="39" grpId="0" animBg="1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64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56778" y="2147329"/>
            <a:ext cx="7435942" cy="181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획득 더미가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바닥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나면 버림 더미 카드를 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200000"/>
              </a:lnSpc>
            </a:pP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 섞어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새로운 획득 더미 만들기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A06D0BB-9AD0-4001-9C0A-BA75AC2C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09" y="900394"/>
            <a:ext cx="1288317" cy="197389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3D5CF43-3B58-4257-9158-EC7738EC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91" y="866115"/>
            <a:ext cx="1288317" cy="1973895"/>
          </a:xfrm>
          <a:prstGeom prst="rect">
            <a:avLst/>
          </a:prstGeom>
        </p:spPr>
      </p:pic>
      <p:pic>
        <p:nvPicPr>
          <p:cNvPr id="24" name="그림 23" descr="텍스트이(가) 표시된 사진&#10;&#10;자동 생성된 설명">
            <a:extLst>
              <a:ext uri="{FF2B5EF4-FFF2-40B4-BE49-F238E27FC236}">
                <a16:creationId xmlns:a16="http://schemas.microsoft.com/office/drawing/2014/main" id="{1978F3EA-8AB8-4861-965D-EBB16887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14" y="899750"/>
            <a:ext cx="1279746" cy="193961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9056B60-FA34-4751-B6EF-A6E2F6E70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37" y="819509"/>
            <a:ext cx="1279747" cy="196532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29688CF-A9F8-40B8-8D19-ECC0F35C8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55" y="907008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8C1DEFB3-035C-4CD8-9C7D-4CF789710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61" y="831836"/>
            <a:ext cx="1279747" cy="197389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F37A7D4-ECCA-4192-97BB-D7FA73DCE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61" y="899750"/>
            <a:ext cx="1279746" cy="193961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61905529-36E7-41B1-A2C2-8FE6B0248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85" b="89552" l="9507" r="90845">
                        <a14:foregroundMark x1="53978" y1="7416" x2="67254" y2="3358"/>
                        <a14:foregroundMark x1="48944" y1="8955" x2="50664" y2="8429"/>
                        <a14:foregroundMark x1="67254" y1="3358" x2="73567" y2="5110"/>
                        <a14:foregroundMark x1="89627" y1="20389" x2="90845" y2="29104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2465" y1="4478" x2="56338" y2="2239"/>
                        <a14:backgroundMark x1="77465" y1="1866" x2="92606" y2="17910"/>
                        <a14:backgroundMark x1="93310" y1="19776" x2="85915" y2="10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47" y="4408655"/>
            <a:ext cx="2548286" cy="2404721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4FEA2D8B-A6DF-4BC1-93B8-91F242D97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7897">
            <a:off x="9705015" y="3408918"/>
            <a:ext cx="1279747" cy="196532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EFF81FA9-6D1B-4A1F-B673-15C2D8ACF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992">
            <a:off x="9941385" y="3337799"/>
            <a:ext cx="1279747" cy="1965325"/>
          </a:xfrm>
          <a:prstGeom prst="rect">
            <a:avLst/>
          </a:prstGeom>
        </p:spPr>
      </p:pic>
      <p:pic>
        <p:nvPicPr>
          <p:cNvPr id="44" name="그림 43" descr="텍스트이(가) 표시된 사진&#10;&#10;자동 생성된 설명">
            <a:extLst>
              <a:ext uri="{FF2B5EF4-FFF2-40B4-BE49-F238E27FC236}">
                <a16:creationId xmlns:a16="http://schemas.microsoft.com/office/drawing/2014/main" id="{968E2546-FD96-4EF3-9943-5566F9A2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13">
            <a:off x="10176975" y="3324709"/>
            <a:ext cx="1279746" cy="1939616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BB7F13C8-A758-494F-B8F0-04695D8C99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91" y="926349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72117A6A-E492-4FB4-A2C4-E6CBDBDFB8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98" y="850149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837B875D-B1B3-4A3C-94B2-67B36AF4E4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67" y="773949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0E02DE2C-7D6A-4453-8785-356F302F7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36" y="697749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EF822F1E-0CA4-4C52-B04F-3B7F8E5B4F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5" y="621548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50" name="그림 49" descr="텍스트이(가) 표시된 사진&#10;&#10;자동 생성된 설명">
            <a:extLst>
              <a:ext uri="{FF2B5EF4-FFF2-40B4-BE49-F238E27FC236}">
                <a16:creationId xmlns:a16="http://schemas.microsoft.com/office/drawing/2014/main" id="{E81F4B06-DFD1-4D4B-A0FF-F5D7DA1EB3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35">
            <a:off x="10427875" y="3281902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65D4D1DB-2056-4F9D-B382-93B2950E6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992">
            <a:off x="10698270" y="3379340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F8E9CD1D-FB69-499F-93E6-F326D4DE7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647">
            <a:off x="10840690" y="3504266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72B5088B-C1DA-42C4-8878-C699A7AF8A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85" b="89552" l="9507" r="90845">
                        <a14:foregroundMark x1="57395" y1="12360" x2="67958" y2="18657"/>
                        <a14:foregroundMark x1="66901" y1="18284" x2="67958" y2="20149"/>
                        <a14:foregroundMark x1="67254" y1="21269" x2="67254" y2="18657"/>
                        <a14:foregroundMark x1="67958" y1="18657" x2="67254" y2="20149"/>
                        <a14:foregroundMark x1="50352" y1="25000" x2="59155" y2="8955"/>
                        <a14:foregroundMark x1="54225" y1="16045" x2="67606" y2="10821"/>
                        <a14:foregroundMark x1="68662" y1="16045" x2="58803" y2="8209"/>
                        <a14:foregroundMark x1="55282" y1="12687" x2="59859" y2="8209"/>
                        <a14:foregroundMark x1="42958" y1="39179" x2="51056" y2="26119"/>
                        <a14:foregroundMark x1="58099" y1="42537" x2="66901" y2="21642"/>
                        <a14:foregroundMark x1="66901" y1="23134" x2="64789" y2="29104"/>
                        <a14:foregroundMark x1="58803" y1="7836" x2="68662" y2="11567"/>
                        <a14:foregroundMark x1="69014" y1="15299" x2="67958" y2="12313"/>
                        <a14:foregroundMark x1="59155" y1="8209" x2="62676" y2="7836"/>
                        <a14:foregroundMark x1="59859" y1="7463" x2="61620" y2="7090"/>
                        <a14:foregroundMark x1="67958" y1="10821" x2="65493" y2="8582"/>
                        <a14:foregroundMark x1="65141" y1="7836" x2="63028" y2="7836"/>
                        <a14:foregroundMark x1="63028" y1="7090" x2="63380" y2="7836"/>
                        <a14:foregroundMark x1="58451" y1="42910" x2="57394" y2="47388"/>
                        <a14:foregroundMark x1="42254" y1="39552" x2="43662" y2="38060"/>
                        <a14:foregroundMark x1="42254" y1="39925" x2="40141" y2="47015"/>
                        <a14:foregroundMark x1="39437" y1="46269" x2="42254" y2="41418"/>
                        <a14:backgroundMark x1="16197" y1="78358" x2="30634" y2="84328"/>
                        <a14:backgroundMark x1="34507" y1="85075" x2="63732" y2="82090"/>
                        <a14:backgroundMark x1="66901" y1="75000" x2="70775" y2="64925"/>
                        <a14:backgroundMark x1="17958" y1="59701" x2="18310" y2="55597"/>
                        <a14:backgroundMark x1="42254" y1="7836" x2="52817" y2="2985"/>
                        <a14:backgroundMark x1="56274" y1="2276" x2="56338" y2="2239"/>
                        <a14:backgroundMark x1="52465" y1="4478" x2="56203" y2="2317"/>
                        <a14:backgroundMark x1="77465" y1="1866" x2="92606" y2="17910"/>
                        <a14:backgroundMark x1="93310" y1="19776" x2="85915" y2="10821"/>
                        <a14:backgroundMark x1="56818" y1="7836" x2="57010" y2="7463"/>
                        <a14:backgroundMark x1="47890" y1="25181" x2="54542" y2="12258"/>
                        <a14:backgroundMark x1="70390" y1="22900" x2="71039" y2="23764"/>
                        <a14:backgroundMark x1="54577" y1="11567" x2="56984" y2="8508"/>
                        <a14:backgroundMark x1="69722" y1="10188" x2="70070" y2="10448"/>
                        <a14:backgroundMark x1="69900" y1="15510" x2="70070" y2="10448"/>
                        <a14:backgroundMark x1="69826" y1="17693" x2="69877" y2="16190"/>
                        <a14:backgroundMark x1="69792" y1="18697" x2="69822" y2="17811"/>
                        <a14:backgroundMark x1="69718" y1="20896" x2="69724" y2="20714"/>
                        <a14:backgroundMark x1="31690" y1="21642" x2="31690" y2="21642"/>
                        <a14:backgroundMark x1="33099" y1="20149" x2="48592" y2="23881"/>
                        <a14:backgroundMark x1="73472" y1="22374" x2="95070" y2="20149"/>
                        <a14:backgroundMark x1="70283" y1="22703" x2="71637" y2="22563"/>
                        <a14:backgroundMark x1="36620" y1="19776" x2="42958" y2="10821"/>
                        <a14:backgroundMark x1="41549" y1="21269" x2="43662" y2="10448"/>
                        <a14:backgroundMark x1="44366" y1="22015" x2="45775" y2="9701"/>
                        <a14:backgroundMark x1="50000" y1="17164" x2="49296" y2="9701"/>
                        <a14:backgroundMark x1="60815" y1="2482" x2="64085" y2="373"/>
                        <a14:backgroundMark x1="58383" y1="4051" x2="60092" y2="2948"/>
                        <a14:backgroundMark x1="47887" y1="10821" x2="57322" y2="4735"/>
                        <a14:backgroundMark x1="65223" y1="3327" x2="74648" y2="5597"/>
                        <a14:backgroundMark x1="62150" y1="2587" x2="62426" y2="2653"/>
                        <a14:backgroundMark x1="59155" y1="1866" x2="61713" y2="2482"/>
                        <a14:backgroundMark x1="20070" y1="46642" x2="24296" y2="26119"/>
                        <a14:backgroundMark x1="24296" y1="26119" x2="29225" y2="22761"/>
                        <a14:backgroundMark x1="70070" y1="61567" x2="92958" y2="27239"/>
                        <a14:backgroundMark x1="68682" y1="23811" x2="69014" y2="23134"/>
                        <a14:backgroundMark x1="59507" y1="42537" x2="65884" y2="29521"/>
                        <a14:backgroundMark x1="73592" y1="22761" x2="73592" y2="22761"/>
                        <a14:backgroundMark x1="71994" y1="26815" x2="83803" y2="42537"/>
                        <a14:backgroundMark x1="83803" y1="42537" x2="88028" y2="45522"/>
                        <a14:backgroundMark x1="70070" y1="23881" x2="69989" y2="24308"/>
                        <a14:backgroundMark x1="82394" y1="23134" x2="92958" y2="41791"/>
                        <a14:backgroundMark x1="92958" y1="41791" x2="92958" y2="42164"/>
                        <a14:backgroundMark x1="72887" y1="30970" x2="69366" y2="54478"/>
                        <a14:backgroundMark x1="63514" y1="47614" x2="79577" y2="60821"/>
                        <a14:backgroundMark x1="48592" y1="25000" x2="40034" y2="39206"/>
                        <a14:backgroundMark x1="40320" y1="39299" x2="42254" y2="36567"/>
                        <a14:backgroundMark x1="35669" y1="40948" x2="20070" y2="33955"/>
                        <a14:backgroundMark x1="36905" y1="45966" x2="34155" y2="48881"/>
                        <a14:backgroundMark x1="34922" y1="43456" x2="23239" y2="36940"/>
                        <a14:backgroundMark x1="34859" y1="45896" x2="23239" y2="38060"/>
                        <a14:backgroundMark x1="59318" y1="47887" x2="59507" y2="51493"/>
                        <a14:backgroundMark x1="59507" y1="48134" x2="70775" y2="55970"/>
                        <a14:backgroundMark x1="59507" y1="51119" x2="74648" y2="56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36" y="4440325"/>
            <a:ext cx="2548286" cy="2404721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63A8839C-89B3-46B8-B378-4EBC9F5000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95" y="813213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6A14AE68-FEBA-4292-B016-04631DDF08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58" y="845464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547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11003 -0.37338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944 -0.36296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12188 -0.01458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7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1276 -0.01088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55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13086 -0.01783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90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263 -0.00648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32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13034 -0.01852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2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2734 -0.00139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6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2734 -0.01482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4505 0.0257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127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2227 -0.02477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125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1276 -0.01644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83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13346 -0.00093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4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3919 0.0101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6836 -0.37315 " pathEditMode="relative" rAng="0" ptsTypes="AA">
                                      <p:cBhvr>
                                        <p:cTn id="117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6424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A06D0BB-9AD0-4001-9C0A-BA75AC2C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29" y="900394"/>
            <a:ext cx="1288317" cy="197389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3D5CF43-3B58-4257-9158-EC7738EC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11" y="866115"/>
            <a:ext cx="1288317" cy="1973895"/>
          </a:xfrm>
          <a:prstGeom prst="rect">
            <a:avLst/>
          </a:prstGeom>
        </p:spPr>
      </p:pic>
      <p:pic>
        <p:nvPicPr>
          <p:cNvPr id="24" name="그림 23" descr="텍스트이(가) 표시된 사진&#10;&#10;자동 생성된 설명">
            <a:extLst>
              <a:ext uri="{FF2B5EF4-FFF2-40B4-BE49-F238E27FC236}">
                <a16:creationId xmlns:a16="http://schemas.microsoft.com/office/drawing/2014/main" id="{1978F3EA-8AB8-4861-965D-EBB16887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34" y="899750"/>
            <a:ext cx="1279746" cy="193961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9056B60-FA34-4751-B6EF-A6E2F6E70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7" y="819509"/>
            <a:ext cx="1279747" cy="196532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29688CF-A9F8-40B8-8D19-ECC0F35C8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75" y="907008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8C1DEFB3-035C-4CD8-9C7D-4CF789710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1" y="831836"/>
            <a:ext cx="1279747" cy="197389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F37A7D4-ECCA-4192-97BB-D7FA73DCE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81" y="899750"/>
            <a:ext cx="1279746" cy="1939616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63A8839C-89B3-46B8-B378-4EBC9F5000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15" y="813213"/>
            <a:ext cx="1279745" cy="1960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EFF81FA9-6D1B-4A1F-B673-15C2D8ACF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29" y="836916"/>
            <a:ext cx="1279747" cy="196532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4CA64AA-A5E2-415B-AC51-B0661F20F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3296" y="3484882"/>
            <a:ext cx="3757507" cy="1979607"/>
          </a:xfrm>
          <a:prstGeom prst="rect">
            <a:avLst/>
          </a:prstGeom>
        </p:spPr>
      </p:pic>
      <p:pic>
        <p:nvPicPr>
          <p:cNvPr id="34" name="그림 33" descr="텍스트이(가) 표시된 사진&#10;&#10;자동 생성된 설명">
            <a:extLst>
              <a:ext uri="{FF2B5EF4-FFF2-40B4-BE49-F238E27FC236}">
                <a16:creationId xmlns:a16="http://schemas.microsoft.com/office/drawing/2014/main" id="{BF4CA10B-F94C-4C3F-A23D-666D2030E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98" y="4074327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FD199DF-C73D-44E4-9A48-20C1FF2549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33" y="4064744"/>
            <a:ext cx="1279747" cy="1979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E29F213-C92D-4C2D-814B-EC2755BC97A5}"/>
              </a:ext>
            </a:extLst>
          </p:cNvPr>
          <p:cNvSpPr txBox="1"/>
          <p:nvPr/>
        </p:nvSpPr>
        <p:spPr>
          <a:xfrm>
            <a:off x="8183904" y="1077850"/>
            <a:ext cx="2446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단계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한 장으로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진행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123075-7684-4610-840A-079C0648043F}"/>
              </a:ext>
            </a:extLst>
          </p:cNvPr>
          <p:cNvSpPr txBox="1"/>
          <p:nvPr/>
        </p:nvSpPr>
        <p:spPr>
          <a:xfrm>
            <a:off x="7966374" y="214757"/>
            <a:ext cx="2828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solidFill>
                  <a:srgbClr val="139D5A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 번째 획득 더미</a:t>
            </a:r>
            <a:endParaRPr lang="en-US" altLang="ko-KR" sz="3000" b="1" spc="-150" dirty="0">
              <a:solidFill>
                <a:srgbClr val="139D5A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8" name="그림 37" descr="텍스트이(가) 표시된 사진&#10;&#10;자동 생성된 설명">
            <a:extLst>
              <a:ext uri="{FF2B5EF4-FFF2-40B4-BE49-F238E27FC236}">
                <a16:creationId xmlns:a16="http://schemas.microsoft.com/office/drawing/2014/main" id="{E17D4DFF-3233-4CC4-9B3D-88A16B2AE9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98" y="4474685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9" name="그림 38" descr="텍스트이(가) 표시된 사진&#10;&#10;자동 생성된 설명">
            <a:extLst>
              <a:ext uri="{FF2B5EF4-FFF2-40B4-BE49-F238E27FC236}">
                <a16:creationId xmlns:a16="http://schemas.microsoft.com/office/drawing/2014/main" id="{6C3F860A-0C55-437E-B51A-C78C9614F6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98" y="4882679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0" name="그림 39" descr="텍스트이(가) 표시된 사진&#10;&#10;자동 생성된 설명">
            <a:extLst>
              <a:ext uri="{FF2B5EF4-FFF2-40B4-BE49-F238E27FC236}">
                <a16:creationId xmlns:a16="http://schemas.microsoft.com/office/drawing/2014/main" id="{CBE915A0-C731-4271-A062-839FFEA562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98" y="5290673"/>
            <a:ext cx="1288317" cy="197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D9B058B-6DD4-483D-A49C-5AEA17774FD4}"/>
              </a:ext>
            </a:extLst>
          </p:cNvPr>
          <p:cNvSpPr txBox="1"/>
          <p:nvPr/>
        </p:nvSpPr>
        <p:spPr>
          <a:xfrm>
            <a:off x="356778" y="1161809"/>
            <a:ext cx="7435942" cy="487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 번째 획득 더미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바닥나면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게임종료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2. 2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단계 진행 시 카드가 부족하면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단계까지 진행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후 종료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종료 후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모든 플레이어는 자기 밭을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수확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하여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금화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로 계산 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카드는 제거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금화가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가장 많은 사람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 승리 </a:t>
            </a:r>
            <a:endParaRPr lang="en-US" altLang="ko-KR" sz="3000" spc="-15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 algn="just">
              <a:lnSpc>
                <a:spcPct val="150000"/>
              </a:lnSpc>
            </a:pP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(</a:t>
            </a:r>
            <a:r>
              <a:rPr lang="ko-KR" altLang="en-US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동점 시 시작 차례가 더 늦은 플레이어 승리</a:t>
            </a:r>
            <a:r>
              <a:rPr lang="en-US" altLang="ko-KR" sz="3000" spc="-150" dirty="0">
                <a:solidFill>
                  <a:prstClr val="black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05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5065 0.01389 " pathEditMode="relative" rAng="0" ptsTypes="AA">
                                      <p:cBhvr>
                                        <p:cTn id="17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진행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3E0910A-EF70-44C4-8ED8-E92BF2ACCF65}"/>
              </a:ext>
            </a:extLst>
          </p:cNvPr>
          <p:cNvSpPr/>
          <p:nvPr/>
        </p:nvSpPr>
        <p:spPr>
          <a:xfrm>
            <a:off x="1531528" y="2872889"/>
            <a:ext cx="7304498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거래하기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 펼치기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거래 시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카드 가로 배치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81DC1C8-FF2C-4111-90C4-B29393850334}"/>
              </a:ext>
            </a:extLst>
          </p:cNvPr>
          <p:cNvSpPr/>
          <p:nvPr/>
        </p:nvSpPr>
        <p:spPr>
          <a:xfrm>
            <a:off x="1531528" y="3667244"/>
            <a:ext cx="7304498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공개된 콩 심기 </a:t>
            </a:r>
            <a:r>
              <a:rPr lang="en-US" altLang="ko-KR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펼친 카드</a:t>
            </a:r>
            <a:r>
              <a:rPr lang="en-US" altLang="ko-KR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거래한 카드 콩밭에 심기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A4A4389-AB6C-4B78-A3BB-37C66EBB9C7E}"/>
              </a:ext>
            </a:extLst>
          </p:cNvPr>
          <p:cNvSpPr/>
          <p:nvPr/>
        </p:nvSpPr>
        <p:spPr>
          <a:xfrm>
            <a:off x="1531528" y="2078534"/>
            <a:ext cx="7304498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콩 심기 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첫번째 카드 필수</a:t>
            </a:r>
            <a:r>
              <a:rPr lang="en-US" altLang="ko-KR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두번째 카드 선택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A545FE-4857-48BF-A922-37099AF37290}"/>
              </a:ext>
            </a:extLst>
          </p:cNvPr>
          <p:cNvSpPr/>
          <p:nvPr/>
        </p:nvSpPr>
        <p:spPr>
          <a:xfrm>
            <a:off x="1531528" y="4461599"/>
            <a:ext cx="7304498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콩 보충하기 </a:t>
            </a:r>
            <a:r>
              <a:rPr lang="en-US" altLang="ko-KR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카드 </a:t>
            </a:r>
            <a:r>
              <a:rPr lang="en-US" altLang="ko-KR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20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 순서대로 보충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EB83AEE-CC67-4F93-807A-A33B4A8DCDB5}"/>
              </a:ext>
            </a:extLst>
          </p:cNvPr>
          <p:cNvSpPr/>
          <p:nvPr/>
        </p:nvSpPr>
        <p:spPr>
          <a:xfrm>
            <a:off x="8890000" y="2078534"/>
            <a:ext cx="1789484" cy="3131107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콩 수확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하기</a:t>
            </a:r>
            <a:endParaRPr lang="en-US" altLang="ko-KR" sz="2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3FCD39F-0536-430B-861A-759484BA55A0}"/>
              </a:ext>
            </a:extLst>
          </p:cNvPr>
          <p:cNvSpPr/>
          <p:nvPr/>
        </p:nvSpPr>
        <p:spPr>
          <a:xfrm>
            <a:off x="1531528" y="1284179"/>
            <a:ext cx="9147956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게임 준비 </a:t>
            </a:r>
            <a:r>
              <a:rPr lang="en-US" altLang="ko-KR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카드 </a:t>
            </a:r>
            <a:r>
              <a:rPr lang="en-US" altLang="ko-KR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</a:t>
            </a:r>
            <a:r>
              <a:rPr lang="en-US" altLang="ko-KR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콩밭 </a:t>
            </a:r>
            <a:r>
              <a:rPr lang="ko-KR" altLang="en-US" sz="2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게임판</a:t>
            </a:r>
            <a:r>
              <a:rPr lang="en-US" altLang="ko-KR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2B1B6B5-C40F-4DDB-873E-83155BF0B1E6}"/>
              </a:ext>
            </a:extLst>
          </p:cNvPr>
          <p:cNvSpPr/>
          <p:nvPr/>
        </p:nvSpPr>
        <p:spPr>
          <a:xfrm>
            <a:off x="1531528" y="5255954"/>
            <a:ext cx="9147956" cy="748042"/>
          </a:xfrm>
          <a:prstGeom prst="rect">
            <a:avLst/>
          </a:prstGeom>
          <a:solidFill>
            <a:srgbClr val="BC0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게임 종료 </a:t>
            </a:r>
            <a:r>
              <a:rPr lang="en-US" altLang="ko-KR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 번째 획득 더미 바닥 시</a:t>
            </a:r>
          </a:p>
        </p:txBody>
      </p:sp>
    </p:spTree>
    <p:extLst>
      <p:ext uri="{BB962C8B-B14F-4D97-AF65-F5344CB8AC3E}">
        <p14:creationId xmlns:p14="http://schemas.microsoft.com/office/powerpoint/2010/main" val="3771008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7" y="307777"/>
            <a:ext cx="75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비슷한 룰의 다른 게임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0E93EB4-583E-44E5-A7EA-C0E7C70180C9}"/>
              </a:ext>
            </a:extLst>
          </p:cNvPr>
          <p:cNvSpPr/>
          <p:nvPr/>
        </p:nvSpPr>
        <p:spPr>
          <a:xfrm>
            <a:off x="822579" y="1246079"/>
            <a:ext cx="4808207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친구의 마음을 읽어야 하는 게임</a:t>
            </a:r>
            <a:endParaRPr lang="en-US" altLang="ko-KR" sz="2800" b="1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58AC9-2DC8-491C-87B3-53F352AE9977}"/>
              </a:ext>
            </a:extLst>
          </p:cNvPr>
          <p:cNvSpPr txBox="1"/>
          <p:nvPr/>
        </p:nvSpPr>
        <p:spPr>
          <a:xfrm>
            <a:off x="482600" y="4810716"/>
            <a:ext cx="5467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명작 카드 게임 </a:t>
            </a:r>
            <a:r>
              <a:rPr lang="en-US" altLang="ko-KR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콩이 아니야</a:t>
            </a:r>
            <a:r>
              <a:rPr lang="en-US" altLang="ko-KR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!&gt;</a:t>
            </a:r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 리메이크</a:t>
            </a:r>
            <a:endParaRPr lang="en-US" altLang="ko-KR" sz="2500" spc="-15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선물 교환을 통해 점수를 모으는 게임</a:t>
            </a:r>
            <a:endParaRPr lang="en-US" altLang="ko-KR" sz="2500" spc="-15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0333151-AE24-4E5D-BEA3-65726EFA9065}"/>
              </a:ext>
            </a:extLst>
          </p:cNvPr>
          <p:cNvSpPr/>
          <p:nvPr/>
        </p:nvSpPr>
        <p:spPr>
          <a:xfrm>
            <a:off x="6613773" y="1246079"/>
            <a:ext cx="4606606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ko-KR" altLang="en-US" sz="2800" b="1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탐험과 욕망과 절제의 균형</a:t>
            </a:r>
            <a:endParaRPr lang="en-US" altLang="ko-KR" sz="2800" b="1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519138-2DC9-4C2E-8058-1148DB48B538}"/>
              </a:ext>
            </a:extLst>
          </p:cNvPr>
          <p:cNvSpPr txBox="1"/>
          <p:nvPr/>
        </p:nvSpPr>
        <p:spPr>
          <a:xfrm>
            <a:off x="6623530" y="4810716"/>
            <a:ext cx="46066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고대 보물을 모아 돈을 버는 게임</a:t>
            </a:r>
            <a:endParaRPr lang="en-US" altLang="ko-KR" sz="25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일확천금의 기회</a:t>
            </a:r>
            <a:r>
              <a:rPr lang="en-US" altLang="ko-KR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500" dirty="0">
                <a:solidFill>
                  <a:schemeClr val="bg2">
                    <a:lumMod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재밌는 이벤트 등의 절묘한 모험이 특징</a:t>
            </a:r>
            <a:endParaRPr lang="en-US" altLang="ko-KR" sz="2500" dirty="0">
              <a:solidFill>
                <a:schemeClr val="bg2">
                  <a:lumMod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FA86E378-63C0-4D3C-AC6B-C09004324D05}"/>
              </a:ext>
            </a:extLst>
          </p:cNvPr>
          <p:cNvSpPr/>
          <p:nvPr/>
        </p:nvSpPr>
        <p:spPr>
          <a:xfrm>
            <a:off x="1839433" y="1949585"/>
            <a:ext cx="2753365" cy="2753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2D3017C4-DF41-491E-838B-1A4E935E67C8}"/>
              </a:ext>
            </a:extLst>
          </p:cNvPr>
          <p:cNvSpPr/>
          <p:nvPr/>
        </p:nvSpPr>
        <p:spPr>
          <a:xfrm>
            <a:off x="7297118" y="1696559"/>
            <a:ext cx="3259430" cy="3259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49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DEC23-2155-40E2-92AA-42C2C8CF6362}"/>
              </a:ext>
            </a:extLst>
          </p:cNvPr>
          <p:cNvSpPr txBox="1"/>
          <p:nvPr/>
        </p:nvSpPr>
        <p:spPr>
          <a:xfrm>
            <a:off x="412694" y="998581"/>
            <a:ext cx="6084533" cy="5306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구조 </a:t>
            </a:r>
            <a:r>
              <a:rPr lang="en-US" altLang="ko-KR" sz="3000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협상</a:t>
            </a:r>
            <a:r>
              <a:rPr lang="en-US" altLang="ko-KR" sz="3000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</a:p>
          <a:p>
            <a:pPr algn="just">
              <a:lnSpc>
                <a:spcPct val="150000"/>
              </a:lnSpc>
            </a:pP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&lt;</a:t>
            </a: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보난자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손에 든 카드의 순서를 원하는 대로 바꿀 수 없기 때문에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200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협상이 필수다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콩을 많이 모으려면 다른 플레이어와의 교역을 통해 내 밭의 같은 콩을 받아와야 한다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또한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협상을 통해 </a:t>
            </a:r>
            <a:r>
              <a:rPr lang="ko-KR" altLang="en-US" sz="2200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자신이 받는 조건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 </a:t>
            </a:r>
            <a:r>
              <a:rPr lang="ko-KR" altLang="en-US" sz="2200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상대가 원하는 조건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서로 맞춰야 한다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이러한 협상 때문에 다른 플레이어들도 집중하고 흥미를 잃지 않게 되어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차례가 길어지더라도 지루하지 않다는 장점이 있다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&lt;</a:t>
            </a:r>
            <a:r>
              <a:rPr lang="ko-KR" altLang="en-US" sz="22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보난자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웃으면서 가볍게 즐길 수 있는 게임이면서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200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협상 게임 특유의 치열함</a:t>
            </a:r>
            <a:r>
              <a:rPr lang="ko-KR" altLang="en-US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함께 갖췄다는 점이 큰 매력이다</a:t>
            </a:r>
            <a:r>
              <a:rPr lang="en-US" altLang="ko-KR" sz="22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1026" name="Picture 2" descr="ì§ì¥, í, ë¹ì¦ëì¤ ë¯¸í, ì¬ì ì¬ëë¤, ì¬ì, íì, ì¬ë¬´ì¤, ì¬ëë¤, íì, íµì , í ë¡ ">
            <a:extLst>
              <a:ext uri="{FF2B5EF4-FFF2-40B4-BE49-F238E27FC236}">
                <a16:creationId xmlns:a16="http://schemas.microsoft.com/office/drawing/2014/main" id="{8C6EF61D-EBDF-4B42-A4A4-40B573FF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16" y="1278540"/>
            <a:ext cx="5013017" cy="33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DA575F40-0826-4695-85F5-944B5337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535" y="884872"/>
            <a:ext cx="4097246" cy="2094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148534"/>
            <a:ext cx="6574139" cy="212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콩밭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셋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4~5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은 콩밭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사용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선을 선출해서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 카드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배치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3. 8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종류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총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104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장의 콩 카드를 </a:t>
            </a:r>
            <a:r>
              <a:rPr lang="ko-KR" altLang="en-US" sz="3000" b="1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모두 섞음 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76E57-130B-4736-AA5D-E305EC3EB110}"/>
              </a:ext>
            </a:extLst>
          </p:cNvPr>
          <p:cNvSpPr txBox="1"/>
          <p:nvPr/>
        </p:nvSpPr>
        <p:spPr>
          <a:xfrm>
            <a:off x="8789564" y="2864474"/>
            <a:ext cx="1817372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4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 게임</a:t>
            </a:r>
            <a:endParaRPr lang="en-US" altLang="ko-KR" sz="24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5F051-984B-436F-B6AA-1FFB9F56E8B8}"/>
              </a:ext>
            </a:extLst>
          </p:cNvPr>
          <p:cNvSpPr txBox="1"/>
          <p:nvPr/>
        </p:nvSpPr>
        <p:spPr>
          <a:xfrm>
            <a:off x="8789564" y="5596477"/>
            <a:ext cx="1817372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4~5</a:t>
            </a:r>
            <a:r>
              <a:rPr lang="ko-KR" altLang="en-US" sz="24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 게임</a:t>
            </a:r>
            <a:endParaRPr lang="en-US" altLang="ko-KR" sz="24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16F3320-42CE-4C30-86E2-22E2347B2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1166" r="2524" b="1613"/>
          <a:stretch/>
        </p:blipFill>
        <p:spPr>
          <a:xfrm>
            <a:off x="8905460" y="1341782"/>
            <a:ext cx="1948069" cy="303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464EFB6-02A3-47E8-91D5-A25EBC488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56" y="3735813"/>
            <a:ext cx="1288317" cy="197389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C023B4A-49DE-4621-B4A9-633378E0E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2" y="3720791"/>
            <a:ext cx="1279747" cy="197960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E292C69-E9C8-4997-B26F-1915A4B8C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6" y="3717403"/>
            <a:ext cx="1279747" cy="197389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1842D39-BE76-4D0A-ADAD-03B4F53A7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63" y="3706140"/>
            <a:ext cx="1279747" cy="1965325"/>
          </a:xfrm>
          <a:prstGeom prst="rect">
            <a:avLst/>
          </a:prstGeom>
        </p:spPr>
      </p:pic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9852052D-C687-424C-83E1-B0B9421F7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91" y="3735813"/>
            <a:ext cx="1288317" cy="1973895"/>
          </a:xfrm>
          <a:prstGeom prst="rect">
            <a:avLst/>
          </a:prstGeom>
        </p:spPr>
      </p:pic>
      <p:pic>
        <p:nvPicPr>
          <p:cNvPr id="27" name="그림 26" descr="텍스트이(가) 표시된 사진&#10;&#10;자동 생성된 설명">
            <a:extLst>
              <a:ext uri="{FF2B5EF4-FFF2-40B4-BE49-F238E27FC236}">
                <a16:creationId xmlns:a16="http://schemas.microsoft.com/office/drawing/2014/main" id="{4BB6392E-55A5-4A7F-9AD1-27A0D3CF54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49" y="3735813"/>
            <a:ext cx="1279746" cy="193961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8E23C65B-AA07-474F-AAE7-CB1F1635D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00" y="3735813"/>
            <a:ext cx="1279746" cy="193961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77E692F-556D-46CB-A1B0-BBE162EEB9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20" y="3735813"/>
            <a:ext cx="1279747" cy="19796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2E2B6FA-D8E3-42CA-A0FA-EBE6C47297F1}"/>
              </a:ext>
            </a:extLst>
          </p:cNvPr>
          <p:cNvSpPr txBox="1"/>
          <p:nvPr/>
        </p:nvSpPr>
        <p:spPr>
          <a:xfrm>
            <a:off x="783972" y="5603430"/>
            <a:ext cx="1274844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강낭콩 </a:t>
            </a:r>
            <a:r>
              <a:rPr lang="en-US" altLang="ko-KR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2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333E31-7E44-444B-985F-51C2CA0DE674}"/>
              </a:ext>
            </a:extLst>
          </p:cNvPr>
          <p:cNvSpPr txBox="1"/>
          <p:nvPr/>
        </p:nvSpPr>
        <p:spPr>
          <a:xfrm>
            <a:off x="2146217" y="5603430"/>
            <a:ext cx="1274844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팥 </a:t>
            </a:r>
            <a:r>
              <a:rPr lang="en-US" altLang="ko-KR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2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FDA295-3A84-4253-8E30-7949EBF17F5F}"/>
              </a:ext>
            </a:extLst>
          </p:cNvPr>
          <p:cNvSpPr txBox="1"/>
          <p:nvPr/>
        </p:nvSpPr>
        <p:spPr>
          <a:xfrm>
            <a:off x="3514053" y="5603430"/>
            <a:ext cx="1274844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동부 </a:t>
            </a:r>
            <a:r>
              <a:rPr lang="en-US" altLang="ko-KR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10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2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162479-11C8-4CB1-8577-6049CA85FC2D}"/>
              </a:ext>
            </a:extLst>
          </p:cNvPr>
          <p:cNvSpPr txBox="1"/>
          <p:nvPr/>
        </p:nvSpPr>
        <p:spPr>
          <a:xfrm>
            <a:off x="4780101" y="5603430"/>
            <a:ext cx="1457757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대두콩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12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2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AE1BC1-58C0-41F2-8C06-31AB31021CF3}"/>
              </a:ext>
            </a:extLst>
          </p:cNvPr>
          <p:cNvSpPr txBox="1"/>
          <p:nvPr/>
        </p:nvSpPr>
        <p:spPr>
          <a:xfrm>
            <a:off x="6140744" y="5603430"/>
            <a:ext cx="1457757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완두콩 </a:t>
            </a:r>
            <a:r>
              <a:rPr lang="en-US" altLang="ko-KR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14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2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44AAB5-A5C8-4097-BA05-8266A5428707}"/>
              </a:ext>
            </a:extLst>
          </p:cNvPr>
          <p:cNvSpPr txBox="1"/>
          <p:nvPr/>
        </p:nvSpPr>
        <p:spPr>
          <a:xfrm>
            <a:off x="7501386" y="5603430"/>
            <a:ext cx="1457757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똥콩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16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2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54AC61-7D05-4C58-B660-A30C121BDD54}"/>
              </a:ext>
            </a:extLst>
          </p:cNvPr>
          <p:cNvSpPr txBox="1"/>
          <p:nvPr/>
        </p:nvSpPr>
        <p:spPr>
          <a:xfrm>
            <a:off x="8870599" y="5603430"/>
            <a:ext cx="1457757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>
                <a:latin typeface="나눔스퀘어" panose="020B0600000101010101" pitchFamily="50" charset="-127"/>
                <a:ea typeface="나눔스퀘어" panose="020B0600000101010101" pitchFamily="50" charset="-127"/>
              </a:rPr>
              <a:t>칠리콩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18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2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3DC9B0-519A-43EE-AD51-750445205B16}"/>
              </a:ext>
            </a:extLst>
          </p:cNvPr>
          <p:cNvSpPr txBox="1"/>
          <p:nvPr/>
        </p:nvSpPr>
        <p:spPr>
          <a:xfrm>
            <a:off x="10123281" y="5603430"/>
            <a:ext cx="1656259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푸르대콩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</a:t>
            </a:r>
            <a:r>
              <a:rPr lang="ko-KR" altLang="en-US" sz="2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장</a:t>
            </a:r>
            <a:endParaRPr lang="en-US" altLang="ko-KR" sz="2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07F46805-B6B8-4898-ACC5-890A662993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1405" y="3678538"/>
            <a:ext cx="3757507" cy="197960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A1F60116-3BB9-4753-B981-B3FB139BC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52" y="527954"/>
            <a:ext cx="2079770" cy="3207859"/>
          </a:xfrm>
          <a:prstGeom prst="rect">
            <a:avLst/>
          </a:prstGeom>
        </p:spPr>
      </p:pic>
      <p:sp>
        <p:nvSpPr>
          <p:cNvPr id="33" name="타원 32">
            <a:extLst>
              <a:ext uri="{FF2B5EF4-FFF2-40B4-BE49-F238E27FC236}">
                <a16:creationId xmlns:a16="http://schemas.microsoft.com/office/drawing/2014/main" id="{78478F27-5956-4C0F-B202-6419BC92EA38}"/>
              </a:ext>
            </a:extLst>
          </p:cNvPr>
          <p:cNvSpPr/>
          <p:nvPr/>
        </p:nvSpPr>
        <p:spPr>
          <a:xfrm>
            <a:off x="9777527" y="514182"/>
            <a:ext cx="648220" cy="64822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B2E5A84C-FF16-42C8-A08B-63D017D1C7F5}"/>
              </a:ext>
            </a:extLst>
          </p:cNvPr>
          <p:cNvSpPr/>
          <p:nvPr/>
        </p:nvSpPr>
        <p:spPr>
          <a:xfrm>
            <a:off x="9203262" y="2461494"/>
            <a:ext cx="1855341" cy="185534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33" grpId="0" animBg="1"/>
      <p:bldP spid="33" grpId="1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019325"/>
            <a:ext cx="6978742" cy="487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각자 콩 카드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장씩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나눠줌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손에 든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카드 순서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절대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변경불가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중 카드를 섞거나 순서를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바꾸면 안 됨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남은 카드는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뒷면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테이블 가운데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ko-KR" altLang="en-US" sz="3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쌓아둠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획득 더미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중 버린 카드는 획득 더미 옆에 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</a:t>
            </a:r>
            <a:r>
              <a:rPr lang="en-US" altLang="ko-KR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앞면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모아둠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버림 더미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09C99E2-BCC2-4852-9C8F-8FF87CFF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0202" y="790925"/>
            <a:ext cx="5055340" cy="5072061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E418DEC9-E610-4412-A218-16E2B9885D49}"/>
              </a:ext>
            </a:extLst>
          </p:cNvPr>
          <p:cNvGrpSpPr/>
          <p:nvPr/>
        </p:nvGrpSpPr>
        <p:grpSpPr>
          <a:xfrm>
            <a:off x="7942883" y="1632113"/>
            <a:ext cx="2769978" cy="3593774"/>
            <a:chOff x="7122256" y="1983752"/>
            <a:chExt cx="2769978" cy="359377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58F5E56C-0C4E-43EA-815F-AAD9120B7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85" b="89552" l="9507" r="90845">
                          <a14:foregroundMark x1="53978" y1="7416" x2="67254" y2="3358"/>
                          <a14:foregroundMark x1="48944" y1="8955" x2="50664" y2="8429"/>
                          <a14:foregroundMark x1="67254" y1="3358" x2="73567" y2="5110"/>
                          <a14:foregroundMark x1="89627" y1="20389" x2="90845" y2="29104"/>
                          <a14:backgroundMark x1="16197" y1="78358" x2="30634" y2="84328"/>
                          <a14:backgroundMark x1="34507" y1="85075" x2="63732" y2="82090"/>
                          <a14:backgroundMark x1="66901" y1="75000" x2="70775" y2="64925"/>
                          <a14:backgroundMark x1="17958" y1="59701" x2="18310" y2="55597"/>
                          <a14:backgroundMark x1="42254" y1="7836" x2="52817" y2="2985"/>
                          <a14:backgroundMark x1="52465" y1="4478" x2="56338" y2="2239"/>
                          <a14:backgroundMark x1="77465" y1="1866" x2="92606" y2="17910"/>
                          <a14:backgroundMark x1="93310" y1="19776" x2="85915" y2="108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434" y="3158007"/>
              <a:ext cx="2548286" cy="2404721"/>
            </a:xfrm>
            <a:prstGeom prst="rect">
              <a:avLst/>
            </a:prstGeom>
          </p:spPr>
        </p:pic>
        <p:pic>
          <p:nvPicPr>
            <p:cNvPr id="43" name="그림 42" descr="텍스트이(가) 표시된 사진&#10;&#10;자동 생성된 설명">
              <a:extLst>
                <a:ext uri="{FF2B5EF4-FFF2-40B4-BE49-F238E27FC236}">
                  <a16:creationId xmlns:a16="http://schemas.microsoft.com/office/drawing/2014/main" id="{F9BBCD1D-F4E4-41B9-8CEC-7E0ED236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3976">
              <a:off x="7685676" y="2004263"/>
              <a:ext cx="1288317" cy="19738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EFBC5D7F-20FF-41F7-BECB-186679E7E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96977">
              <a:off x="7943182" y="1983752"/>
              <a:ext cx="1279747" cy="1979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5A6F79EC-7A7D-46EB-9A7B-F66426296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776" y="2001406"/>
              <a:ext cx="1279747" cy="1979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C17F6AB9-91EA-4C79-A263-0674578EC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431">
              <a:off x="8406595" y="2037827"/>
              <a:ext cx="1279747" cy="1979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A9EACC71-3EC7-4FB0-93C0-3A787BA8D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7269">
              <a:off x="8612487" y="2088787"/>
              <a:ext cx="1279747" cy="19738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BFD903B2-E886-448C-B7A1-7BBADB945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85" b="89552" l="9507" r="90845">
                          <a14:foregroundMark x1="57395" y1="12360" x2="67958" y2="18657"/>
                          <a14:foregroundMark x1="66901" y1="18284" x2="67958" y2="20149"/>
                          <a14:foregroundMark x1="67254" y1="21269" x2="67254" y2="18657"/>
                          <a14:foregroundMark x1="67958" y1="18657" x2="67254" y2="20149"/>
                          <a14:foregroundMark x1="50352" y1="25000" x2="59155" y2="8955"/>
                          <a14:foregroundMark x1="54225" y1="16045" x2="67606" y2="10821"/>
                          <a14:foregroundMark x1="68662" y1="16045" x2="58803" y2="8209"/>
                          <a14:foregroundMark x1="55282" y1="12687" x2="59859" y2="8209"/>
                          <a14:foregroundMark x1="42958" y1="39179" x2="51056" y2="26119"/>
                          <a14:foregroundMark x1="58099" y1="42537" x2="66901" y2="21642"/>
                          <a14:foregroundMark x1="66901" y1="23134" x2="64789" y2="29104"/>
                          <a14:foregroundMark x1="58803" y1="7836" x2="68662" y2="11567"/>
                          <a14:foregroundMark x1="69014" y1="15299" x2="67958" y2="12313"/>
                          <a14:foregroundMark x1="59155" y1="8209" x2="62676" y2="7836"/>
                          <a14:foregroundMark x1="59859" y1="7463" x2="61620" y2="7090"/>
                          <a14:foregroundMark x1="67958" y1="10821" x2="65493" y2="8582"/>
                          <a14:foregroundMark x1="65141" y1="7836" x2="63028" y2="7836"/>
                          <a14:foregroundMark x1="63028" y1="7090" x2="63380" y2="7836"/>
                          <a14:foregroundMark x1="58451" y1="42910" x2="57394" y2="47388"/>
                          <a14:foregroundMark x1="42254" y1="39552" x2="43662" y2="38060"/>
                          <a14:foregroundMark x1="42254" y1="39925" x2="40141" y2="47015"/>
                          <a14:foregroundMark x1="39437" y1="46269" x2="42254" y2="41418"/>
                          <a14:backgroundMark x1="16197" y1="78358" x2="30634" y2="84328"/>
                          <a14:backgroundMark x1="34507" y1="85075" x2="63732" y2="82090"/>
                          <a14:backgroundMark x1="66901" y1="75000" x2="70775" y2="64925"/>
                          <a14:backgroundMark x1="17958" y1="59701" x2="18310" y2="55597"/>
                          <a14:backgroundMark x1="42254" y1="7836" x2="52817" y2="2985"/>
                          <a14:backgroundMark x1="56274" y1="2276" x2="56338" y2="2239"/>
                          <a14:backgroundMark x1="52465" y1="4478" x2="56203" y2="2317"/>
                          <a14:backgroundMark x1="77465" y1="1866" x2="92606" y2="17910"/>
                          <a14:backgroundMark x1="93310" y1="19776" x2="85915" y2="10821"/>
                          <a14:backgroundMark x1="56818" y1="7836" x2="57010" y2="7463"/>
                          <a14:backgroundMark x1="47890" y1="25181" x2="54542" y2="12258"/>
                          <a14:backgroundMark x1="70390" y1="22900" x2="71039" y2="23764"/>
                          <a14:backgroundMark x1="54577" y1="11567" x2="56984" y2="8508"/>
                          <a14:backgroundMark x1="69722" y1="10188" x2="70070" y2="10448"/>
                          <a14:backgroundMark x1="69900" y1="15510" x2="70070" y2="10448"/>
                          <a14:backgroundMark x1="69826" y1="17693" x2="69877" y2="16190"/>
                          <a14:backgroundMark x1="69792" y1="18697" x2="69822" y2="17811"/>
                          <a14:backgroundMark x1="69718" y1="20896" x2="69724" y2="20714"/>
                          <a14:backgroundMark x1="31690" y1="21642" x2="31690" y2="21642"/>
                          <a14:backgroundMark x1="33099" y1="20149" x2="48592" y2="23881"/>
                          <a14:backgroundMark x1="73472" y1="22374" x2="95070" y2="20149"/>
                          <a14:backgroundMark x1="70283" y1="22703" x2="71637" y2="22563"/>
                          <a14:backgroundMark x1="36620" y1="19776" x2="42958" y2="10821"/>
                          <a14:backgroundMark x1="41549" y1="21269" x2="43662" y2="10448"/>
                          <a14:backgroundMark x1="44366" y1="22015" x2="45775" y2="9701"/>
                          <a14:backgroundMark x1="50000" y1="17164" x2="49296" y2="9701"/>
                          <a14:backgroundMark x1="60815" y1="2482" x2="64085" y2="373"/>
                          <a14:backgroundMark x1="58383" y1="4051" x2="60092" y2="2948"/>
                          <a14:backgroundMark x1="47887" y1="10821" x2="57322" y2="4735"/>
                          <a14:backgroundMark x1="65223" y1="3327" x2="74648" y2="5597"/>
                          <a14:backgroundMark x1="62150" y1="2587" x2="62426" y2="2653"/>
                          <a14:backgroundMark x1="59155" y1="1866" x2="61713" y2="2482"/>
                          <a14:backgroundMark x1="20070" y1="46642" x2="24296" y2="26119"/>
                          <a14:backgroundMark x1="24296" y1="26119" x2="29225" y2="22761"/>
                          <a14:backgroundMark x1="70070" y1="61567" x2="92958" y2="27239"/>
                          <a14:backgroundMark x1="68682" y1="23811" x2="69014" y2="23134"/>
                          <a14:backgroundMark x1="59507" y1="42537" x2="65884" y2="29521"/>
                          <a14:backgroundMark x1="73592" y1="22761" x2="73592" y2="22761"/>
                          <a14:backgroundMark x1="71994" y1="26815" x2="83803" y2="42537"/>
                          <a14:backgroundMark x1="83803" y1="42537" x2="88028" y2="45522"/>
                          <a14:backgroundMark x1="70070" y1="23881" x2="69989" y2="24308"/>
                          <a14:backgroundMark x1="82394" y1="23134" x2="92958" y2="41791"/>
                          <a14:backgroundMark x1="92958" y1="41791" x2="92958" y2="42164"/>
                          <a14:backgroundMark x1="72887" y1="30970" x2="69366" y2="54478"/>
                          <a14:backgroundMark x1="63514" y1="47614" x2="79577" y2="60821"/>
                          <a14:backgroundMark x1="48592" y1="25000" x2="40034" y2="39206"/>
                          <a14:backgroundMark x1="40320" y1="39299" x2="42254" y2="36567"/>
                          <a14:backgroundMark x1="35669" y1="40948" x2="20070" y2="33955"/>
                          <a14:backgroundMark x1="36905" y1="45966" x2="34155" y2="48881"/>
                          <a14:backgroundMark x1="34922" y1="43456" x2="23239" y2="36940"/>
                          <a14:backgroundMark x1="34859" y1="45896" x2="23239" y2="38060"/>
                          <a14:backgroundMark x1="59318" y1="47887" x2="59507" y2="51493"/>
                          <a14:backgroundMark x1="59507" y1="48134" x2="70775" y2="55970"/>
                          <a14:backgroundMark x1="59507" y1="51119" x2="74648" y2="563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256" y="3172805"/>
              <a:ext cx="2548286" cy="2404721"/>
            </a:xfrm>
            <a:prstGeom prst="rect">
              <a:avLst/>
            </a:prstGeom>
          </p:spPr>
        </p:pic>
      </p:grpSp>
      <p:sp>
        <p:nvSpPr>
          <p:cNvPr id="14" name="화살표: 위쪽 13">
            <a:extLst>
              <a:ext uri="{FF2B5EF4-FFF2-40B4-BE49-F238E27FC236}">
                <a16:creationId xmlns:a16="http://schemas.microsoft.com/office/drawing/2014/main" id="{20A492F2-DBE9-4691-AF6F-98F4B15CBF96}"/>
              </a:ext>
            </a:extLst>
          </p:cNvPr>
          <p:cNvSpPr/>
          <p:nvPr/>
        </p:nvSpPr>
        <p:spPr>
          <a:xfrm rot="19915573">
            <a:off x="10320925" y="2732097"/>
            <a:ext cx="831702" cy="1264533"/>
          </a:xfrm>
          <a:prstGeom prst="upArrow">
            <a:avLst>
              <a:gd name="adj1" fmla="val 33532"/>
              <a:gd name="adj2" fmla="val 4861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56266-9C9C-4096-970E-424321FCA67E}"/>
              </a:ext>
            </a:extLst>
          </p:cNvPr>
          <p:cNvSpPr txBox="1"/>
          <p:nvPr/>
        </p:nvSpPr>
        <p:spPr>
          <a:xfrm>
            <a:off x="9962704" y="3875354"/>
            <a:ext cx="2229296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b="1" spc="-150">
                <a:latin typeface="나눔스퀘어" panose="020B0600000101010101" pitchFamily="50" charset="-127"/>
                <a:ea typeface="나눔스퀘어" panose="020B0600000101010101" pitchFamily="50" charset="-127"/>
              </a:rPr>
              <a:t>첫째 콩 카드</a:t>
            </a:r>
            <a:endParaRPr lang="en-US" altLang="ko-KR" sz="3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1" name="화살표: 위쪽 50">
            <a:extLst>
              <a:ext uri="{FF2B5EF4-FFF2-40B4-BE49-F238E27FC236}">
                <a16:creationId xmlns:a16="http://schemas.microsoft.com/office/drawing/2014/main" id="{C93BB081-024E-41F0-868F-4F2C401A5C1F}"/>
              </a:ext>
            </a:extLst>
          </p:cNvPr>
          <p:cNvSpPr/>
          <p:nvPr/>
        </p:nvSpPr>
        <p:spPr>
          <a:xfrm rot="2047341">
            <a:off x="7595342" y="1936504"/>
            <a:ext cx="831702" cy="2012151"/>
          </a:xfrm>
          <a:prstGeom prst="upArrow">
            <a:avLst>
              <a:gd name="adj1" fmla="val 33532"/>
              <a:gd name="adj2" fmla="val 4861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BFB13B-C439-4AF7-99DA-97E6B5A529B2}"/>
              </a:ext>
            </a:extLst>
          </p:cNvPr>
          <p:cNvSpPr txBox="1"/>
          <p:nvPr/>
        </p:nvSpPr>
        <p:spPr>
          <a:xfrm>
            <a:off x="6081725" y="3691863"/>
            <a:ext cx="2446765" cy="71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마지막 콩 카드</a:t>
            </a:r>
            <a:endParaRPr lang="en-US" altLang="ko-KR" sz="3000" b="1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46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/>
      <p:bldP spid="51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C93EA7A4-0E8F-4DE0-9BAA-FCED2FC89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47"/>
          <a:stretch/>
        </p:blipFill>
        <p:spPr>
          <a:xfrm>
            <a:off x="6874436" y="905226"/>
            <a:ext cx="5055340" cy="4790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181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플레이어부터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시계방향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차례 진행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 진행 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 카드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고정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7E5AA70-3F19-4591-9E17-DC32975874D5}"/>
              </a:ext>
            </a:extLst>
          </p:cNvPr>
          <p:cNvSpPr/>
          <p:nvPr/>
        </p:nvSpPr>
        <p:spPr>
          <a:xfrm rot="2826632">
            <a:off x="7068305" y="4924543"/>
            <a:ext cx="730250" cy="84757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848E228-E30F-4212-9A04-D2FFC863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1166" r="2524" b="1613"/>
          <a:stretch/>
        </p:blipFill>
        <p:spPr>
          <a:xfrm rot="2700000">
            <a:off x="7182862" y="4957306"/>
            <a:ext cx="501135" cy="77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7" name="곱하기 기호 26">
            <a:extLst>
              <a:ext uri="{FF2B5EF4-FFF2-40B4-BE49-F238E27FC236}">
                <a16:creationId xmlns:a16="http://schemas.microsoft.com/office/drawing/2014/main" id="{D17CDB7E-30F2-4AC9-9E14-0DEF7CD4F48C}"/>
              </a:ext>
            </a:extLst>
          </p:cNvPr>
          <p:cNvSpPr/>
          <p:nvPr/>
        </p:nvSpPr>
        <p:spPr>
          <a:xfrm>
            <a:off x="6847738" y="696906"/>
            <a:ext cx="1689340" cy="1689340"/>
          </a:xfrm>
          <a:prstGeom prst="mathMultiply">
            <a:avLst>
              <a:gd name="adj1" fmla="val 11668"/>
            </a:avLst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6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02135 -0.579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C93EA7A4-0E8F-4DE0-9BAA-FCED2FC89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47"/>
          <a:stretch/>
        </p:blipFill>
        <p:spPr>
          <a:xfrm>
            <a:off x="6874436" y="905226"/>
            <a:ext cx="5055340" cy="4790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181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플레이어부터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시계방향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차례 진행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 진행 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 카드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고정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7E5AA70-3F19-4591-9E17-DC32975874D5}"/>
              </a:ext>
            </a:extLst>
          </p:cNvPr>
          <p:cNvSpPr/>
          <p:nvPr/>
        </p:nvSpPr>
        <p:spPr>
          <a:xfrm rot="2826632">
            <a:off x="7068305" y="4924543"/>
            <a:ext cx="730250" cy="84757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7848E228-E30F-4212-9A04-D2FFC863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1166" r="2524" b="1613"/>
          <a:stretch/>
        </p:blipFill>
        <p:spPr>
          <a:xfrm rot="2700000">
            <a:off x="7182862" y="4957306"/>
            <a:ext cx="501135" cy="77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E6782B-EE9B-49F9-BFBC-F86DE9882911}"/>
              </a:ext>
            </a:extLst>
          </p:cNvPr>
          <p:cNvSpPr txBox="1"/>
          <p:nvPr/>
        </p:nvSpPr>
        <p:spPr>
          <a:xfrm>
            <a:off x="7624775" y="5369843"/>
            <a:ext cx="2446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 카드 고정</a:t>
            </a:r>
            <a:r>
              <a:rPr lang="en-US" altLang="ko-KR" sz="3000" b="1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209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C215E-ADFE-427B-94DE-3B24971DA233}"/>
              </a:ext>
            </a:extLst>
          </p:cNvPr>
          <p:cNvSpPr txBox="1"/>
          <p:nvPr/>
        </p:nvSpPr>
        <p:spPr>
          <a:xfrm>
            <a:off x="336458" y="1266975"/>
            <a:ext cx="6978742" cy="366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플레이어부터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시계방향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차례 진행</a:t>
            </a:r>
            <a:endParaRPr lang="en-US" altLang="ko-KR" sz="3000" b="1" spc="-150" dirty="0">
              <a:solidFill>
                <a:srgbClr val="E4001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차례 진행 시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시작 플레이어 카드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는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고정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밭 하나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한 종류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 </a:t>
            </a:r>
            <a:r>
              <a:rPr lang="ko-KR" altLang="en-US" sz="3000" b="1" spc="-150" dirty="0">
                <a:solidFill>
                  <a:srgbClr val="E4001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배치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가능</a:t>
            </a:r>
            <a:endParaRPr lang="en-US" altLang="ko-KR" sz="3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콩 카드 상단부분을 어긋나게 겹쳐 놓기</a:t>
            </a:r>
            <a:r>
              <a:rPr lang="en-US" altLang="ko-KR" sz="3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en-US" altLang="ko-KR" sz="3000" b="1" spc="-150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2A1564E-C762-461D-9E6D-8F6347CC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27" y="1673533"/>
            <a:ext cx="4646985" cy="2448220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2439E370-EA5C-48FB-817B-547B181E0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66" y="2551162"/>
            <a:ext cx="1667909" cy="255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38858918-A0E6-45C3-A14A-E506867E4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66" y="2979787"/>
            <a:ext cx="1667909" cy="255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CF28299B-1484-4D14-83BC-B80BDCD57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66" y="3408412"/>
            <a:ext cx="1667909" cy="255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E2AEFB3-5545-4E74-B589-0EC3B9BF5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16" y="2551162"/>
            <a:ext cx="1672510" cy="253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B964B0B-156C-4504-B104-46908E19C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16" y="2979787"/>
            <a:ext cx="1672510" cy="253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982113F-754C-45FE-BE0E-EB476C3FC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16" y="3408412"/>
            <a:ext cx="1672510" cy="253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B701955-AB9F-4C8A-A57A-B216529BB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016" y="3818611"/>
            <a:ext cx="1672510" cy="253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98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1661</Words>
  <Application>Microsoft Office PowerPoint</Application>
  <PresentationFormat>와이드스크린</PresentationFormat>
  <Paragraphs>269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나눔고딕</vt:lpstr>
      <vt:lpstr>나눔스퀘어</vt:lpstr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39</cp:revision>
  <dcterms:created xsi:type="dcterms:W3CDTF">2019-03-04T05:37:49Z</dcterms:created>
  <dcterms:modified xsi:type="dcterms:W3CDTF">2019-03-05T06:03:18Z</dcterms:modified>
</cp:coreProperties>
</file>