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24.jpg" ContentType="image/jpg"/>
  <Override PartName="/ppt/media/image2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320" r:id="rId4"/>
    <p:sldId id="312" r:id="rId5"/>
    <p:sldId id="321" r:id="rId6"/>
    <p:sldId id="322" r:id="rId7"/>
    <p:sldId id="305" r:id="rId8"/>
    <p:sldId id="313" r:id="rId9"/>
    <p:sldId id="314" r:id="rId10"/>
    <p:sldId id="323" r:id="rId11"/>
    <p:sldId id="324" r:id="rId12"/>
    <p:sldId id="309" r:id="rId13"/>
    <p:sldId id="304" r:id="rId14"/>
    <p:sldId id="259" r:id="rId15"/>
    <p:sldId id="279" r:id="rId16"/>
    <p:sldId id="280" r:id="rId17"/>
  </p:sldIdLst>
  <p:sldSz cx="12192000" cy="6858000"/>
  <p:notesSz cx="6858000" cy="9144000"/>
  <p:embeddedFontLst>
    <p:embeddedFont>
      <p:font typeface="나눔스퀘어" panose="020B0600000101010101" pitchFamily="50" charset="-127"/>
      <p:regular r:id="rId19"/>
    </p:embeddedFont>
    <p:embeddedFont>
      <p:font typeface="나눔스퀘어 Bold" panose="020B0600000101010101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A9E"/>
    <a:srgbClr val="000A39"/>
    <a:srgbClr val="0094E9"/>
    <a:srgbClr val="5F361A"/>
    <a:srgbClr val="EF3747"/>
    <a:srgbClr val="9F9F11"/>
    <a:srgbClr val="E3E418"/>
    <a:srgbClr val="EAE821"/>
    <a:srgbClr val="0C63A6"/>
    <a:srgbClr val="D25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3814" autoAdjust="0"/>
  </p:normalViewPr>
  <p:slideViewPr>
    <p:cSldViewPr snapToGrid="0">
      <p:cViewPr varScale="1">
        <p:scale>
          <a:sx n="100" d="100"/>
          <a:sy n="100" d="100"/>
        </p:scale>
        <p:origin x="96" y="4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98848-1EFF-4850-940D-1F8B510758BD}" type="datetimeFigureOut">
              <a:rPr lang="ko-KR" altLang="en-US" smtClean="0"/>
              <a:t>2019-01-09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D4819-36DC-45DB-B67A-E34588D425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7196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B6FBDE-FB9E-4287-A091-974164219155}"/>
              </a:ext>
            </a:extLst>
          </p:cNvPr>
          <p:cNvGrpSpPr/>
          <p:nvPr userDrawn="1"/>
        </p:nvGrpSpPr>
        <p:grpSpPr>
          <a:xfrm>
            <a:off x="4161835" y="5899749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994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52396-639D-4C4B-AA0A-0B4A322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61B40-45EF-498B-924F-A1CAACBA6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D5264A-559F-4583-85B0-7966647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51E695-2780-45E8-8811-6716FCD9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BB7DEAA-3481-407C-A007-1A81AED0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6ACEDAF-CFB5-41A0-9583-2995C635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DE238C-83B6-46DE-94DB-A8D728B6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ACD7F9-B936-4B5D-BDC8-124115F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08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9185-B6B8-4BB1-8BE0-0A2C33B3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42CE2-2EAC-4B0A-A549-35BA164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1B720B-5E08-4262-9014-58C74E9C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F8F551-2FDC-48F4-946E-384F54D9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50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B74F45-85D7-46EA-A55D-09E5BCA3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61FEEEE-0861-4FD0-9320-B8666AE8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D64146-E0CD-465E-9993-AF8B75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6641D-B977-40F5-AC2A-0C20475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0E618D-3D48-4162-8754-C7603FE6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1E1165-7CDD-4FFB-939A-8DB8CE58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432521-57B2-437F-8374-2A28EDF2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7CB15-BA34-4FCC-B2A4-CD389224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0E96F9-B033-4E97-87EB-65EE7B72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AB85EF-BEEE-4505-AF5D-2D6589E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9D027-A5B4-4DB1-A47A-C03160D33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5A0A88-B624-49DB-918B-07EB7FD6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C3829-5091-4DCA-B468-EC47B8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2CE533-3D4F-4483-BEF7-82AD920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F067CD-EA85-4FAB-9D3F-BBB1508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96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98B0C-54A6-44D3-94AF-D6DF149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0C4CD6-2F80-4AC2-91A2-333DD2BC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167A6-E221-42BF-9AE6-074A6FF0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28B44B-67FB-4A20-B055-F21008E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2E34F-EF45-45B6-A454-ED4AB2E5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2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B437B9-46C9-4F2F-AAD3-A5DD648ED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EE51B-DCD2-434C-9A42-545A22C8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7CB99-3C14-42C8-812A-E5261FB9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2B39D7-D605-4312-B9FF-5FF37545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9ACAD8-0C4B-4CF4-9D18-39BC1F6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56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91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58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3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8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1B52498-36B0-47DA-90A1-252ECB6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BDC4F6-E3CF-4ED3-ABC0-8AB1C046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8B61B7-C12B-409A-BFF2-A5AC103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21F0A-B15B-4745-AF3D-CD699F38CB0A}" type="datetimeFigureOut">
              <a:rPr lang="ko-KR" altLang="en-US" smtClean="0"/>
              <a:pPr/>
              <a:t>2019-01-09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87E3F2-5D4D-46D3-8261-C89D6911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C0F7FE-EF36-416E-98E3-B577891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0EF0D024-3877-4BE6-B27C-AC63574F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19100"/>
            <a:ext cx="532447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3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10309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게임 방법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35F03-6CB8-4A06-BBCD-CDB2CEF41DAB}"/>
              </a:ext>
            </a:extLst>
          </p:cNvPr>
          <p:cNvSpPr txBox="1"/>
          <p:nvPr/>
        </p:nvSpPr>
        <p:spPr>
          <a:xfrm>
            <a:off x="489515" y="880465"/>
            <a:ext cx="6256014" cy="554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014A9E"/>
                </a:solidFill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주사위 숫자만큼 금화 </a:t>
            </a:r>
            <a:r>
              <a:rPr kumimoji="0" lang="ko-KR" altLang="en-US" sz="4000" b="1" i="0" u="none" strike="noStrike" kern="1200" cap="none" spc="-150" normalizeH="0" baseline="0" noProof="0" dirty="0" err="1">
                <a:ln>
                  <a:noFill/>
                </a:ln>
                <a:solidFill>
                  <a:srgbClr val="014A9E"/>
                </a:solidFill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줍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기 </a:t>
            </a:r>
            <a:r>
              <a:rPr lang="en-US" altLang="ko-KR" sz="4000" spc="-150" dirty="0">
                <a:solidFill>
                  <a:prstClr val="black"/>
                </a:solidFill>
                <a:latin typeface="나눔스퀘어" pitchFamily="50" charset="-127"/>
                <a:ea typeface="나눔스퀘어" pitchFamily="50" charset="-127"/>
              </a:rPr>
              <a:t>: 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주사위를 굴린 후</a:t>
            </a:r>
            <a:endParaRPr kumimoji="0" lang="en-US" altLang="ko-KR" sz="4000" b="0" i="0" u="none" strike="noStrike" kern="1200" cap="none" spc="-150" normalizeH="0" baseline="0" noProof="0" dirty="0">
              <a:ln>
                <a:noFill/>
              </a:ln>
              <a:effectLst/>
              <a:uLnTx/>
              <a:uFillTx/>
              <a:latin typeface="나눔스퀘어" pitchFamily="50" charset="-127"/>
              <a:ea typeface="나눔스퀘어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spc="-150" dirty="0">
                <a:solidFill>
                  <a:prstClr val="black"/>
                </a:solidFill>
                <a:latin typeface="나눔스퀘어" pitchFamily="50" charset="-127"/>
                <a:ea typeface="나눔스퀘어" pitchFamily="50" charset="-127"/>
              </a:rPr>
              <a:t>주변 떨어져 있는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금화</a:t>
            </a:r>
            <a:r>
              <a:rPr lang="ko-KR" altLang="en-US" sz="4000" spc="-150" dirty="0">
                <a:solidFill>
                  <a:prstClr val="black"/>
                </a:solidFill>
                <a:latin typeface="나눔스퀘어" pitchFamily="50" charset="-127"/>
                <a:ea typeface="나눔스퀘어" pitchFamily="50" charset="-127"/>
              </a:rPr>
              <a:t>를</a:t>
            </a:r>
            <a:endParaRPr lang="en-US" altLang="ko-KR" sz="4000" spc="-150" dirty="0">
              <a:solidFill>
                <a:prstClr val="black"/>
              </a:solidFill>
              <a:latin typeface="나눔스퀘어" pitchFamily="50" charset="-127"/>
              <a:ea typeface="나눔스퀘어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spc="-150" dirty="0">
                <a:solidFill>
                  <a:prstClr val="black"/>
                </a:solidFill>
                <a:latin typeface="나눔스퀘어" pitchFamily="50" charset="-127"/>
                <a:ea typeface="나눔스퀘어" pitchFamily="50" charset="-127"/>
              </a:rPr>
              <a:t>주사위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숫자만큼</a:t>
            </a:r>
            <a:endParaRPr lang="en-US" altLang="ko-KR" sz="4000" b="1" spc="-150" dirty="0">
              <a:solidFill>
                <a:srgbClr val="014A9E"/>
              </a:solidFill>
              <a:latin typeface="나눔스퀘어" pitchFamily="50" charset="-127"/>
              <a:ea typeface="나눔스퀘어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spc="-150" dirty="0">
                <a:solidFill>
                  <a:prstClr val="black"/>
                </a:solidFill>
                <a:latin typeface="나눔스퀘어" pitchFamily="50" charset="-127"/>
                <a:ea typeface="나눔스퀘어" pitchFamily="50" charset="-127"/>
              </a:rPr>
              <a:t>주워서 가져오세요</a:t>
            </a:r>
            <a:r>
              <a:rPr lang="en-US" altLang="ko-KR" sz="4000" spc="-150" dirty="0">
                <a:solidFill>
                  <a:prstClr val="black"/>
                </a:solidFill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※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녹색 섬에서 불가능</a:t>
            </a:r>
            <a:endParaRPr kumimoji="0" lang="en-US" altLang="ko-KR" sz="3500" b="1" i="0" u="none" strike="noStrike" kern="1200" cap="none" spc="-150" normalizeH="0" baseline="0" noProof="0" dirty="0">
              <a:ln>
                <a:noFill/>
              </a:ln>
              <a:solidFill>
                <a:srgbClr val="014A9E"/>
              </a:solidFill>
              <a:effectLst/>
              <a:uLnTx/>
              <a:uFillTx/>
              <a:latin typeface="나눔스퀘어" pitchFamily="50" charset="-127"/>
              <a:ea typeface="나눔스퀘어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FA171F8-C14B-47C4-8B1B-64E94D32A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5663"/>
            <a:ext cx="5743575" cy="318992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A9CBF19-E582-4580-862A-0F8D88CEF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5463" t="13252" r="23699" b="10433"/>
          <a:stretch/>
        </p:blipFill>
        <p:spPr>
          <a:xfrm>
            <a:off x="10077970" y="4205583"/>
            <a:ext cx="1452463" cy="1488106"/>
          </a:xfrm>
          <a:prstGeom prst="rect">
            <a:avLst/>
          </a:prstGeom>
        </p:spPr>
      </p:pic>
      <p:sp>
        <p:nvSpPr>
          <p:cNvPr id="18" name="타원 17">
            <a:extLst>
              <a:ext uri="{FF2B5EF4-FFF2-40B4-BE49-F238E27FC236}">
                <a16:creationId xmlns:a16="http://schemas.microsoft.com/office/drawing/2014/main" id="{FCEF55F3-A89B-4682-A5B4-3C9F1BE24BB9}"/>
              </a:ext>
            </a:extLst>
          </p:cNvPr>
          <p:cNvSpPr/>
          <p:nvPr/>
        </p:nvSpPr>
        <p:spPr>
          <a:xfrm>
            <a:off x="9064661" y="4425533"/>
            <a:ext cx="1048205" cy="1048205"/>
          </a:xfrm>
          <a:prstGeom prst="ellipse">
            <a:avLst/>
          </a:prstGeom>
          <a:solidFill>
            <a:srgbClr val="F9F9F9"/>
          </a:solidFill>
          <a:ln w="38100">
            <a:solidFill>
              <a:srgbClr val="014A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F74AAF60-9A7E-48A1-962A-117978EE1EAA}"/>
              </a:ext>
            </a:extLst>
          </p:cNvPr>
          <p:cNvSpPr/>
          <p:nvPr/>
        </p:nvSpPr>
        <p:spPr>
          <a:xfrm>
            <a:off x="9367698" y="4758629"/>
            <a:ext cx="404029" cy="404029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b="1" dirty="0">
              <a:solidFill>
                <a:srgbClr val="014A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9AFBCDC1-1184-4C40-B28A-BFCD7622DEFC}"/>
              </a:ext>
            </a:extLst>
          </p:cNvPr>
          <p:cNvSpPr/>
          <p:nvPr/>
        </p:nvSpPr>
        <p:spPr>
          <a:xfrm>
            <a:off x="9386748" y="4775428"/>
            <a:ext cx="404029" cy="404029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b="1" dirty="0">
              <a:solidFill>
                <a:srgbClr val="014A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64C6A713-99D8-4C7D-AE98-3D99813ED366}"/>
              </a:ext>
            </a:extLst>
          </p:cNvPr>
          <p:cNvSpPr/>
          <p:nvPr/>
        </p:nvSpPr>
        <p:spPr>
          <a:xfrm>
            <a:off x="9393199" y="4766426"/>
            <a:ext cx="404029" cy="404029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b="1" dirty="0">
              <a:solidFill>
                <a:srgbClr val="014A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1470D16-C70C-4653-92C6-82D59D6777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10474" b="4137"/>
          <a:stretch/>
        </p:blipFill>
        <p:spPr>
          <a:xfrm>
            <a:off x="5325349" y="4425533"/>
            <a:ext cx="1139777" cy="114648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2536D33-A4F5-4B6F-9440-93A90DC2E0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10474" b="4137"/>
          <a:stretch/>
        </p:blipFill>
        <p:spPr>
          <a:xfrm>
            <a:off x="6539695" y="4425642"/>
            <a:ext cx="1139777" cy="1146484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FAE6C36-A880-468B-9CD4-310C231D2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10474" b="4137"/>
          <a:stretch/>
        </p:blipFill>
        <p:spPr>
          <a:xfrm>
            <a:off x="7704973" y="4425642"/>
            <a:ext cx="1139777" cy="11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9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0" grpId="1" animBg="1"/>
      <p:bldP spid="26" grpId="0" animBg="1"/>
      <p:bldP spid="26" grpId="1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3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10309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게임 방법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35F03-6CB8-4A06-BBCD-CDB2CEF41DAB}"/>
              </a:ext>
            </a:extLst>
          </p:cNvPr>
          <p:cNvSpPr txBox="1"/>
          <p:nvPr/>
        </p:nvSpPr>
        <p:spPr>
          <a:xfrm>
            <a:off x="451415" y="1356715"/>
            <a:ext cx="6256014" cy="3108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500" b="1" i="0" u="none" strike="noStrike" kern="1200" cap="none" spc="-300" normalizeH="0" baseline="0" noProof="0" dirty="0">
                <a:ln>
                  <a:noFill/>
                </a:ln>
                <a:solidFill>
                  <a:srgbClr val="014A9E"/>
                </a:solidFill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상어</a:t>
            </a:r>
            <a:r>
              <a:rPr kumimoji="0" lang="ko-KR" altLang="en-US" sz="45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가 다가와서 해적을</a:t>
            </a:r>
            <a:endParaRPr kumimoji="0" lang="en-US" altLang="ko-KR" sz="4500" b="0" i="0" u="none" strike="noStrike" kern="1200" cap="none" spc="-300" normalizeH="0" baseline="0" noProof="0" dirty="0">
              <a:ln>
                <a:noFill/>
              </a:ln>
              <a:effectLst/>
              <a:uLnTx/>
              <a:uFillTx/>
              <a:latin typeface="나눔스퀘어" pitchFamily="50" charset="-127"/>
              <a:ea typeface="나눔스퀘어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500" b="1" spc="-30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튕겨내거나 따라잡았다면</a:t>
            </a:r>
            <a:r>
              <a:rPr lang="en-US" altLang="ko-KR" sz="4500" spc="-300" dirty="0">
                <a:latin typeface="나눔스퀘어" pitchFamily="50" charset="-127"/>
                <a:ea typeface="나눔스퀘어" pitchFamily="50" charset="-127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5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그 해적은 </a:t>
            </a:r>
            <a:r>
              <a:rPr kumimoji="0" lang="ko-KR" altLang="en-US" sz="4500" b="1" i="0" u="none" strike="noStrike" kern="1200" cap="none" spc="-300" normalizeH="0" baseline="0" noProof="0" dirty="0">
                <a:ln>
                  <a:noFill/>
                </a:ln>
                <a:solidFill>
                  <a:srgbClr val="014A9E"/>
                </a:solidFill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탈락</a:t>
            </a:r>
            <a:r>
              <a:rPr kumimoji="0" lang="ko-KR" altLang="en-US" sz="45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입니다</a:t>
            </a:r>
            <a:r>
              <a:rPr kumimoji="0" lang="en-US" altLang="ko-KR" sz="45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.</a:t>
            </a:r>
            <a:endParaRPr kumimoji="0" lang="en-US" altLang="ko-KR" sz="4500" b="1" i="0" u="none" strike="noStrike" kern="1200" cap="none" spc="-300" normalizeH="0" baseline="0" noProof="0" dirty="0">
              <a:ln>
                <a:noFill/>
              </a:ln>
              <a:solidFill>
                <a:srgbClr val="014A9E"/>
              </a:solidFill>
              <a:effectLst/>
              <a:uLnTx/>
              <a:uFillTx/>
              <a:latin typeface="나눔스퀘어" pitchFamily="50" charset="-127"/>
              <a:ea typeface="나눔스퀘어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037FAD1-AE07-4DB0-AE00-7253BEB02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1964" r="4565" b="3408"/>
          <a:stretch/>
        </p:blipFill>
        <p:spPr>
          <a:xfrm>
            <a:off x="5608841" y="1399640"/>
            <a:ext cx="6545059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7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C31D3-25AA-45A1-B07E-FFA576768D1B}"/>
              </a:ext>
            </a:extLst>
          </p:cNvPr>
          <p:cNvSpPr txBox="1"/>
          <p:nvPr/>
        </p:nvSpPr>
        <p:spPr>
          <a:xfrm>
            <a:off x="596572" y="1229259"/>
            <a:ext cx="6147128" cy="4862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살아남은 해적이 모두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녹색 섬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에</a:t>
            </a:r>
            <a:endParaRPr lang="en-US" altLang="ko-KR" sz="35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도착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하면 게임이 끝나요</a:t>
            </a:r>
            <a:r>
              <a:rPr lang="en-US" altLang="ko-KR" sz="35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금화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 숫자의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합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이 </a:t>
            </a:r>
            <a:endParaRPr lang="en-US" altLang="ko-KR" sz="35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가장 높은 사람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이 승리해요</a:t>
            </a:r>
            <a:r>
              <a:rPr lang="en-US" altLang="ko-KR" sz="35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동점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이라면 </a:t>
            </a:r>
            <a:endParaRPr lang="en-US" altLang="ko-KR" sz="35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먼저 도착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한 사람이 승리해요</a:t>
            </a:r>
            <a:r>
              <a:rPr lang="en-US" altLang="ko-KR" sz="35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58D3002-9558-4ADE-8613-206A5A7DD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587"/>
          <a:stretch/>
        </p:blipFill>
        <p:spPr>
          <a:xfrm>
            <a:off x="6996302" y="1724024"/>
            <a:ext cx="4442793" cy="441173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4B785FC-8C3A-4B95-AE79-92FE5E90FF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342" t="1" r="5493" b="1381"/>
          <a:stretch/>
        </p:blipFill>
        <p:spPr>
          <a:xfrm>
            <a:off x="6084094" y="238125"/>
            <a:ext cx="916782" cy="119062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0A823A3-F8B9-49AC-BD9C-60A0D6143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4412" b="1932"/>
          <a:stretch/>
        </p:blipFill>
        <p:spPr>
          <a:xfrm>
            <a:off x="9251225" y="278312"/>
            <a:ext cx="1065762" cy="112821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14BD0D-B858-4AFC-B8D0-EE8061FC2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798" b="16254"/>
          <a:stretch/>
        </p:blipFill>
        <p:spPr>
          <a:xfrm>
            <a:off x="10130041" y="425260"/>
            <a:ext cx="1999145" cy="105458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D30F8186-B44A-4AF3-AA4C-19AE76E54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1517" r="8267" b="16254"/>
          <a:stretch/>
        </p:blipFill>
        <p:spPr>
          <a:xfrm>
            <a:off x="6921982" y="374168"/>
            <a:ext cx="1875013" cy="1054582"/>
          </a:xfrm>
          <a:prstGeom prst="rect">
            <a:avLst/>
          </a:prstGeom>
        </p:spPr>
      </p:pic>
      <p:sp>
        <p:nvSpPr>
          <p:cNvPr id="27" name="타원 26">
            <a:extLst>
              <a:ext uri="{FF2B5EF4-FFF2-40B4-BE49-F238E27FC236}">
                <a16:creationId xmlns:a16="http://schemas.microsoft.com/office/drawing/2014/main" id="{C59A121A-2115-4F89-9486-B0E9087052DD}"/>
              </a:ext>
            </a:extLst>
          </p:cNvPr>
          <p:cNvSpPr/>
          <p:nvPr/>
        </p:nvSpPr>
        <p:spPr>
          <a:xfrm>
            <a:off x="6919289" y="1564793"/>
            <a:ext cx="466725" cy="438150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F39569-D53A-4A5E-8D9F-C32B652D2F3D}"/>
              </a:ext>
            </a:extLst>
          </p:cNvPr>
          <p:cNvSpPr txBox="1"/>
          <p:nvPr/>
        </p:nvSpPr>
        <p:spPr>
          <a:xfrm>
            <a:off x="7064339" y="1229259"/>
            <a:ext cx="1432253" cy="82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승리</a:t>
            </a:r>
            <a:r>
              <a:rPr lang="en-US" altLang="ko-KR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21987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10309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요약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2F98465-4E2A-4185-8DC8-859860FDA835}"/>
              </a:ext>
            </a:extLst>
          </p:cNvPr>
          <p:cNvSpPr/>
          <p:nvPr/>
        </p:nvSpPr>
        <p:spPr>
          <a:xfrm>
            <a:off x="1057275" y="1719629"/>
            <a:ext cx="10067925" cy="759126"/>
          </a:xfrm>
          <a:prstGeom prst="rect">
            <a:avLst/>
          </a:prstGeom>
          <a:solidFill>
            <a:srgbClr val="00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000" dirty="0"/>
              <a:t>게임 준비 </a:t>
            </a:r>
            <a:r>
              <a:rPr lang="en-US" altLang="ko-KR" sz="3000" dirty="0"/>
              <a:t>: </a:t>
            </a:r>
            <a:r>
              <a:rPr lang="ko-KR" altLang="en-US" sz="3000" dirty="0"/>
              <a:t>상어 지느러미의 줄</a:t>
            </a:r>
            <a:r>
              <a:rPr lang="en-US" altLang="ko-KR" sz="3000" dirty="0"/>
              <a:t>, </a:t>
            </a:r>
            <a:r>
              <a:rPr lang="ko-KR" altLang="en-US" sz="3000" dirty="0"/>
              <a:t>보물상자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316ED1C-DD8C-42C4-97C7-BAF85C01A165}"/>
              </a:ext>
            </a:extLst>
          </p:cNvPr>
          <p:cNvSpPr/>
          <p:nvPr/>
        </p:nvSpPr>
        <p:spPr>
          <a:xfrm>
            <a:off x="1057274" y="4411757"/>
            <a:ext cx="10067925" cy="759126"/>
          </a:xfrm>
          <a:prstGeom prst="rect">
            <a:avLst/>
          </a:prstGeom>
          <a:solidFill>
            <a:srgbClr val="00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000" dirty="0"/>
              <a:t>게임 종료 </a:t>
            </a:r>
            <a:r>
              <a:rPr lang="en-US" altLang="ko-KR" sz="3000" dirty="0"/>
              <a:t>: </a:t>
            </a:r>
            <a:r>
              <a:rPr lang="ko-KR" altLang="en-US" sz="3000" dirty="0"/>
              <a:t>녹색 섬 도착</a:t>
            </a:r>
            <a:r>
              <a:rPr lang="en-US" altLang="ko-KR" sz="3000" dirty="0"/>
              <a:t>, </a:t>
            </a:r>
            <a:r>
              <a:rPr lang="ko-KR" altLang="en-US" sz="3000" dirty="0"/>
              <a:t>숫자 합이 가장 높은 사람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578DA88-533F-4759-A673-4287053513EE}"/>
              </a:ext>
            </a:extLst>
          </p:cNvPr>
          <p:cNvSpPr/>
          <p:nvPr/>
        </p:nvSpPr>
        <p:spPr>
          <a:xfrm>
            <a:off x="1057275" y="2617819"/>
            <a:ext cx="10067925" cy="759126"/>
          </a:xfrm>
          <a:prstGeom prst="rect">
            <a:avLst/>
          </a:prstGeom>
          <a:solidFill>
            <a:srgbClr val="00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dirty="0"/>
              <a:t>1) </a:t>
            </a:r>
            <a:r>
              <a:rPr lang="ko-KR" altLang="en-US" sz="3000" dirty="0"/>
              <a:t>주사위 숫자만큼 움직이기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8124207-4B01-4EC9-9348-F6A7471DC518}"/>
              </a:ext>
            </a:extLst>
          </p:cNvPr>
          <p:cNvSpPr/>
          <p:nvPr/>
        </p:nvSpPr>
        <p:spPr>
          <a:xfrm>
            <a:off x="1057275" y="3514788"/>
            <a:ext cx="10067925" cy="759126"/>
          </a:xfrm>
          <a:prstGeom prst="rect">
            <a:avLst/>
          </a:prstGeom>
          <a:solidFill>
            <a:srgbClr val="00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000" dirty="0"/>
              <a:t>2) </a:t>
            </a:r>
            <a:r>
              <a:rPr lang="ko-KR" altLang="en-US" sz="3000" dirty="0"/>
              <a:t>주사위 숫자만큼 금화 줍기</a:t>
            </a:r>
          </a:p>
        </p:txBody>
      </p:sp>
    </p:spTree>
    <p:extLst>
      <p:ext uri="{BB962C8B-B14F-4D97-AF65-F5344CB8AC3E}">
        <p14:creationId xmlns:p14="http://schemas.microsoft.com/office/powerpoint/2010/main" val="3303343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752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비슷한 룰의 다른 게임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EE220B1-662D-4423-87F7-7963D0A8DFF7}"/>
              </a:ext>
            </a:extLst>
          </p:cNvPr>
          <p:cNvSpPr/>
          <p:nvPr/>
        </p:nvSpPr>
        <p:spPr>
          <a:xfrm>
            <a:off x="6745511" y="1159375"/>
            <a:ext cx="4606606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치즈를 </a:t>
            </a:r>
            <a:r>
              <a:rPr lang="ko-KR" altLang="en-US" sz="2800" b="1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향해 달려라</a:t>
            </a:r>
            <a:endParaRPr lang="en-US" altLang="ko-KR" sz="2800" b="1" dirty="0">
              <a:solidFill>
                <a:srgbClr val="014A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B93EBF-C46F-4EE2-BEB1-ABE454320F1A}"/>
              </a:ext>
            </a:extLst>
          </p:cNvPr>
          <p:cNvSpPr txBox="1"/>
          <p:nvPr/>
        </p:nvSpPr>
        <p:spPr>
          <a:xfrm>
            <a:off x="6419339" y="4852077"/>
            <a:ext cx="5116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굴려 나온 수만큼 이동</a:t>
            </a:r>
            <a:r>
              <a:rPr lang="en-US" altLang="ko-KR" sz="28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고양이를 따돌리고 치즈를 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차지하는 선택 게임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56F2165-39E9-45DE-A521-E5FA8F980B82}"/>
              </a:ext>
            </a:extLst>
          </p:cNvPr>
          <p:cNvSpPr/>
          <p:nvPr/>
        </p:nvSpPr>
        <p:spPr>
          <a:xfrm>
            <a:off x="963715" y="1246079"/>
            <a:ext cx="4606606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입체버전의 </a:t>
            </a:r>
            <a:r>
              <a:rPr lang="en-US" altLang="ko-KR" sz="28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3D </a:t>
            </a:r>
            <a:r>
              <a:rPr lang="ko-KR" altLang="en-US" sz="28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뱀 사다리</a:t>
            </a:r>
            <a:endParaRPr lang="en-US" altLang="ko-KR" sz="2800" b="1" dirty="0">
              <a:solidFill>
                <a:srgbClr val="014A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1A3EE-9590-4172-B79B-B732D9262307}"/>
              </a:ext>
            </a:extLst>
          </p:cNvPr>
          <p:cNvSpPr txBox="1"/>
          <p:nvPr/>
        </p:nvSpPr>
        <p:spPr>
          <a:xfrm>
            <a:off x="774692" y="4941340"/>
            <a:ext cx="4606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 실감나는 오르락내리락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입체 </a:t>
            </a:r>
            <a:r>
              <a:rPr lang="ko-KR" altLang="en-US" sz="280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28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사다리 게임</a:t>
            </a:r>
            <a:endParaRPr lang="en-US" altLang="ko-KR" sz="28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1600C75D-5F77-4F8D-924A-8F054D9111DD}"/>
              </a:ext>
            </a:extLst>
          </p:cNvPr>
          <p:cNvSpPr/>
          <p:nvPr/>
        </p:nvSpPr>
        <p:spPr>
          <a:xfrm>
            <a:off x="1639579" y="1777168"/>
            <a:ext cx="3163329" cy="3113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4E292183-4299-4BB3-A270-9F6C9AC4FCB9}"/>
              </a:ext>
            </a:extLst>
          </p:cNvPr>
          <p:cNvSpPr/>
          <p:nvPr/>
        </p:nvSpPr>
        <p:spPr>
          <a:xfrm>
            <a:off x="7389092" y="1898828"/>
            <a:ext cx="3163329" cy="2924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33E6C-40F7-4840-876D-D6D6C55BF7D9}"/>
              </a:ext>
            </a:extLst>
          </p:cNvPr>
          <p:cNvSpPr txBox="1"/>
          <p:nvPr/>
        </p:nvSpPr>
        <p:spPr>
          <a:xfrm>
            <a:off x="4292600" y="1955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E94BE-37E0-454F-929E-54989DD65B3E}"/>
              </a:ext>
            </a:extLst>
          </p:cNvPr>
          <p:cNvSpPr txBox="1"/>
          <p:nvPr/>
        </p:nvSpPr>
        <p:spPr>
          <a:xfrm>
            <a:off x="3549650" y="2971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1DADC-29A7-493E-B2E8-8157E9B39D6B}"/>
              </a:ext>
            </a:extLst>
          </p:cNvPr>
          <p:cNvSpPr txBox="1"/>
          <p:nvPr/>
        </p:nvSpPr>
        <p:spPr>
          <a:xfrm>
            <a:off x="2749550" y="3987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C9A2B-B363-4576-ACF6-FD7B5FA1F330}"/>
              </a:ext>
            </a:extLst>
          </p:cNvPr>
          <p:cNvSpPr txBox="1"/>
          <p:nvPr/>
        </p:nvSpPr>
        <p:spPr>
          <a:xfrm>
            <a:off x="2051050" y="5003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1575998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394C5-B1C5-4CC5-BB58-75B6459C5F61}"/>
              </a:ext>
            </a:extLst>
          </p:cNvPr>
          <p:cNvSpPr txBox="1"/>
          <p:nvPr/>
        </p:nvSpPr>
        <p:spPr>
          <a:xfrm>
            <a:off x="492303" y="1264038"/>
            <a:ext cx="8170374" cy="4862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500" spc="-150" dirty="0">
                <a:latin typeface="나눔스퀘어" pitchFamily="50" charset="-127"/>
                <a:ea typeface="나눔스퀘어" pitchFamily="50" charset="-127"/>
              </a:rPr>
              <a:t>1. 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움직이는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상어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와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금화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가 있는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탈출 게임</a:t>
            </a:r>
            <a:endParaRPr lang="en-US" altLang="ko-KR" sz="3500" b="1" spc="-150" dirty="0">
              <a:solidFill>
                <a:srgbClr val="014A9E"/>
              </a:solidFill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500" spc="-150" dirty="0">
                <a:latin typeface="나눔스퀘어" pitchFamily="50" charset="-127"/>
                <a:ea typeface="나눔스퀘어" pitchFamily="50" charset="-127"/>
              </a:rPr>
              <a:t>2. 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목표는 상어에게 잡히기 전에 </a:t>
            </a:r>
            <a:endParaRPr lang="en-US" altLang="ko-KR" sz="35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500" b="1" spc="-150" dirty="0">
                <a:solidFill>
                  <a:srgbClr val="000A39"/>
                </a:solidFill>
                <a:latin typeface="나눔스퀘어" pitchFamily="50" charset="-127"/>
                <a:ea typeface="나눔스퀘어" pitchFamily="50" charset="-127"/>
              </a:rPr>
              <a:t>   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금화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를 줍거나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주사위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를 굴려 </a:t>
            </a:r>
            <a:endParaRPr lang="en-US" altLang="ko-KR" sz="35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500" spc="-150" dirty="0">
                <a:latin typeface="나눔스퀘어" pitchFamily="50" charset="-127"/>
                <a:ea typeface="나눔스퀘어" pitchFamily="50" charset="-127"/>
              </a:rPr>
              <a:t>    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안전하게</a:t>
            </a:r>
            <a:r>
              <a:rPr lang="en-US" altLang="ko-KR" sz="3500" spc="-150" dirty="0">
                <a:latin typeface="나눔스퀘어" pitchFamily="50" charset="-127"/>
                <a:ea typeface="나눔스퀘어" pitchFamily="50" charset="-127"/>
              </a:rPr>
              <a:t>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녹색 섬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에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도착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하기</a:t>
            </a:r>
            <a:endParaRPr lang="en-US" altLang="ko-KR" sz="35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500" spc="-150" dirty="0">
                <a:latin typeface="나눔스퀘어" pitchFamily="50" charset="-127"/>
                <a:ea typeface="나눔스퀘어" pitchFamily="50" charset="-127"/>
              </a:rPr>
              <a:t>3. 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금화가 많은 사람이 승리하기 때문에</a:t>
            </a:r>
            <a:endParaRPr lang="en-US" altLang="ko-KR" sz="35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500" spc="-150" dirty="0">
                <a:latin typeface="나눔스퀘어" pitchFamily="50" charset="-127"/>
                <a:ea typeface="나눔스퀘어" pitchFamily="50" charset="-127"/>
              </a:rPr>
              <a:t>    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긴박감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 속의 </a:t>
            </a:r>
            <a:r>
              <a:rPr lang="ko-KR" altLang="en-US" sz="35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적절한 행동 선택</a:t>
            </a:r>
            <a:r>
              <a:rPr lang="ko-KR" altLang="en-US" sz="3500" spc="-150" dirty="0">
                <a:latin typeface="나눔스퀘어" pitchFamily="50" charset="-127"/>
                <a:ea typeface="나눔스퀘어" pitchFamily="50" charset="-127"/>
              </a:rPr>
              <a:t>이 중요</a:t>
            </a:r>
            <a:endParaRPr lang="en-US" altLang="ko-KR" sz="3500" spc="-150" dirty="0">
              <a:latin typeface="나눔스퀘어" pitchFamily="50" charset="-127"/>
              <a:ea typeface="나눔스퀘어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505688-5DD5-48C1-8299-6E4C820465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397" y="561975"/>
            <a:ext cx="5001379" cy="48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6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E1AD0F-DD54-48F4-B9A4-0501451A698B}"/>
              </a:ext>
            </a:extLst>
          </p:cNvPr>
          <p:cNvSpPr txBox="1"/>
          <p:nvPr/>
        </p:nvSpPr>
        <p:spPr>
          <a:xfrm>
            <a:off x="784926" y="1005616"/>
            <a:ext cx="5786486" cy="462017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트랙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과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다리조각</a:t>
            </a:r>
            <a:r>
              <a:rPr lang="en-US" altLang="ko-KR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야자수</a:t>
            </a:r>
            <a:endParaRPr lang="en-US" altLang="ko-KR" sz="4000" b="1" spc="-150" dirty="0">
              <a:solidFill>
                <a:srgbClr val="014A9E"/>
              </a:solidFill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난파선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과 </a:t>
            </a:r>
            <a:r>
              <a:rPr lang="ko-KR" altLang="en-US" sz="4000" b="1" spc="-150" dirty="0" err="1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녹색섬</a:t>
            </a:r>
            <a:r>
              <a:rPr lang="ko-KR" altLang="en-US" sz="4000" spc="-150" dirty="0" err="1">
                <a:latin typeface="나눔스퀘어" pitchFamily="50" charset="-127"/>
                <a:ea typeface="나눔스퀘어" pitchFamily="50" charset="-127"/>
              </a:rPr>
              <a:t>을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 </a:t>
            </a:r>
            <a:endParaRPr lang="en-US" altLang="ko-KR" sz="4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모두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조립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합니다</a:t>
            </a:r>
            <a:r>
              <a:rPr lang="en-US" altLang="ko-KR" sz="4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금화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 </a:t>
            </a:r>
            <a:r>
              <a:rPr lang="en-US" altLang="ko-KR" sz="4000" spc="-150" dirty="0">
                <a:latin typeface="나눔스퀘어" pitchFamily="50" charset="-127"/>
                <a:ea typeface="나눔스퀘어" pitchFamily="50" charset="-127"/>
              </a:rPr>
              <a:t>16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닢과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해적 말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 </a:t>
            </a:r>
            <a:r>
              <a:rPr lang="en-US" altLang="ko-KR" sz="4000" spc="-150" dirty="0">
                <a:latin typeface="나눔스퀘어" pitchFamily="50" charset="-127"/>
                <a:ea typeface="나눔스퀘어" pitchFamily="50" charset="-127"/>
              </a:rPr>
              <a:t>4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개</a:t>
            </a:r>
            <a:r>
              <a:rPr lang="en-US" altLang="ko-KR" sz="4000" spc="-150" dirty="0">
                <a:latin typeface="나눔스퀘어" pitchFamily="50" charset="-127"/>
                <a:ea typeface="나눔스퀘어" pitchFamily="50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주사위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도 잘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준비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합니다</a:t>
            </a:r>
            <a:r>
              <a:rPr lang="en-US" altLang="ko-KR" sz="4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65A2663-DE83-4FF4-B218-4ADB4443A9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29" y="930728"/>
            <a:ext cx="5904310" cy="44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2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E1AD0F-DD54-48F4-B9A4-0501451A698B}"/>
              </a:ext>
            </a:extLst>
          </p:cNvPr>
          <p:cNvSpPr txBox="1"/>
          <p:nvPr/>
        </p:nvSpPr>
        <p:spPr>
          <a:xfrm>
            <a:off x="514349" y="1296894"/>
            <a:ext cx="6200776" cy="369684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상어 지느러미에 </a:t>
            </a:r>
            <a:endParaRPr lang="en-US" altLang="ko-KR" sz="4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연결된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줄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이</a:t>
            </a:r>
            <a:endParaRPr lang="en-US" altLang="ko-KR" sz="4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트랙 가운데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에 오도록 </a:t>
            </a:r>
            <a:endParaRPr lang="en-US" altLang="ko-KR" sz="4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끝까지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당기세요</a:t>
            </a:r>
            <a:r>
              <a:rPr lang="en-US" altLang="ko-KR" sz="4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07060CC-85F7-47C9-AFB0-22CA72932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1065" b="194"/>
          <a:stretch/>
        </p:blipFill>
        <p:spPr>
          <a:xfrm>
            <a:off x="5324475" y="507832"/>
            <a:ext cx="6448426" cy="4835694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1BA41A53-7D20-43A4-BC0A-5BCA2B344FE7}"/>
              </a:ext>
            </a:extLst>
          </p:cNvPr>
          <p:cNvSpPr/>
          <p:nvPr/>
        </p:nvSpPr>
        <p:spPr>
          <a:xfrm>
            <a:off x="7472416" y="758541"/>
            <a:ext cx="552343" cy="552343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3500" b="1" dirty="0">
              <a:solidFill>
                <a:srgbClr val="014A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19FCEE1B-CAC5-4920-9B27-FB80E721554C}"/>
              </a:ext>
            </a:extLst>
          </p:cNvPr>
          <p:cNvSpPr/>
          <p:nvPr/>
        </p:nvSpPr>
        <p:spPr>
          <a:xfrm>
            <a:off x="10218415" y="2558766"/>
            <a:ext cx="552343" cy="552343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3500" b="1" dirty="0">
              <a:solidFill>
                <a:srgbClr val="014A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화살표: 아래쪽 6">
            <a:extLst>
              <a:ext uri="{FF2B5EF4-FFF2-40B4-BE49-F238E27FC236}">
                <a16:creationId xmlns:a16="http://schemas.microsoft.com/office/drawing/2014/main" id="{0DE70862-A1B0-4394-8EFE-F7319ABEB598}"/>
              </a:ext>
            </a:extLst>
          </p:cNvPr>
          <p:cNvSpPr/>
          <p:nvPr/>
        </p:nvSpPr>
        <p:spPr>
          <a:xfrm rot="5400000">
            <a:off x="6526402" y="3216001"/>
            <a:ext cx="574046" cy="1434637"/>
          </a:xfrm>
          <a:prstGeom prst="downArrow">
            <a:avLst>
              <a:gd name="adj1" fmla="val 24987"/>
              <a:gd name="adj2" fmla="val 48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화살표: 아래쪽 10">
            <a:extLst>
              <a:ext uri="{FF2B5EF4-FFF2-40B4-BE49-F238E27FC236}">
                <a16:creationId xmlns:a16="http://schemas.microsoft.com/office/drawing/2014/main" id="{9566CBDF-ED20-453C-A984-949DC3E3C154}"/>
              </a:ext>
            </a:extLst>
          </p:cNvPr>
          <p:cNvSpPr/>
          <p:nvPr/>
        </p:nvSpPr>
        <p:spPr>
          <a:xfrm>
            <a:off x="5132485" y="3828912"/>
            <a:ext cx="440714" cy="1101418"/>
          </a:xfrm>
          <a:prstGeom prst="downArrow">
            <a:avLst>
              <a:gd name="adj1" fmla="val 24987"/>
              <a:gd name="adj2" fmla="val 48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6440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6183AA28-520F-45E6-AD7B-C7B84A534CF5}"/>
              </a:ext>
            </a:extLst>
          </p:cNvPr>
          <p:cNvGrpSpPr/>
          <p:nvPr/>
        </p:nvGrpSpPr>
        <p:grpSpPr>
          <a:xfrm>
            <a:off x="2266949" y="1399281"/>
            <a:ext cx="9820771" cy="4655106"/>
            <a:chOff x="2017651" y="1281112"/>
            <a:chExt cx="10070070" cy="477327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9AA8ABD3-39AD-410E-B743-7AEAB0342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96" t="2545" r="493" b="1772"/>
            <a:stretch/>
          </p:blipFill>
          <p:spPr>
            <a:xfrm>
              <a:off x="2017651" y="1281112"/>
              <a:ext cx="10070070" cy="4773275"/>
            </a:xfrm>
            <a:prstGeom prst="rect">
              <a:avLst/>
            </a:prstGeom>
          </p:spPr>
        </p:pic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1BA41A53-7D20-43A4-BC0A-5BCA2B344FE7}"/>
                </a:ext>
              </a:extLst>
            </p:cNvPr>
            <p:cNvSpPr/>
            <p:nvPr/>
          </p:nvSpPr>
          <p:spPr>
            <a:xfrm>
              <a:off x="2462267" y="1571091"/>
              <a:ext cx="414284" cy="414284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500" b="1" dirty="0">
                  <a:solidFill>
                    <a:srgbClr val="014A9E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endParaRPr lang="ko-KR" altLang="en-US" sz="35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19FCEE1B-CAC5-4920-9B27-FB80E721554C}"/>
                </a:ext>
              </a:extLst>
            </p:cNvPr>
            <p:cNvSpPr/>
            <p:nvPr/>
          </p:nvSpPr>
          <p:spPr>
            <a:xfrm>
              <a:off x="4360541" y="1570501"/>
              <a:ext cx="414285" cy="414285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500" b="1" dirty="0">
                  <a:solidFill>
                    <a:srgbClr val="014A9E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</a:t>
              </a:r>
              <a:endParaRPr lang="ko-KR" altLang="en-US" sz="35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FBBBE464-4287-4374-850B-9F9622B535F8}"/>
                </a:ext>
              </a:extLst>
            </p:cNvPr>
            <p:cNvSpPr/>
            <p:nvPr/>
          </p:nvSpPr>
          <p:spPr>
            <a:xfrm>
              <a:off x="6287391" y="1580026"/>
              <a:ext cx="414285" cy="414285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500" b="1" dirty="0">
                  <a:solidFill>
                    <a:srgbClr val="014A9E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endParaRPr lang="ko-KR" altLang="en-US" sz="35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441A2169-305B-415D-931C-FDD568864D72}"/>
                </a:ext>
              </a:extLst>
            </p:cNvPr>
            <p:cNvSpPr/>
            <p:nvPr/>
          </p:nvSpPr>
          <p:spPr>
            <a:xfrm>
              <a:off x="8248782" y="1580026"/>
              <a:ext cx="414285" cy="414285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500" b="1" dirty="0">
                  <a:solidFill>
                    <a:srgbClr val="014A9E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6</a:t>
              </a:r>
              <a:endParaRPr lang="ko-KR" altLang="en-US" sz="35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ACC5D5CA-678E-4BF2-B5DC-DFCE8E977279}"/>
                </a:ext>
              </a:extLst>
            </p:cNvPr>
            <p:cNvSpPr/>
            <p:nvPr/>
          </p:nvSpPr>
          <p:spPr>
            <a:xfrm>
              <a:off x="10564248" y="3989851"/>
              <a:ext cx="414285" cy="414285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500" b="1" dirty="0">
                  <a:solidFill>
                    <a:srgbClr val="014A9E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7</a:t>
              </a:r>
              <a:endParaRPr lang="ko-KR" altLang="en-US" sz="35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1C9A48D6-C20A-4E76-BDE1-F4C01A345124}"/>
                </a:ext>
              </a:extLst>
            </p:cNvPr>
            <p:cNvSpPr/>
            <p:nvPr/>
          </p:nvSpPr>
          <p:spPr>
            <a:xfrm>
              <a:off x="6032623" y="5413731"/>
              <a:ext cx="414285" cy="414285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500" b="1" dirty="0">
                  <a:solidFill>
                    <a:srgbClr val="014A9E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8</a:t>
              </a:r>
              <a:endParaRPr lang="ko-KR" altLang="en-US" sz="35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C768781A-C346-401C-83F6-DB11ACBE8FAB}"/>
                </a:ext>
              </a:extLst>
            </p:cNvPr>
            <p:cNvSpPr/>
            <p:nvPr/>
          </p:nvSpPr>
          <p:spPr>
            <a:xfrm>
              <a:off x="2217915" y="3290280"/>
              <a:ext cx="414285" cy="414285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500" b="1" dirty="0">
                  <a:solidFill>
                    <a:srgbClr val="014A9E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9</a:t>
              </a:r>
              <a:endParaRPr lang="ko-KR" altLang="en-US" sz="35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0DCFC85-966A-4196-B374-F2AA1437E2BD}"/>
              </a:ext>
            </a:extLst>
          </p:cNvPr>
          <p:cNvSpPr txBox="1"/>
          <p:nvPr/>
        </p:nvSpPr>
        <p:spPr>
          <a:xfrm>
            <a:off x="238124" y="2109385"/>
            <a:ext cx="2224131" cy="27957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itchFamily="50" charset="-127"/>
                <a:ea typeface="나눔스퀘어" pitchFamily="50" charset="-127"/>
              </a:rPr>
              <a:t>3. </a:t>
            </a: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다리조각을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모두 위쪽으로 올려서 트랙을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덮어주세요</a:t>
            </a:r>
            <a:r>
              <a:rPr lang="en-US" altLang="ko-KR" sz="3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D2B528-1766-4F48-AACA-E9814C0F0586}"/>
              </a:ext>
            </a:extLst>
          </p:cNvPr>
          <p:cNvSpPr txBox="1"/>
          <p:nvPr/>
        </p:nvSpPr>
        <p:spPr>
          <a:xfrm>
            <a:off x="242930" y="2113875"/>
            <a:ext cx="2224131" cy="27957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itchFamily="50" charset="-127"/>
                <a:ea typeface="나눔스퀘어" pitchFamily="50" charset="-127"/>
              </a:rPr>
              <a:t>4, 6. </a:t>
            </a: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상어의 머리를 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눌러서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내려주세요</a:t>
            </a:r>
            <a:r>
              <a:rPr lang="en-US" altLang="ko-KR" sz="3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0C183F-F6B5-4419-A0ED-BBD810387A2C}"/>
              </a:ext>
            </a:extLst>
          </p:cNvPr>
          <p:cNvSpPr txBox="1"/>
          <p:nvPr/>
        </p:nvSpPr>
        <p:spPr>
          <a:xfrm>
            <a:off x="233405" y="2113875"/>
            <a:ext cx="2224131" cy="27957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itchFamily="50" charset="-127"/>
                <a:ea typeface="나눔스퀘어" pitchFamily="50" charset="-127"/>
              </a:rPr>
              <a:t>5, 7. </a:t>
            </a: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난파선 뒷부분 뚜껑과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선착장을 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덮어주세요</a:t>
            </a:r>
            <a:r>
              <a:rPr lang="en-US" altLang="ko-KR" sz="3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22916-0936-4004-A21C-A2173FC485ED}"/>
              </a:ext>
            </a:extLst>
          </p:cNvPr>
          <p:cNvSpPr txBox="1"/>
          <p:nvPr/>
        </p:nvSpPr>
        <p:spPr>
          <a:xfrm>
            <a:off x="242930" y="2113876"/>
            <a:ext cx="2357395" cy="27957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itchFamily="50" charset="-127"/>
                <a:ea typeface="나눔스퀘어" pitchFamily="50" charset="-127"/>
              </a:rPr>
              <a:t>8.</a:t>
            </a: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금화를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섞어 해골 면이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보이도록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 err="1">
                <a:latin typeface="나눔스퀘어" pitchFamily="50" charset="-127"/>
                <a:ea typeface="나눔스퀘어" pitchFamily="50" charset="-127"/>
              </a:rPr>
              <a:t>흩어놓으세요</a:t>
            </a:r>
            <a:r>
              <a:rPr lang="en-US" altLang="ko-KR" sz="3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56C1B4-5C46-49D1-A50E-27D059403602}"/>
              </a:ext>
            </a:extLst>
          </p:cNvPr>
          <p:cNvSpPr txBox="1"/>
          <p:nvPr/>
        </p:nvSpPr>
        <p:spPr>
          <a:xfrm>
            <a:off x="242930" y="2113877"/>
            <a:ext cx="2357395" cy="27957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itchFamily="50" charset="-127"/>
                <a:ea typeface="나눔스퀘어" pitchFamily="50" charset="-127"/>
              </a:rPr>
              <a:t>9. </a:t>
            </a: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각자 해적을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하나씩 골라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itchFamily="50" charset="-127"/>
                <a:ea typeface="나눔스퀘어" pitchFamily="50" charset="-127"/>
              </a:rPr>
              <a:t>난파선에</a:t>
            </a:r>
            <a:endParaRPr lang="en-US" altLang="ko-KR" sz="3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 err="1">
                <a:latin typeface="나눔스퀘어" pitchFamily="50" charset="-127"/>
                <a:ea typeface="나눔스퀘어" pitchFamily="50" charset="-127"/>
              </a:rPr>
              <a:t>올려두세요</a:t>
            </a:r>
            <a:r>
              <a:rPr lang="en-US" altLang="ko-KR" sz="3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01DAF9C9-56C0-4A1B-B875-C85E91AD1BEB}"/>
              </a:ext>
            </a:extLst>
          </p:cNvPr>
          <p:cNvSpPr/>
          <p:nvPr/>
        </p:nvSpPr>
        <p:spPr>
          <a:xfrm>
            <a:off x="6228959" y="1224618"/>
            <a:ext cx="2046699" cy="2144418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DAD057B0-8966-4367-AA85-2762B828C1C5}"/>
              </a:ext>
            </a:extLst>
          </p:cNvPr>
          <p:cNvSpPr/>
          <p:nvPr/>
        </p:nvSpPr>
        <p:spPr>
          <a:xfrm>
            <a:off x="8142394" y="1214291"/>
            <a:ext cx="2104121" cy="2144418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F1910048-F208-4A6B-A60D-7309DF3BB6E6}"/>
              </a:ext>
            </a:extLst>
          </p:cNvPr>
          <p:cNvSpPr/>
          <p:nvPr/>
        </p:nvSpPr>
        <p:spPr>
          <a:xfrm>
            <a:off x="9925051" y="3909969"/>
            <a:ext cx="2224131" cy="2144418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0CCC0C55-4090-4A45-ABE4-18CEDFAE12E2}"/>
              </a:ext>
            </a:extLst>
          </p:cNvPr>
          <p:cNvSpPr/>
          <p:nvPr/>
        </p:nvSpPr>
        <p:spPr>
          <a:xfrm>
            <a:off x="5890601" y="5269949"/>
            <a:ext cx="830012" cy="845908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74A06B35-F85B-4D5E-9D1A-FFD87774F0C4}"/>
              </a:ext>
            </a:extLst>
          </p:cNvPr>
          <p:cNvGrpSpPr/>
          <p:nvPr/>
        </p:nvGrpSpPr>
        <p:grpSpPr>
          <a:xfrm>
            <a:off x="2350577" y="3217302"/>
            <a:ext cx="2055722" cy="1978124"/>
            <a:chOff x="2350577" y="3217302"/>
            <a:chExt cx="2055722" cy="1978124"/>
          </a:xfrm>
        </p:grpSpPr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1C585395-846A-4E97-9C6D-125C7C2AE8B4}"/>
                </a:ext>
              </a:extLst>
            </p:cNvPr>
            <p:cNvSpPr/>
            <p:nvPr/>
          </p:nvSpPr>
          <p:spPr>
            <a:xfrm>
              <a:off x="2350577" y="3217302"/>
              <a:ext cx="643786" cy="656116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F7FE7699-C4B0-4F0F-A0F1-873EF675EB5E}"/>
                </a:ext>
              </a:extLst>
            </p:cNvPr>
            <p:cNvSpPr/>
            <p:nvPr/>
          </p:nvSpPr>
          <p:spPr>
            <a:xfrm>
              <a:off x="2476587" y="3325289"/>
              <a:ext cx="1929712" cy="1870137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3" name="타원 32">
            <a:extLst>
              <a:ext uri="{FF2B5EF4-FFF2-40B4-BE49-F238E27FC236}">
                <a16:creationId xmlns:a16="http://schemas.microsoft.com/office/drawing/2014/main" id="{1D1C466B-9418-44B4-BB17-EF389DF75F3D}"/>
              </a:ext>
            </a:extLst>
          </p:cNvPr>
          <p:cNvSpPr/>
          <p:nvPr/>
        </p:nvSpPr>
        <p:spPr>
          <a:xfrm>
            <a:off x="2452128" y="1202165"/>
            <a:ext cx="2011593" cy="2144418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86C62511-0E08-4797-A3C4-45F02520E495}"/>
              </a:ext>
            </a:extLst>
          </p:cNvPr>
          <p:cNvSpPr/>
          <p:nvPr/>
        </p:nvSpPr>
        <p:spPr>
          <a:xfrm>
            <a:off x="4365563" y="1214291"/>
            <a:ext cx="2011593" cy="2144418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47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1" grpId="1"/>
      <p:bldP spid="22" grpId="0"/>
      <p:bldP spid="22" grpId="1"/>
      <p:bldP spid="24" grpId="0"/>
      <p:bldP spid="24" grpId="1"/>
      <p:bldP spid="25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10309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53D94BE-7B01-4B81-ABF7-6387FB40D42D}"/>
              </a:ext>
            </a:extLst>
          </p:cNvPr>
          <p:cNvSpPr/>
          <p:nvPr/>
        </p:nvSpPr>
        <p:spPr>
          <a:xfrm>
            <a:off x="6505067" y="4520655"/>
            <a:ext cx="2072491" cy="9144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35F03-6CB8-4A06-BBCD-CDB2CEF41DAB}"/>
              </a:ext>
            </a:extLst>
          </p:cNvPr>
          <p:cNvSpPr txBox="1"/>
          <p:nvPr/>
        </p:nvSpPr>
        <p:spPr>
          <a:xfrm>
            <a:off x="773326" y="1047195"/>
            <a:ext cx="6256014" cy="462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가장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어린 사람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부터</a:t>
            </a:r>
            <a:endParaRPr lang="en-US" altLang="ko-KR" sz="4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시계방향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으로 차례가</a:t>
            </a:r>
            <a:endParaRPr lang="en-US" altLang="ko-KR" sz="4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돌아갑니다</a:t>
            </a:r>
            <a:r>
              <a:rPr lang="en-US" altLang="ko-KR" sz="4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녹색 섬에 있는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보물상자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를</a:t>
            </a:r>
            <a:endParaRPr lang="en-US" altLang="ko-KR" sz="4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꾹 눌러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상어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를 움직입니다</a:t>
            </a:r>
            <a:r>
              <a:rPr lang="en-US" altLang="ko-KR" sz="4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E226FA1-C67C-4509-B001-6D0A71FBE9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6361" y="148093"/>
            <a:ext cx="5293035" cy="4881870"/>
          </a:xfrm>
          <a:prstGeom prst="rect">
            <a:avLst/>
          </a:prstGeom>
        </p:spPr>
      </p:pic>
      <p:sp>
        <p:nvSpPr>
          <p:cNvPr id="19" name="화살표: 아래쪽 18">
            <a:extLst>
              <a:ext uri="{FF2B5EF4-FFF2-40B4-BE49-F238E27FC236}">
                <a16:creationId xmlns:a16="http://schemas.microsoft.com/office/drawing/2014/main" id="{38D37DC3-2D7D-415B-8BAF-F8CF16C3CA16}"/>
              </a:ext>
            </a:extLst>
          </p:cNvPr>
          <p:cNvSpPr/>
          <p:nvPr/>
        </p:nvSpPr>
        <p:spPr>
          <a:xfrm rot="18104758">
            <a:off x="8496326" y="1250208"/>
            <a:ext cx="574046" cy="1434637"/>
          </a:xfrm>
          <a:prstGeom prst="downArrow">
            <a:avLst>
              <a:gd name="adj1" fmla="val 24987"/>
              <a:gd name="adj2" fmla="val 488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C4F3E87-6E66-4DD1-B2EB-F9B909F60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873" y="3250867"/>
            <a:ext cx="5293036" cy="2578984"/>
          </a:xfrm>
          <a:prstGeom prst="rect">
            <a:avLst/>
          </a:prstGeom>
        </p:spPr>
      </p:pic>
      <p:sp>
        <p:nvSpPr>
          <p:cNvPr id="21" name="화살표: 아래쪽 20">
            <a:extLst>
              <a:ext uri="{FF2B5EF4-FFF2-40B4-BE49-F238E27FC236}">
                <a16:creationId xmlns:a16="http://schemas.microsoft.com/office/drawing/2014/main" id="{1A1C87AD-1469-4372-AEA5-09452A400869}"/>
              </a:ext>
            </a:extLst>
          </p:cNvPr>
          <p:cNvSpPr/>
          <p:nvPr/>
        </p:nvSpPr>
        <p:spPr>
          <a:xfrm rot="15089287">
            <a:off x="8359233" y="4706579"/>
            <a:ext cx="574046" cy="1434637"/>
          </a:xfrm>
          <a:prstGeom prst="downArrow">
            <a:avLst>
              <a:gd name="adj1" fmla="val 24987"/>
              <a:gd name="adj2" fmla="val 48850"/>
            </a:avLst>
          </a:prstGeom>
          <a:solidFill>
            <a:srgbClr val="014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14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2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10309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53D94BE-7B01-4B81-ABF7-6387FB40D42D}"/>
              </a:ext>
            </a:extLst>
          </p:cNvPr>
          <p:cNvSpPr/>
          <p:nvPr/>
        </p:nvSpPr>
        <p:spPr>
          <a:xfrm>
            <a:off x="6505067" y="4520655"/>
            <a:ext cx="2072491" cy="9144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35F03-6CB8-4A06-BBCD-CDB2CEF41DAB}"/>
              </a:ext>
            </a:extLst>
          </p:cNvPr>
          <p:cNvSpPr txBox="1"/>
          <p:nvPr/>
        </p:nvSpPr>
        <p:spPr>
          <a:xfrm>
            <a:off x="594290" y="1490065"/>
            <a:ext cx="6256014" cy="369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자신의 차례에 두 가지 중 </a:t>
            </a:r>
            <a:endParaRPr lang="en-US" altLang="ko-KR" sz="4000" spc="-150" dirty="0">
              <a:latin typeface="나눔스퀘어" pitchFamily="50" charset="-127"/>
              <a:ea typeface="나눔스퀘어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한 가지 행동</a:t>
            </a: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만 선택합니다</a:t>
            </a:r>
            <a:r>
              <a:rPr lang="en-US" altLang="ko-KR" sz="4000" spc="-150" dirty="0"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rabicParenR"/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주사위 숫자만큼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움직이기</a:t>
            </a:r>
            <a:endParaRPr lang="en-US" altLang="ko-KR" sz="4000" b="1" spc="-150" dirty="0">
              <a:solidFill>
                <a:srgbClr val="014A9E"/>
              </a:solidFill>
              <a:latin typeface="나눔스퀘어" pitchFamily="50" charset="-127"/>
              <a:ea typeface="나눔스퀘어" pitchFamily="50" charset="-127"/>
            </a:endParaRPr>
          </a:p>
          <a:p>
            <a:pPr marL="742950" indent="-742950">
              <a:lnSpc>
                <a:spcPct val="150000"/>
              </a:lnSpc>
              <a:buAutoNum type="arabicParenR"/>
            </a:pPr>
            <a:r>
              <a:rPr lang="ko-KR" altLang="en-US" sz="4000" spc="-150" dirty="0">
                <a:latin typeface="나눔스퀘어" pitchFamily="50" charset="-127"/>
                <a:ea typeface="나눔스퀘어" pitchFamily="50" charset="-127"/>
              </a:rPr>
              <a:t>주사위 숫자만큼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금화 줍기</a:t>
            </a:r>
            <a:endParaRPr lang="en-US" altLang="ko-KR" sz="4000" b="1" spc="-150" dirty="0">
              <a:solidFill>
                <a:srgbClr val="014A9E"/>
              </a:solidFill>
              <a:latin typeface="나눔스퀘어" pitchFamily="50" charset="-127"/>
              <a:ea typeface="나눔스퀘어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384E5EE-A6D9-416B-82B1-A9659370A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04" y="1413371"/>
            <a:ext cx="4988202" cy="29060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35A9C49-3538-4E01-80C0-E08E2B278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5463" t="13252" r="23699" b="10433"/>
          <a:stretch/>
        </p:blipFill>
        <p:spPr>
          <a:xfrm>
            <a:off x="7439025" y="3276599"/>
            <a:ext cx="15525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16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타원 21">
            <a:extLst>
              <a:ext uri="{FF2B5EF4-FFF2-40B4-BE49-F238E27FC236}">
                <a16:creationId xmlns:a16="http://schemas.microsoft.com/office/drawing/2014/main" id="{FAF92E67-6ACB-46A2-8B25-0B7360751B41}"/>
              </a:ext>
            </a:extLst>
          </p:cNvPr>
          <p:cNvSpPr/>
          <p:nvPr/>
        </p:nvSpPr>
        <p:spPr>
          <a:xfrm>
            <a:off x="7730641" y="275233"/>
            <a:ext cx="1048205" cy="1048205"/>
          </a:xfrm>
          <a:prstGeom prst="ellipse">
            <a:avLst/>
          </a:prstGeom>
          <a:solidFill>
            <a:srgbClr val="F9F9F9"/>
          </a:solidFill>
          <a:ln w="38100">
            <a:solidFill>
              <a:srgbClr val="014A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3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스퀘어" panose="020B0600000101010101" pitchFamily="50" charset="-127"/>
              <a:ea typeface="나눔스퀘어" panose="020B0600000101010101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10309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rPr>
              <a:t>게임 방법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35F03-6CB8-4A06-BBCD-CDB2CEF41DAB}"/>
              </a:ext>
            </a:extLst>
          </p:cNvPr>
          <p:cNvSpPr txBox="1"/>
          <p:nvPr/>
        </p:nvSpPr>
        <p:spPr>
          <a:xfrm>
            <a:off x="489515" y="880465"/>
            <a:ext cx="6256014" cy="554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014A9E"/>
                </a:solidFill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주사위 숫자만큼 </a:t>
            </a:r>
            <a:r>
              <a:rPr lang="ko-KR" altLang="en-US" sz="4000" b="1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움직이기 </a:t>
            </a:r>
            <a:r>
              <a:rPr lang="en-US" altLang="ko-KR" sz="4000" spc="-150" dirty="0">
                <a:solidFill>
                  <a:prstClr val="black"/>
                </a:solidFill>
                <a:latin typeface="나눔스퀘어" pitchFamily="50" charset="-127"/>
                <a:ea typeface="나눔스퀘어" pitchFamily="50" charset="-127"/>
              </a:rPr>
              <a:t>: 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주사위를 굴린 후</a:t>
            </a:r>
            <a:endParaRPr kumimoji="0" lang="en-US" altLang="ko-KR" sz="4000" b="0" i="0" u="none" strike="noStrike" kern="1200" cap="none" spc="-150" normalizeH="0" baseline="0" noProof="0" dirty="0">
              <a:ln>
                <a:noFill/>
              </a:ln>
              <a:effectLst/>
              <a:uLnTx/>
              <a:uFillTx/>
              <a:latin typeface="나눔스퀘어" pitchFamily="50" charset="-127"/>
              <a:ea typeface="나눔스퀘어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-150" normalizeH="0" baseline="0" noProof="0" dirty="0">
                <a:ln>
                  <a:noFill/>
                </a:ln>
                <a:solidFill>
                  <a:srgbClr val="014A9E"/>
                </a:solidFill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다른 해적</a:t>
            </a:r>
            <a:r>
              <a:rPr kumimoji="0" lang="ko-KR" alt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이 있는 </a:t>
            </a:r>
            <a:r>
              <a:rPr lang="ko-KR" altLang="en-US" sz="4000" spc="-150" dirty="0">
                <a:solidFill>
                  <a:prstClr val="black"/>
                </a:solidFill>
                <a:latin typeface="나눔스퀘어" pitchFamily="50" charset="-127"/>
                <a:ea typeface="나눔스퀘어" pitchFamily="50" charset="-127"/>
              </a:rPr>
              <a:t>칸은 </a:t>
            </a:r>
            <a:endParaRPr lang="en-US" altLang="ko-KR" sz="4000" spc="-150" dirty="0">
              <a:solidFill>
                <a:prstClr val="black"/>
              </a:solidFill>
              <a:latin typeface="나눔스퀘어" pitchFamily="50" charset="-127"/>
              <a:ea typeface="나눔스퀘어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spc="-150" dirty="0">
                <a:solidFill>
                  <a:srgbClr val="014A9E"/>
                </a:solidFill>
                <a:latin typeface="나눔스퀘어" pitchFamily="50" charset="-127"/>
                <a:ea typeface="나눔스퀘어" pitchFamily="50" charset="-127"/>
              </a:rPr>
              <a:t>제외</a:t>
            </a:r>
            <a:r>
              <a:rPr lang="ko-KR" altLang="en-US" sz="4000" spc="-150" dirty="0">
                <a:solidFill>
                  <a:prstClr val="black"/>
                </a:solidFill>
                <a:latin typeface="나눔스퀘어" pitchFamily="50" charset="-127"/>
                <a:ea typeface="나눔스퀘어" pitchFamily="50" charset="-127"/>
              </a:rPr>
              <a:t>하고 빈칸만 </a:t>
            </a:r>
            <a:endParaRPr lang="en-US" altLang="ko-KR" sz="4000" spc="-150" dirty="0">
              <a:solidFill>
                <a:prstClr val="black"/>
              </a:solidFill>
              <a:latin typeface="나눔스퀘어" pitchFamily="50" charset="-127"/>
              <a:ea typeface="나눔스퀘어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spc="-150" dirty="0">
                <a:solidFill>
                  <a:prstClr val="black"/>
                </a:solidFill>
                <a:latin typeface="나눔스퀘어" pitchFamily="50" charset="-127"/>
                <a:ea typeface="나눔스퀘어" pitchFamily="50" charset="-127"/>
              </a:rPr>
              <a:t>세어서 </a:t>
            </a:r>
            <a:r>
              <a:rPr kumimoji="0" lang="ko-KR" altLang="en-US" sz="4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녹색 섬까지 </a:t>
            </a:r>
            <a:endParaRPr kumimoji="0" lang="en-US" altLang="ko-KR" sz="40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" pitchFamily="50" charset="-127"/>
              <a:ea typeface="나눔스퀘어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014A9E"/>
                </a:solidFill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움직이세요</a:t>
            </a:r>
            <a:r>
              <a:rPr kumimoji="0" lang="en-US" altLang="ko-KR" sz="4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2E1F720-B7D5-47F7-9F64-9815E26E16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7771" y="1519859"/>
            <a:ext cx="6554022" cy="4235090"/>
          </a:xfrm>
          <a:prstGeom prst="rect">
            <a:avLst/>
          </a:prstGeom>
        </p:spPr>
      </p:pic>
      <p:sp>
        <p:nvSpPr>
          <p:cNvPr id="14" name="화살표: 아래로 구부러짐 13">
            <a:extLst>
              <a:ext uri="{FF2B5EF4-FFF2-40B4-BE49-F238E27FC236}">
                <a16:creationId xmlns:a16="http://schemas.microsoft.com/office/drawing/2014/main" id="{AE407B4F-8EE3-4C1F-92E3-C34DF1BA2062}"/>
              </a:ext>
            </a:extLst>
          </p:cNvPr>
          <p:cNvSpPr/>
          <p:nvPr/>
        </p:nvSpPr>
        <p:spPr>
          <a:xfrm rot="425042">
            <a:off x="6680030" y="1526740"/>
            <a:ext cx="1361837" cy="819150"/>
          </a:xfrm>
          <a:prstGeom prst="curved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화살표: 아래로 구부러짐 15">
            <a:extLst>
              <a:ext uri="{FF2B5EF4-FFF2-40B4-BE49-F238E27FC236}">
                <a16:creationId xmlns:a16="http://schemas.microsoft.com/office/drawing/2014/main" id="{F7C2F229-B53F-43DD-AA12-E6F953BBA8ED}"/>
              </a:ext>
            </a:extLst>
          </p:cNvPr>
          <p:cNvSpPr/>
          <p:nvPr/>
        </p:nvSpPr>
        <p:spPr>
          <a:xfrm rot="21179107">
            <a:off x="7651001" y="1423684"/>
            <a:ext cx="1704498" cy="1025262"/>
          </a:xfrm>
          <a:prstGeom prst="curved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화살표: 아래로 구부러짐 18">
            <a:extLst>
              <a:ext uri="{FF2B5EF4-FFF2-40B4-BE49-F238E27FC236}">
                <a16:creationId xmlns:a16="http://schemas.microsoft.com/office/drawing/2014/main" id="{85FC544D-9F86-4E59-935A-45CD111CFD45}"/>
              </a:ext>
            </a:extLst>
          </p:cNvPr>
          <p:cNvSpPr/>
          <p:nvPr/>
        </p:nvSpPr>
        <p:spPr>
          <a:xfrm rot="21179107">
            <a:off x="8992096" y="1611578"/>
            <a:ext cx="1144058" cy="688155"/>
          </a:xfrm>
          <a:prstGeom prst="curvedDownArrow">
            <a:avLst>
              <a:gd name="adj1" fmla="val 24625"/>
              <a:gd name="adj2" fmla="val 50000"/>
              <a:gd name="adj3" fmla="val 3121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F07065B3-BA92-4E1C-8B15-3E342DA1B81C}"/>
              </a:ext>
            </a:extLst>
          </p:cNvPr>
          <p:cNvSpPr/>
          <p:nvPr/>
        </p:nvSpPr>
        <p:spPr>
          <a:xfrm>
            <a:off x="8033678" y="608329"/>
            <a:ext cx="404029" cy="404029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b="1" dirty="0">
              <a:solidFill>
                <a:srgbClr val="014A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D1A80085-2221-4952-B433-3E26A53C75FE}"/>
              </a:ext>
            </a:extLst>
          </p:cNvPr>
          <p:cNvSpPr/>
          <p:nvPr/>
        </p:nvSpPr>
        <p:spPr>
          <a:xfrm>
            <a:off x="8052728" y="625128"/>
            <a:ext cx="404029" cy="404029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b="1" dirty="0">
              <a:solidFill>
                <a:srgbClr val="014A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BC22C55A-6F09-4D75-93E8-D42E80D55CFC}"/>
              </a:ext>
            </a:extLst>
          </p:cNvPr>
          <p:cNvSpPr/>
          <p:nvPr/>
        </p:nvSpPr>
        <p:spPr>
          <a:xfrm>
            <a:off x="8059179" y="616126"/>
            <a:ext cx="404029" cy="404029"/>
          </a:xfrm>
          <a:prstGeom prst="ellips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b="1" dirty="0">
                <a:solidFill>
                  <a:srgbClr val="014A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b="1" dirty="0">
              <a:solidFill>
                <a:srgbClr val="014A9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DD2E47E5-295C-446C-BDB0-D02B0C2B7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5463" t="13252" r="23699" b="10433"/>
          <a:stretch/>
        </p:blipFill>
        <p:spPr>
          <a:xfrm>
            <a:off x="6972820" y="4340810"/>
            <a:ext cx="1452463" cy="14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4" grpId="0" animBg="1"/>
      <p:bldP spid="16" grpId="0" animBg="1"/>
      <p:bldP spid="19" grpId="0" animBg="1"/>
      <p:bldP spid="21" grpId="0" animBg="1"/>
      <p:bldP spid="21" grpId="1" animBg="1"/>
      <p:bldP spid="23" grpId="0" animBg="1"/>
      <p:bldP spid="23" grpId="1" animBg="1"/>
      <p:bldP spid="24" grpId="1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9F9F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343</Words>
  <Application>Microsoft Office PowerPoint</Application>
  <PresentationFormat>와이드스크린</PresentationFormat>
  <Paragraphs>117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1" baseType="lpstr">
      <vt:lpstr>나눔스퀘어</vt:lpstr>
      <vt:lpstr>Arial</vt:lpstr>
      <vt:lpstr>맑은 고딕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사용자</cp:lastModifiedBy>
  <cp:revision>162</cp:revision>
  <dcterms:created xsi:type="dcterms:W3CDTF">2017-12-14T07:04:43Z</dcterms:created>
  <dcterms:modified xsi:type="dcterms:W3CDTF">2019-01-09T08:22:25Z</dcterms:modified>
</cp:coreProperties>
</file>