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73" r:id="rId5"/>
    <p:sldId id="278" r:id="rId6"/>
    <p:sldId id="290" r:id="rId7"/>
    <p:sldId id="283" r:id="rId8"/>
    <p:sldId id="279" r:id="rId9"/>
    <p:sldId id="288" r:id="rId10"/>
    <p:sldId id="284" r:id="rId11"/>
    <p:sldId id="285" r:id="rId12"/>
    <p:sldId id="287" r:id="rId13"/>
    <p:sldId id="289" r:id="rId14"/>
    <p:sldId id="259" r:id="rId15"/>
    <p:sldId id="264" r:id="rId16"/>
    <p:sldId id="263" r:id="rId17"/>
  </p:sldIdLst>
  <p:sldSz cx="12192000" cy="6858000"/>
  <p:notesSz cx="6858000" cy="9144000"/>
  <p:embeddedFontLst>
    <p:embeddedFont>
      <p:font typeface="나눔스퀘어" pitchFamily="50" charset="-127"/>
      <p:regular r:id="rId18"/>
    </p:embeddedFont>
    <p:embeddedFont>
      <p:font typeface="맑은 고딕" pitchFamily="50" charset="-127"/>
      <p:regular r:id="rId19"/>
      <p:bold r:id="rId20"/>
    </p:embeddedFont>
    <p:embeddedFont>
      <p:font typeface="나눔스퀘어 Bold" pitchFamily="50" charset="-127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600"/>
    <a:srgbClr val="EB1921"/>
    <a:srgbClr val="F69297"/>
    <a:srgbClr val="F9F9F9"/>
    <a:srgbClr val="F16065"/>
    <a:srgbClr val="0588C9"/>
    <a:srgbClr val="FFC802"/>
    <a:srgbClr val="EB1C24"/>
    <a:srgbClr val="B0C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32" y="-168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xmlns="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xmlns="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xmlns="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69945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xmlns="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xmlns="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xmlns="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xmlns="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xmlns="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xmlns="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69114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xmlns="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xmlns="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xmlns="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xmlns="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xmlns="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690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xmlns="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xmlns="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xmlns="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xmlns="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xmlns="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xmlns="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xmlns="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xmlns="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xmlns="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xmlns="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xmlns="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xmlns="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xmlns="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사용자\Desktop\박찬용\디자인파일\아키올로지\archaeology_desc_780_1.jpg"/>
          <p:cNvPicPr>
            <a:picLocks noChangeAspect="1" noChangeArrowheads="1"/>
          </p:cNvPicPr>
          <p:nvPr/>
        </p:nvPicPr>
        <p:blipFill>
          <a:blip r:embed="rId2" cstate="print"/>
          <a:srcRect l="2585" t="75612" r="2330" b="11120"/>
          <a:stretch>
            <a:fillRect/>
          </a:stretch>
        </p:blipFill>
        <p:spPr bwMode="auto">
          <a:xfrm>
            <a:off x="2662280" y="2014253"/>
            <a:ext cx="6861204" cy="3803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3" name="Picture 9" descr="C:\Users\사용자\Desktop\박찬용\디자인파일\아키올로지\Links\아키올로지_로고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8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33158" y="210393"/>
            <a:ext cx="4517824" cy="1584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99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46997A-5AAD-4879-BFFD-3349CD8CB98B}"/>
              </a:ext>
            </a:extLst>
          </p:cNvPr>
          <p:cNvSpPr txBox="1"/>
          <p:nvPr/>
        </p:nvSpPr>
        <p:spPr>
          <a:xfrm>
            <a:off x="7282832" y="582871"/>
            <a:ext cx="4062640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ko-KR" altLang="en-US" sz="24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89" y="1286634"/>
            <a:ext cx="5850985" cy="432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</a:t>
            </a:r>
            <a:endParaRPr lang="ko-KR" altLang="en-US" sz="40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259188" y="533552"/>
            <a:ext cx="412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다른 행동 </a:t>
            </a:r>
            <a:r>
              <a:rPr lang="en-US" altLang="ko-KR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시장에서 물물교환</a:t>
            </a:r>
            <a:endParaRPr lang="ko-KR" altLang="en-US" sz="2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6190407" y="1545579"/>
            <a:ext cx="5777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발굴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행동이 끝난 후 할 수 있습니다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든 보물 카드를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원하는 만큼 시장에 내고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시장에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놓인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카드를 획득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시장에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낸 카드의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교환가치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위쪽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귀퉁이에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적힌 숫자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기준으로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가치가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같거나 낮은 카드</a:t>
            </a:r>
            <a:r>
              <a:rPr lang="en-US" altLang="ko-KR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들</a:t>
            </a:r>
            <a:r>
              <a:rPr lang="en-US" altLang="ko-KR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획득합니다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행동은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차례에 여러 번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수행할 수 있습니다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3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46997A-5AAD-4879-BFFD-3349CD8CB98B}"/>
              </a:ext>
            </a:extLst>
          </p:cNvPr>
          <p:cNvSpPr txBox="1"/>
          <p:nvPr/>
        </p:nvSpPr>
        <p:spPr>
          <a:xfrm>
            <a:off x="7282832" y="582871"/>
            <a:ext cx="4062640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ko-KR" altLang="en-US" sz="24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</a:t>
            </a:r>
            <a:endParaRPr lang="ko-KR" altLang="en-US" sz="40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259188" y="533552"/>
            <a:ext cx="412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다른 행동 </a:t>
            </a:r>
            <a:r>
              <a:rPr lang="en-US" altLang="ko-KR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유적 탐험</a:t>
            </a:r>
            <a:endParaRPr lang="ko-KR" altLang="en-US" sz="2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6392707" y="1460977"/>
            <a:ext cx="545403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발굴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행동이 끝난 후 할 수 있습니다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5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유적 타일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놓인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카드를 획득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카드를 획득하기 위해서는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지도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필요합니다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탐험하고자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하는 방에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필요한 수만큼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지도 카드를 내고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탐험한 방에 놓인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카드를 획득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획득한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카드는 손에 듭니다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유적타일마다 획득 방식이 다릅니다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  <a:p>
            <a:pPr algn="just">
              <a:lnSpc>
                <a:spcPct val="150000"/>
              </a:lnSpc>
            </a:pPr>
            <a:endParaRPr lang="en-US" altLang="ko-KR" sz="5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행동은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차례에 한 번만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할 수 있습니다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862" y="1335185"/>
            <a:ext cx="5876510" cy="438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29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46997A-5AAD-4879-BFFD-3349CD8CB98B}"/>
              </a:ext>
            </a:extLst>
          </p:cNvPr>
          <p:cNvSpPr txBox="1"/>
          <p:nvPr/>
        </p:nvSpPr>
        <p:spPr>
          <a:xfrm>
            <a:off x="7282832" y="582871"/>
            <a:ext cx="4062640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ko-KR" altLang="en-US" sz="24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</a:t>
            </a:r>
            <a:endParaRPr lang="ko-KR" altLang="en-US" sz="40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259188" y="533552"/>
            <a:ext cx="412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다른 행동 </a:t>
            </a:r>
            <a:r>
              <a:rPr lang="en-US" altLang="ko-KR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박물관에 보물 판매</a:t>
            </a:r>
            <a:endParaRPr lang="ko-KR" altLang="en-US" sz="2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6331526" y="1372441"/>
            <a:ext cx="55313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발굴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행동이 끝난 후 할 수 있습니다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보물 카드를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똑같은 종류끼리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모아서</a:t>
            </a:r>
            <a:endParaRPr lang="en-US" altLang="ko-KR" sz="2000" dirty="0" smtClean="0">
              <a:solidFill>
                <a:srgbClr val="8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묶음 단위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박물관에 판매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할 수 있습니다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판매는 </a:t>
            </a:r>
            <a:r>
              <a:rPr lang="en-US" altLang="ko-KR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장부터 가능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묶음은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판매가치에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따라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 시 돈으로 환산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판매한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보물의 판매 가치는 보물마다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다릅니다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 카드 아래쪽 판매 </a:t>
            </a:r>
            <a:r>
              <a:rPr lang="ko-KR" altLang="en-US" sz="20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가치표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참고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판매한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카드는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자신의 앞에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내려 놓습니다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행동은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차례에 여러 번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수행할 수 있습니다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98" y="1550110"/>
            <a:ext cx="5769022" cy="309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226577" y="4955247"/>
            <a:ext cx="603665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 typeface="Arial" charset="0"/>
              <a:buChar char="•"/>
            </a:pP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이미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판매한 보물 묶음을 나중에 판매한 보물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묶음과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합칠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 없습니다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30000"/>
              </a:lnSpc>
              <a:buFont typeface="Arial" charset="0"/>
              <a:buChar char="•"/>
            </a:pP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최대치를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초과한 수량으로는 카드를 묶을 수 없습니다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양피지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두루마리 보물은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묶음에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장까지만 가능합니다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en-US" altLang="ko-KR" sz="1600" b="1" dirty="0" smtClean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0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46997A-5AAD-4879-BFFD-3349CD8CB98B}"/>
              </a:ext>
            </a:extLst>
          </p:cNvPr>
          <p:cNvSpPr txBox="1"/>
          <p:nvPr/>
        </p:nvSpPr>
        <p:spPr>
          <a:xfrm>
            <a:off x="9216828" y="582871"/>
            <a:ext cx="1966803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ko-KR" altLang="en-US" sz="24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</a:t>
            </a:r>
            <a:endParaRPr lang="ko-KR" altLang="en-US" sz="40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008309" y="533552"/>
            <a:ext cx="2379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</a:t>
            </a:r>
            <a:endParaRPr lang="ko-KR" altLang="en-US" sz="2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831273" y="1341297"/>
            <a:ext cx="107234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0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발굴지에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카드가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바닥나도 게임은 계속 진행됩니다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다만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이때부터 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발굴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행동은 할 수 없습니다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다른 행동을 할 수도 있고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패스를 선언해도 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플레이어가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연속으로 패스를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선언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했다면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30000"/>
              </a:lnSpc>
            </a:pP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최초 패스한 플레이어부터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최소 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en-US" altLang="ko-KR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박물관에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판매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해야 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19" y="2691288"/>
            <a:ext cx="6453541" cy="344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6761018" y="3003848"/>
            <a:ext cx="47936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플레이어의 손에 카드가 하나도 없다면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게임을 종료하고 점수를 계산합니다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각자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박물관에 판매한 보물을 판매 가치에 따라 돈으로 환산하여</a:t>
            </a:r>
            <a:r>
              <a:rPr lang="ko-KR" altLang="en-US" sz="20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30000"/>
              </a:lnSpc>
            </a:pP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돈이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많은 플레이어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승리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649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83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05D87B-CE4C-427F-ADB2-179CE7F3B537}"/>
              </a:ext>
            </a:extLst>
          </p:cNvPr>
          <p:cNvSpPr txBox="1"/>
          <p:nvPr/>
        </p:nvSpPr>
        <p:spPr>
          <a:xfrm>
            <a:off x="262224" y="1169441"/>
            <a:ext cx="5051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3200" b="1" dirty="0" err="1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컬러레또</a:t>
            </a:r>
            <a:r>
              <a:rPr lang="ko-KR" altLang="en-US" sz="3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3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#</a:t>
            </a:r>
            <a:r>
              <a:rPr lang="ko-KR" altLang="en-US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가져오기</a:t>
            </a:r>
            <a:r>
              <a:rPr lang="en-US" altLang="ko-KR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#</a:t>
            </a:r>
            <a:r>
              <a:rPr lang="ko-KR" altLang="en-US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세트 모으기</a:t>
            </a:r>
            <a:endParaRPr lang="en-US" altLang="ko-KR" sz="2400" b="1" dirty="0">
              <a:solidFill>
                <a:srgbClr val="8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BB4D61-66D0-45F2-ACD6-0E660C9862BD}"/>
              </a:ext>
            </a:extLst>
          </p:cNvPr>
          <p:cNvSpPr txBox="1"/>
          <p:nvPr/>
        </p:nvSpPr>
        <p:spPr>
          <a:xfrm>
            <a:off x="6125668" y="1186070"/>
            <a:ext cx="5051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3200" b="1" dirty="0" err="1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보난자</a:t>
            </a:r>
            <a:r>
              <a:rPr lang="ko-KR" altLang="en-US" sz="3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3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#</a:t>
            </a:r>
            <a:r>
              <a:rPr lang="ko-KR" altLang="en-US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세트 모으기</a:t>
            </a:r>
            <a:r>
              <a:rPr lang="en-US" altLang="ko-KR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#</a:t>
            </a:r>
            <a:r>
              <a:rPr lang="ko-KR" altLang="en-US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카드관리</a:t>
            </a:r>
            <a:endParaRPr lang="en-US" altLang="ko-KR" sz="2400" b="1" dirty="0">
              <a:solidFill>
                <a:srgbClr val="8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1266" name="Picture 2" descr="http://divedice.com/uploaded/prd/2609214821083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203" y="2742464"/>
            <a:ext cx="2830724" cy="28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ivedice.com/uploaded/prd/5290815132163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047" y="2742465"/>
            <a:ext cx="2830724" cy="28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3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xmlns="" val="15759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4750025" y="952533"/>
            <a:ext cx="693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아키올로</a:t>
            </a:r>
            <a:r>
              <a:rPr lang="ko-KR" altLang="en-US" sz="2400" b="1" dirty="0" err="1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</a:t>
            </a:r>
            <a:r>
              <a:rPr lang="ko-KR" altLang="en-US" sz="2400" b="1" dirty="0" err="1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</a:t>
            </a:r>
            <a:r>
              <a:rPr lang="ko-KR" altLang="en-US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어떤 게임일까요</a:t>
            </a:r>
            <a:r>
              <a:rPr lang="en-US" altLang="ko-KR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altLang="ko-KR" sz="800" b="1" dirty="0" smtClean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2000" b="1" dirty="0" err="1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아키올로</a:t>
            </a:r>
            <a:r>
              <a:rPr lang="ko-KR" altLang="en-US" sz="2000" b="1" dirty="0" err="1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고대 유적을 탐험하며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보물을 모으는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게임입니다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피라미드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스핑크스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광산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파묻힌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폐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허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등을 탐험하며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값비싼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보물과 유물 파편을 야금야금 모으세요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정해진 수량만큼 보물을 모아서 팔면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막대한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이익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얻을 수 있습니다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하지만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살인적인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모래 폭풍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이나 경쟁자가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보낸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도둑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조심하세요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 순간에 여러분이 애써 모은 보물을 잃을지도 모릅니다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게임이 끝났을 때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돈을 가장 많이 모은 사람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승리합니다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Picture 8" descr="C:\Users\사용자\Desktop\박찬용\디자인파일\아키올로지\box_img\archaeology_thumb_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8608"/>
            <a:ext cx="5065615" cy="5065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56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5347855" y="1345700"/>
            <a:ext cx="61652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유</a:t>
            </a:r>
            <a:r>
              <a:rPr lang="ko-KR" altLang="en-US" sz="2400" b="1" dirty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적</a:t>
            </a:r>
            <a:endParaRPr lang="en-US" altLang="ko-KR" sz="2400" b="1" dirty="0" smtClean="0">
              <a:solidFill>
                <a:srgbClr val="8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8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유적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이란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과거 인류가 남긴 물질적 흔적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말합니다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고대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건축물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무덤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등이 해당되며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유물과 달리 일반적으로 형태가 크고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위치를 변경시킬 수 없습니다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세계의 대표적인 유적으로는 이집트의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피라미드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캄보디아의 </a:t>
            </a:r>
            <a:r>
              <a:rPr lang="ko-KR" altLang="en-US" sz="2000" b="1" dirty="0" err="1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앙코르와트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남아메리카 지역의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마야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유적</a:t>
            </a:r>
            <a:endParaRPr lang="en-US" altLang="ko-KR" sz="2000" b="1" dirty="0" smtClean="0">
              <a:solidFill>
                <a:srgbClr val="8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b="1" dirty="0" err="1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티칼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b="1" dirty="0" err="1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코판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등이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있습니다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3316" name="Picture 4" descr="Image result for í¼ë¼ë¯¸ë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68" y="1740460"/>
            <a:ext cx="4529488" cy="305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7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  <a:endParaRPr lang="ko-KR" altLang="en-US" sz="40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6198499" y="1276425"/>
            <a:ext cx="5801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지도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카드와 특수카드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도둑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모래 폭풍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천막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</a:t>
            </a:r>
            <a:endParaRPr lang="en-US" altLang="ko-KR" sz="2000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914400" lvl="1" indent="-457200" algn="just">
              <a:lnSpc>
                <a:spcPct val="150000"/>
              </a:lnSpc>
            </a:pP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제외한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카드를 잘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섞습니다 </a:t>
            </a:r>
            <a:endParaRPr lang="en-US" altLang="ko-KR" sz="2000" b="1" spc="-150" dirty="0" smtClean="0">
              <a:solidFill>
                <a:srgbClr val="8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914400" lvl="1" indent="-457200" algn="just">
              <a:lnSpc>
                <a:spcPct val="150000"/>
              </a:lnSpc>
            </a:pP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인원수에 따라 사용하지 않는 보물 카드가 있습니다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). </a:t>
            </a:r>
            <a:endParaRPr lang="en-US" altLang="ko-KR" sz="2000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플레이어는 보물 카드 더미에서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뽑아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손으로</a:t>
            </a:r>
            <a:r>
              <a:rPr lang="ko-KR" altLang="en-US" sz="2000" spc="-15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가져갑니다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각자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천막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장씩</a:t>
            </a:r>
            <a:r>
              <a:rPr lang="ko-KR" altLang="en-US" sz="2000" b="1" spc="-15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가져가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자기 앞에</a:t>
            </a:r>
            <a:r>
              <a:rPr lang="ko-KR" altLang="en-US" sz="2000" b="1" spc="-15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둡니다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뽑아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테이블 위에 앞면으로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펼쳐놓습니다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공간을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시장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이라고 부릅니다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44" y="1197620"/>
            <a:ext cx="5496242" cy="48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95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  <a:endParaRPr lang="ko-KR" altLang="en-US" sz="40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074" name="Picture 2" descr="C:\Users\사용자\Desktop\박찬용\디자인파일\아키올로지\Links\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74" t="35006" r="15005" b="36513"/>
          <a:stretch>
            <a:fillRect/>
          </a:stretch>
        </p:blipFill>
        <p:spPr bwMode="auto">
          <a:xfrm>
            <a:off x="6141855" y="1029111"/>
            <a:ext cx="2768803" cy="3648086"/>
          </a:xfrm>
          <a:prstGeom prst="rect">
            <a:avLst/>
          </a:prstGeom>
          <a:noFill/>
        </p:spPr>
      </p:pic>
      <p:pic>
        <p:nvPicPr>
          <p:cNvPr id="8" name="Picture 2" descr="C:\Users\사용자\Desktop\박찬용\디자인파일\아키올로지\Links\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74" t="71227" r="15005"/>
          <a:stretch>
            <a:fillRect/>
          </a:stretch>
        </p:blipFill>
        <p:spPr bwMode="auto">
          <a:xfrm>
            <a:off x="8949791" y="1084334"/>
            <a:ext cx="2747840" cy="3657599"/>
          </a:xfrm>
          <a:prstGeom prst="rect">
            <a:avLst/>
          </a:prstGeom>
          <a:noFill/>
        </p:spPr>
      </p:pic>
      <p:pic>
        <p:nvPicPr>
          <p:cNvPr id="4" name="Picture 3" descr="C:\Users\사용자\Desktop\박찬용\디자인파일\아키올로지\Links\02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61" t="65300" b="4782"/>
          <a:stretch>
            <a:fillRect/>
          </a:stretch>
        </p:blipFill>
        <p:spPr bwMode="auto">
          <a:xfrm rot="1658222">
            <a:off x="55025" y="2123376"/>
            <a:ext cx="3638335" cy="287661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B33E6C-40F7-4840-876D-D6D6C55BF7D9}"/>
              </a:ext>
            </a:extLst>
          </p:cNvPr>
          <p:cNvSpPr txBox="1"/>
          <p:nvPr/>
        </p:nvSpPr>
        <p:spPr>
          <a:xfrm>
            <a:off x="513619" y="4868932"/>
            <a:ext cx="251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천막카드</a:t>
            </a:r>
            <a:endParaRPr lang="ko-KR" altLang="en-US" sz="4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B33E6C-40F7-4840-876D-D6D6C55BF7D9}"/>
              </a:ext>
            </a:extLst>
          </p:cNvPr>
          <p:cNvSpPr txBox="1"/>
          <p:nvPr/>
        </p:nvSpPr>
        <p:spPr>
          <a:xfrm>
            <a:off x="3394384" y="4868933"/>
            <a:ext cx="251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지도</a:t>
            </a:r>
            <a:r>
              <a:rPr lang="ko-KR" altLang="en-US" sz="4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endParaRPr lang="ko-KR" altLang="en-US" sz="4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076" name="Picture 4" descr="C:\Users\사용자\Desktop\박찬용\디자인파일\아키올로지\Links\03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9" t="49942" r="69763" b="3222"/>
          <a:stretch>
            <a:fillRect/>
          </a:stretch>
        </p:blipFill>
        <p:spPr bwMode="auto">
          <a:xfrm>
            <a:off x="3414837" y="1424198"/>
            <a:ext cx="2872673" cy="3293458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B33E6C-40F7-4840-876D-D6D6C55BF7D9}"/>
              </a:ext>
            </a:extLst>
          </p:cNvPr>
          <p:cNvSpPr txBox="1"/>
          <p:nvPr/>
        </p:nvSpPr>
        <p:spPr>
          <a:xfrm>
            <a:off x="6275149" y="4868933"/>
            <a:ext cx="251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도</a:t>
            </a:r>
            <a:r>
              <a:rPr lang="ko-KR" altLang="en-US" sz="4000" b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둑</a:t>
            </a:r>
            <a:r>
              <a:rPr lang="ko-KR" altLang="en-US" sz="4000" b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endParaRPr lang="ko-KR" altLang="en-US" sz="4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9B33E6C-40F7-4840-876D-D6D6C55BF7D9}"/>
              </a:ext>
            </a:extLst>
          </p:cNvPr>
          <p:cNvSpPr txBox="1"/>
          <p:nvPr/>
        </p:nvSpPr>
        <p:spPr>
          <a:xfrm>
            <a:off x="9155913" y="4868933"/>
            <a:ext cx="2512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모래폭풍</a:t>
            </a:r>
            <a:endParaRPr lang="en-US" altLang="ko-KR" sz="40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4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endParaRPr lang="ko-KR" altLang="en-US" sz="40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5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  <a:endParaRPr lang="ko-KR" altLang="en-US" sz="40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6317672" y="1276424"/>
            <a:ext cx="55695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유적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 중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무작위로 뽑아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테이블 위에 </a:t>
            </a:r>
            <a:endParaRPr lang="en-US" altLang="ko-KR" sz="2000" spc="-150" dirty="0" smtClean="0">
              <a:solidFill>
                <a:srgbClr val="8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앞면으로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펼쳐놓습니다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이곳을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유적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이라고 부릅니다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6.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유적의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각 방마다 적혀있는 수만큼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카드를 </a:t>
            </a:r>
            <a:endParaRPr lang="en-US" altLang="ko-KR" sz="2000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쌓아둡니다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첫 게임에 사용할 유적은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피라미드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추천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en-US" altLang="ko-KR" sz="2000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7.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수에 따라 </a:t>
            </a:r>
            <a:r>
              <a:rPr lang="en-US" altLang="ko-KR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모래 폭풍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’, ‘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도둑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카드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준비하고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지도 카드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남은 보물 카드와 함께 잘 섞어 카드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더미를</a:t>
            </a:r>
            <a:endParaRPr lang="en-US" altLang="ko-KR" sz="2000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만듭니다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이곳을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spc="-150" dirty="0" err="1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발굴지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라고 부릅니다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56"/>
          <a:stretch/>
        </p:blipFill>
        <p:spPr bwMode="auto">
          <a:xfrm>
            <a:off x="486719" y="1294725"/>
            <a:ext cx="5637290" cy="431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12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</a:t>
            </a:r>
            <a:endParaRPr lang="ko-KR" altLang="en-US" sz="40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46997A-5AAD-4879-BFFD-3349CD8CB98B}"/>
              </a:ext>
            </a:extLst>
          </p:cNvPr>
          <p:cNvSpPr txBox="1"/>
          <p:nvPr/>
        </p:nvSpPr>
        <p:spPr>
          <a:xfrm>
            <a:off x="8837530" y="356293"/>
            <a:ext cx="2621230" cy="59304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ko-KR" altLang="en-US" sz="24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908464" y="331252"/>
            <a:ext cx="2478855" cy="593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발굴</a:t>
            </a:r>
            <a:endParaRPr lang="ko-KR" altLang="en-US" sz="2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4215459" y="1232786"/>
            <a:ext cx="720240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최근에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모래를 밟았던 사람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부터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시계방향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돌아갑니다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2000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자기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차례가 되면 반드시 </a:t>
            </a:r>
            <a:r>
              <a:rPr lang="ko-KR" altLang="en-US" sz="2000" spc="-150" dirty="0" err="1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발굴지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맨 위 카드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뽑는 </a:t>
            </a:r>
            <a:endParaRPr lang="en-US" altLang="ko-KR" sz="2000" spc="-150" dirty="0" smtClean="0">
              <a:solidFill>
                <a:srgbClr val="8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발굴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먼저 수행해야 합니다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2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나왔다면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카드를 획득하여 손에 듭니다</a:t>
            </a:r>
            <a:r>
              <a:rPr lang="en-US" altLang="ko-KR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도둑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나왔다면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다른 플레이어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지목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하여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든 카드 중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장을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강탈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 다음 도둑 카드를 버립니다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모래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폭풍 카드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나왔다면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모래폭풍카드는 앞면이 보이게</a:t>
            </a:r>
            <a:endParaRPr lang="en-US" altLang="ko-KR" sz="2000" b="1" spc="-150" dirty="0" smtClean="0">
              <a:solidFill>
                <a:srgbClr val="8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한쪽에 모아둡니다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2000" b="1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모래폭풍 효과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적용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 뒤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보물발굴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행동을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 수행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b="1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(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다시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모래 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폭풍 카드가 나와도 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반복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en-US" altLang="ko-KR" sz="2000" b="1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94" y="1075154"/>
            <a:ext cx="3520035" cy="53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06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</a:t>
            </a:r>
            <a:endParaRPr lang="ko-KR" altLang="en-US" sz="40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10DF9B-A718-4B05-BE84-3A582DBCB5A4}"/>
              </a:ext>
            </a:extLst>
          </p:cNvPr>
          <p:cNvSpPr txBox="1"/>
          <p:nvPr/>
        </p:nvSpPr>
        <p:spPr>
          <a:xfrm>
            <a:off x="6279420" y="1367165"/>
            <a:ext cx="572107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모래 폭풍 카드가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뽑혔을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때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플레이어는 각자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모래폭풍카드를 뽑은 왼쪽 플레이어부터 차례대로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자신의 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천막</a:t>
            </a:r>
            <a:r>
              <a:rPr lang="en-US" altLang="ko-KR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사용할지 말지를 결정합니다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천막을 사용하면 </a:t>
            </a:r>
            <a:r>
              <a:rPr lang="ko-KR" altLang="en-US" sz="200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모래 폭풍의 효과를 받지 않습니다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사용한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천막 카드는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게임에서 </a:t>
            </a:r>
            <a:r>
              <a:rPr lang="ko-KR" altLang="en-US" sz="2000" b="1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제거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모래폭풍 효과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카드의 절반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소수점 아래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버림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</a:t>
            </a:r>
            <a:endParaRPr lang="en-US" altLang="ko-KR" sz="2000" spc="-15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선택해서 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시장</a:t>
            </a:r>
            <a:r>
              <a:rPr lang="ko-KR" altLang="en-US" sz="2000" spc="-150" dirty="0" smtClean="0">
                <a:solidFill>
                  <a:srgbClr val="8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앞면으로 놓습니다</a:t>
            </a:r>
            <a:r>
              <a:rPr lang="en-US" altLang="ko-KR" sz="2000" spc="-15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96" y="1285877"/>
            <a:ext cx="5525584" cy="45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46997A-5AAD-4879-BFFD-3349CD8CB98B}"/>
              </a:ext>
            </a:extLst>
          </p:cNvPr>
          <p:cNvSpPr txBox="1"/>
          <p:nvPr/>
        </p:nvSpPr>
        <p:spPr>
          <a:xfrm>
            <a:off x="8837530" y="356293"/>
            <a:ext cx="2621230" cy="59304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ko-KR" altLang="en-US" sz="2400" dirty="0">
              <a:solidFill>
                <a:schemeClr val="accent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908464" y="331252"/>
            <a:ext cx="2478855" cy="593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보물 </a:t>
            </a: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발굴</a:t>
            </a:r>
            <a:endParaRPr lang="ko-KR" altLang="en-US" sz="2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4" name="구부러진 연결선 13"/>
          <p:cNvCxnSpPr/>
          <p:nvPr/>
        </p:nvCxnSpPr>
        <p:spPr>
          <a:xfrm rot="16200000" flipV="1">
            <a:off x="1286636" y="3333920"/>
            <a:ext cx="890123" cy="598809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 rot="2540426">
            <a:off x="2031100" y="3617140"/>
            <a:ext cx="865847" cy="104387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364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chemeClr val="tx1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851</Words>
  <Application>Microsoft Office PowerPoint</Application>
  <PresentationFormat>사용자 지정</PresentationFormat>
  <Paragraphs>129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굴림</vt:lpstr>
      <vt:lpstr>Arial</vt:lpstr>
      <vt:lpstr>나눔스퀘어</vt:lpstr>
      <vt:lpstr>맑은 고딕</vt:lpstr>
      <vt:lpstr>나눔스퀘어 Bold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63</cp:revision>
  <dcterms:created xsi:type="dcterms:W3CDTF">2017-12-14T07:04:43Z</dcterms:created>
  <dcterms:modified xsi:type="dcterms:W3CDTF">2018-10-11T07:11:37Z</dcterms:modified>
</cp:coreProperties>
</file>