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7" r:id="rId6"/>
    <p:sldId id="310" r:id="rId7"/>
    <p:sldId id="311" r:id="rId8"/>
    <p:sldId id="312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13" r:id="rId20"/>
    <p:sldId id="315" r:id="rId21"/>
    <p:sldId id="314" r:id="rId22"/>
    <p:sldId id="309" r:id="rId23"/>
    <p:sldId id="259" r:id="rId24"/>
    <p:sldId id="264" r:id="rId25"/>
    <p:sldId id="26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251"/>
    <a:srgbClr val="161F42"/>
    <a:srgbClr val="DC053E"/>
    <a:srgbClr val="015B77"/>
    <a:srgbClr val="727071"/>
    <a:srgbClr val="017ABE"/>
    <a:srgbClr val="F9F9F9"/>
    <a:srgbClr val="101664"/>
    <a:srgbClr val="0C141C"/>
    <a:srgbClr val="191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227" autoAdjust="0"/>
  </p:normalViewPr>
  <p:slideViewPr>
    <p:cSldViewPr snapToGrid="0">
      <p:cViewPr varScale="1">
        <p:scale>
          <a:sx n="92" d="100"/>
          <a:sy n="92" d="100"/>
        </p:scale>
        <p:origin x="108" y="852"/>
      </p:cViewPr>
      <p:guideLst>
        <p:guide orient="horz" pos="2160"/>
        <p:guide pos="3840"/>
        <p:guide pos="415"/>
        <p:guide pos="665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3845632" y="5867381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2019-06-13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E5A6BCD-E911-4138-80E9-2F531C5F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1" y="407504"/>
            <a:ext cx="5135217" cy="51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6" y="1274564"/>
            <a:ext cx="7220414" cy="404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플레이어 한 명을 지목하고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플레이어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있는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확인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 카드가 무엇인지 다른 플레이어들에게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말할 수 없음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CBA8DE-82E9-4757-AEE7-CB0D9005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5" y="1274564"/>
            <a:ext cx="2844296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8168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6" y="1207889"/>
            <a:ext cx="7220414" cy="446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다른 플레이어 한 명을 지목하고</a:t>
            </a: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</a:t>
            </a:r>
          </a:p>
          <a:p>
            <a:pPr marL="0" marR="0" lvl="0" indent="0" algn="just" defTabSz="914400" rtl="0" eaLnBrk="1" fontAlgn="auto" latinLnBrk="1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   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서로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의 손에 있는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를 </a:t>
            </a:r>
            <a:r>
              <a:rPr lang="ko-KR" altLang="en-US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둘만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카드의 랭킹 숫자를 비교하여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낮은 카드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를 </a:t>
            </a:r>
            <a:endParaRPr kumimoji="0" lang="en-US" altLang="ko-KR" sz="3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가진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</a:t>
            </a:r>
            <a:r>
              <a:rPr lang="ko-KR" altLang="en-US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라운드에서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탈락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    (</a:t>
            </a:r>
            <a:r>
              <a:rPr lang="ko-KR" altLang="en-US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숫자가 같다면 아무 일도 일어나지 않음</a:t>
            </a:r>
            <a:r>
              <a:rPr lang="en-US" altLang="ko-KR" sz="3000" spc="-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kumimoji="0" lang="en-US" altLang="ko-KR" sz="3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71EBDC-5548-4F10-86AF-FAC61950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4" y="1274564"/>
            <a:ext cx="2830563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759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942511" y="1274564"/>
            <a:ext cx="5153489" cy="404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이 카드를 내려놓은 후</a:t>
            </a: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1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당신의 차례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가 올 때까지</a:t>
            </a:r>
            <a:r>
              <a:rPr kumimoji="0" lang="en-US" altLang="ko-KR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1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다른 플레이어들은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기능</a:t>
            </a: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을 </a:t>
            </a:r>
            <a:endParaRPr kumimoji="0" lang="en-US" altLang="ko-KR" sz="3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당신에게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사용할 수 없음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0E46C4-3D78-482A-87F5-4CE4C2A8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3" y="1274564"/>
            <a:ext cx="2851321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4561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74564"/>
            <a:ext cx="7870561" cy="41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본인 포함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 한 명을 지목하고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플레이어 손에 있는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 후 버림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카드의 기능은 사용하지 않음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더미에서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새 카드 한 장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뽑음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카드가 없다면 시작 시 제거한 카드를 뽑음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1AF44E-6CA4-43AA-8EE3-CEBEBEC4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5" y="1274564"/>
            <a:ext cx="2846190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1920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66175"/>
            <a:ext cx="7870561" cy="372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다른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 한 명을 지목하고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ts val="100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플레이어와 손에 있는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교환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10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교환하는 당사자 외에 해당 카드를 볼 수 없음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D1A122-9CFD-4689-94FF-1448636E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4" y="1274565"/>
            <a:ext cx="2846189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7338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74564"/>
            <a:ext cx="7870561" cy="41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카드를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마법사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’,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장군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’,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공주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5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함께 손에 들고 있다면 반드시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후작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5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내려놓아야 함 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외의 다른 카드와 함께 손에 들고 있어도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ts val="65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선택적으로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후작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내려 놓을 수 있음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D6DE81-B020-4CE3-9945-7ADE10F6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5" y="1274563"/>
            <a:ext cx="2847262" cy="40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5869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57786"/>
            <a:ext cx="7870561" cy="372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카드를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마법사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’,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장군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’, </a:t>
            </a:r>
          </a:p>
          <a:p>
            <a:pPr algn="just">
              <a:lnSpc>
                <a:spcPts val="100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공주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함께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들고 있다면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ts val="10000"/>
              </a:lnSpc>
            </a:pP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라운드에서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탈락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69FE5EB-5D4B-4A00-A20A-7694321B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4" y="1274561"/>
            <a:ext cx="2856073" cy="40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5273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74564"/>
            <a:ext cx="7870561" cy="404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중 이 카드를 강제로 모두에게 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8000"/>
              </a:lnSpc>
            </a:pP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공개하는 상황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생기면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탈락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종료 후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랭킹 비교는 예외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랭킹 비교 시 공주가 무조건 승리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6EF7FEA-3EBD-47D4-BD09-BC344E16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5" y="1274562"/>
            <a:ext cx="2849208" cy="40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7879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5" y="1257786"/>
            <a:ext cx="7870561" cy="372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왕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카드를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드는 사람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10000"/>
              </a:lnSpc>
            </a:pP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탈락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just">
              <a:lnSpc>
                <a:spcPts val="10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시작과 동시에 탈락할 수도 있음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E76917-9346-44D6-9820-839C640C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4" y="1274561"/>
            <a:ext cx="2856072" cy="40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6572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D2275D9D-F286-4392-B4B3-3B830B64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4233" y="574710"/>
            <a:ext cx="1271876" cy="1190994"/>
          </a:xfrm>
          <a:prstGeom prst="rect">
            <a:avLst/>
          </a:prstGeom>
          <a:noFill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B5975D-5444-4290-9AC6-AAFC2119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546" y="2830679"/>
            <a:ext cx="1385860" cy="132089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D9FE3E4-CF42-4CFF-B78C-92EF7A690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987" y="2766118"/>
            <a:ext cx="1254125" cy="1194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종료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2786E9C-276E-442D-97E8-87D7D8E0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690" y="1098395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722E0C0-0890-4C64-A417-315F1785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00" y="3411647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B287D975-3600-4E16-853D-9B8BA6FD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0882" y="5049982"/>
            <a:ext cx="1071923" cy="1018590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789C8D-C145-407D-AD90-80D58DD58495}"/>
              </a:ext>
            </a:extLst>
          </p:cNvPr>
          <p:cNvSpPr txBox="1"/>
          <p:nvPr/>
        </p:nvSpPr>
        <p:spPr>
          <a:xfrm>
            <a:off x="551986" y="1233000"/>
            <a:ext cx="6473654" cy="451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후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 </a:t>
            </a:r>
            <a:r>
              <a:rPr lang="ko-KR" altLang="en-US" sz="2800" b="1" dirty="0" err="1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덱</a:t>
            </a:r>
            <a:r>
              <a:rPr lang="ko-KR" altLang="en-US" sz="2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이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떨어지면 라운드 종료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살아남은 플레이어들은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 카드 공개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있는 카드의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랭킹 숫자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4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큰 플레이어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5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랭킹 숫자가 같으면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공개한 카드의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5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랭킹 숫자의 총합이 가장 크면 승리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0E721C9A-FBC5-46D8-A500-123CFC4D2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602" y="4365563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8CAD64D-9B30-4DC0-8944-1F83F23BE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843" y="1936311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40D900B-CA06-4111-B9FC-1DC377771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4690" y="1099549"/>
            <a:ext cx="559698" cy="79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F630ED53-0EDA-4F65-8BE5-6BCE10D0D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9099" y="4041713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4D88B805-5A32-41E6-9B66-423C8198F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608" y="3400864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E2DDB009-A2AB-4909-85A2-AB2A37C71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866" y="1936311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86B9D19-6CA5-4198-B162-E0A2118A4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898" y="4365099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B9566D5-F853-499B-8396-6BEB11FA4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6889" y="3400863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0B5BE067-56B1-4844-AB94-7B3160CBF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284" y="3414596"/>
            <a:ext cx="55770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BE06B8C6-89C3-4349-AF36-16FC48EB0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1356" y="1936775"/>
            <a:ext cx="55770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540ED5D-0333-4334-94F5-8020C2787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1387" y="3401327"/>
            <a:ext cx="56179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D2D37D2-305F-4FC3-BD33-B93F373F9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6301" y="4364635"/>
            <a:ext cx="565350" cy="80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A6CB1A6-8E80-444E-90EB-E9BA1725F9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8193" y="3411647"/>
            <a:ext cx="559488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BBD30CF-6463-456F-9300-E2CC88537E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5148" y="3403171"/>
            <a:ext cx="556524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E3ACA91-F5E1-4E3C-9953-3A7B3C68E6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5937" y="1930673"/>
            <a:ext cx="559488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9AC1032E-7B7C-47B7-BB8B-6A39333D62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0207" y="1101254"/>
            <a:ext cx="56179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47057DD-4138-4D19-924A-51356DF5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249" y="3150009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D97CAC4-8676-41E7-BDDE-5D8B734538D6}"/>
              </a:ext>
            </a:extLst>
          </p:cNvPr>
          <p:cNvSpPr txBox="1"/>
          <p:nvPr/>
        </p:nvSpPr>
        <p:spPr>
          <a:xfrm>
            <a:off x="8822954" y="3151173"/>
            <a:ext cx="235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</a:t>
            </a:r>
            <a:endParaRPr lang="en-US" altLang="ko-KR" sz="3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종료</a:t>
            </a:r>
            <a:r>
              <a:rPr lang="en-US" altLang="ko-KR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3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1AB744-1B0A-4B56-9186-781E1751FE1B}"/>
              </a:ext>
            </a:extLst>
          </p:cNvPr>
          <p:cNvSpPr txBox="1"/>
          <p:nvPr/>
        </p:nvSpPr>
        <p:spPr>
          <a:xfrm>
            <a:off x="9425817" y="770528"/>
            <a:ext cx="2358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r>
              <a:rPr lang="en-US" altLang="ko-KR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3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34CBEEB5-D27B-45DC-A289-2A72154122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4845" y="1215104"/>
            <a:ext cx="648058" cy="6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3 -0.29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0.02982 0.1182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C8CAD64D-9B30-4DC0-8944-1F83F23B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843" y="1936311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E2DDB009-A2AB-4909-85A2-AB2A37C7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866" y="1936311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BE06B8C6-89C3-4349-AF36-16FC48EB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356" y="1936775"/>
            <a:ext cx="55770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E3ACA91-F5E1-4E3C-9953-3A7B3C68E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937" y="1930673"/>
            <a:ext cx="559488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4CFFDF76-38E7-4708-8E6F-7FA0BF194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287" y="3134647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47057DD-4138-4D19-924A-51356DF5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249" y="3150009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D2275D9D-F286-4392-B4B3-3B830B64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4233" y="574710"/>
            <a:ext cx="1271876" cy="1190994"/>
          </a:xfrm>
          <a:prstGeom prst="rect">
            <a:avLst/>
          </a:prstGeom>
          <a:noFill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B5975D-5444-4290-9AC6-AAFC2119A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546" y="2830679"/>
            <a:ext cx="1385860" cy="132089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D9FE3E4-CF42-4CFF-B78C-92EF7A690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7987" y="2766118"/>
            <a:ext cx="1254125" cy="1194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종료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2786E9C-276E-442D-97E8-87D7D8E0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690" y="1098395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722E0C0-0890-4C64-A417-315F1785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00" y="3411647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B287D975-3600-4E16-853D-9B8BA6FD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0882" y="5049982"/>
            <a:ext cx="1071923" cy="1018590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789C8D-C145-407D-AD90-80D58DD58495}"/>
              </a:ext>
            </a:extLst>
          </p:cNvPr>
          <p:cNvSpPr txBox="1"/>
          <p:nvPr/>
        </p:nvSpPr>
        <p:spPr>
          <a:xfrm>
            <a:off x="551985" y="1233000"/>
            <a:ext cx="6784991" cy="39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진행 중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명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제외한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5000"/>
              </a:lnSpc>
            </a:pPr>
            <a:r>
              <a:rPr lang="en-US" altLang="ko-KR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탈락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해도 라운드 종료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승자는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호감 토큰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개 획득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5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라운드의 첫 번째 플레이어가 됨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호감 토큰 </a:t>
            </a:r>
            <a:r>
              <a:rPr lang="en-US" altLang="ko-KR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모은 플레이어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승리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F630ED53-0EDA-4F65-8BE5-6BCE10D0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099" y="4041713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4D88B805-5A32-41E6-9B66-423C8198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608" y="3400864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86B9D19-6CA5-4198-B162-E0A2118A4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5104" y="4365099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B9566D5-F853-499B-8396-6BEB11FA4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889" y="3400863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540ED5D-0333-4334-94F5-8020C2787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1387" y="3401327"/>
            <a:ext cx="561796" cy="79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D2D37D2-305F-4FC3-BD33-B93F373F9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8507" y="4364635"/>
            <a:ext cx="565350" cy="80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A6CB1A6-8E80-444E-90EB-E9BA1725F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193" y="3411647"/>
            <a:ext cx="559488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CB6C2D7-915C-4438-9DBD-290387395399}"/>
              </a:ext>
            </a:extLst>
          </p:cNvPr>
          <p:cNvGrpSpPr/>
          <p:nvPr/>
        </p:nvGrpSpPr>
        <p:grpSpPr>
          <a:xfrm>
            <a:off x="9342768" y="3141533"/>
            <a:ext cx="1335400" cy="1056999"/>
            <a:chOff x="9342768" y="3141533"/>
            <a:chExt cx="1335400" cy="105699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41CDF03-6525-49ED-9DE7-261C421AFF78}"/>
                </a:ext>
              </a:extLst>
            </p:cNvPr>
            <p:cNvSpPr/>
            <p:nvPr/>
          </p:nvSpPr>
          <p:spPr>
            <a:xfrm>
              <a:off x="9351520" y="3141533"/>
              <a:ext cx="1326648" cy="101859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97CAC4-8676-41E7-BDDE-5D8B734538D6}"/>
                </a:ext>
              </a:extLst>
            </p:cNvPr>
            <p:cNvSpPr txBox="1"/>
            <p:nvPr/>
          </p:nvSpPr>
          <p:spPr>
            <a:xfrm>
              <a:off x="9342768" y="3182869"/>
              <a:ext cx="1305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라운드 </a:t>
              </a:r>
              <a:endParaRPr lang="en-US" altLang="ko-KR" sz="3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/>
              <a:r>
                <a:rPr lang="ko-KR" altLang="en-US" sz="3000" b="1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종료</a:t>
              </a:r>
              <a:r>
                <a:rPr lang="en-US" altLang="ko-KR" sz="3000" b="1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!</a:t>
              </a:r>
              <a:endParaRPr lang="ko-KR" altLang="en-US" sz="3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F1AB744-1B0A-4B56-9186-781E1751FE1B}"/>
              </a:ext>
            </a:extLst>
          </p:cNvPr>
          <p:cNvSpPr txBox="1"/>
          <p:nvPr/>
        </p:nvSpPr>
        <p:spPr>
          <a:xfrm>
            <a:off x="7816146" y="2708923"/>
            <a:ext cx="111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r>
              <a:rPr lang="en-US" altLang="ko-KR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3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6F548BC-C9FB-4674-A1F6-D01573C40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8610" y="1099549"/>
            <a:ext cx="561430" cy="79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BBD30CF-6463-456F-9300-E2CC88537E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9150" y="1101867"/>
            <a:ext cx="556524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BE927EC-099E-410A-9CB9-578414496E72}"/>
              </a:ext>
            </a:extLst>
          </p:cNvPr>
          <p:cNvSpPr txBox="1"/>
          <p:nvPr/>
        </p:nvSpPr>
        <p:spPr>
          <a:xfrm>
            <a:off x="10252223" y="1170207"/>
            <a:ext cx="111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탈락</a:t>
            </a:r>
            <a:r>
              <a:rPr lang="en-US" altLang="ko-KR" sz="3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3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62B51F12-7CF8-42D8-A819-D8F30B047F8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042" y="4207008"/>
            <a:ext cx="648058" cy="6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3 -0.29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CF4DF90E-8BC8-446D-A66E-FDE5F2D1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46" y="2830679"/>
            <a:ext cx="1385860" cy="1320898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19895B5A-8412-4514-A8FF-9AF19C07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00" y="3411647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주의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789C8D-C145-407D-AD90-80D58DD58495}"/>
              </a:ext>
            </a:extLst>
          </p:cNvPr>
          <p:cNvSpPr txBox="1"/>
          <p:nvPr/>
        </p:nvSpPr>
        <p:spPr>
          <a:xfrm>
            <a:off x="551986" y="1274564"/>
            <a:ext cx="6473654" cy="3558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중 탈락 시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있는 카드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기능은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자신을 제외한 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탈락하지 않은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다른 플레이어에게 사용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(5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 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마법사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카드는 자신에게 사용 가능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8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3EC9C2F-DBBB-43D7-A84C-3D6853244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544" y="5270903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92312816-8EF0-41B1-92A5-D99A3ABB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4233" y="574710"/>
            <a:ext cx="1271876" cy="1190994"/>
          </a:xfrm>
          <a:prstGeom prst="rect">
            <a:avLst/>
          </a:prstGeom>
          <a:noFill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2530E73-7F5D-405B-B0C7-7F85CF17B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987" y="2766118"/>
            <a:ext cx="1254125" cy="119414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2F6706B-3E2D-485F-A54A-CF0219BA2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747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E6031D59-B557-430A-8021-B133EB0E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87" y="30571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428BFFCF-BF99-4B79-8E8A-2978C91A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055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E241E463-A309-4C42-9279-82D31A7A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246" y="29816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498B1AC-E2D5-4780-BBE1-C6D546602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738" y="30571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10619AB-3062-445A-B2B6-8FB4FD6D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365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E9064421-2171-49FF-A0A4-35EC6869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614" y="3561428"/>
            <a:ext cx="560430" cy="79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275F5C8-68BA-45C3-AB78-CF9CB262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90" y="1098395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8A34194-D135-4AC1-9A70-59880040A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224" y="5329596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49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160BE524-C285-479C-B321-76D06414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0882" y="5049982"/>
            <a:ext cx="1071923" cy="1018590"/>
          </a:xfrm>
          <a:prstGeom prst="rect">
            <a:avLst/>
          </a:prstGeom>
          <a:noFill/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03591CEF-1C0F-44A0-9C41-FA52C42F0905}"/>
              </a:ext>
            </a:extLst>
          </p:cNvPr>
          <p:cNvSpPr/>
          <p:nvPr/>
        </p:nvSpPr>
        <p:spPr>
          <a:xfrm rot="18235849">
            <a:off x="10363217" y="4837573"/>
            <a:ext cx="1112511" cy="551057"/>
          </a:xfrm>
          <a:prstGeom prst="rightArrow">
            <a:avLst/>
          </a:prstGeom>
          <a:solidFill>
            <a:srgbClr val="DB025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6568F86-E41A-486E-A508-FC1FE50FD81A}"/>
              </a:ext>
            </a:extLst>
          </p:cNvPr>
          <p:cNvGrpSpPr/>
          <p:nvPr/>
        </p:nvGrpSpPr>
        <p:grpSpPr>
          <a:xfrm>
            <a:off x="7179180" y="5049981"/>
            <a:ext cx="1432614" cy="1077283"/>
            <a:chOff x="7179180" y="5049981"/>
            <a:chExt cx="1432614" cy="1077283"/>
          </a:xfrm>
        </p:grpSpPr>
        <p:sp>
          <p:nvSpPr>
            <p:cNvPr id="13" name="말풍선: 모서리가 둥근 사각형 12">
              <a:extLst>
                <a:ext uri="{FF2B5EF4-FFF2-40B4-BE49-F238E27FC236}">
                  <a16:creationId xmlns:a16="http://schemas.microsoft.com/office/drawing/2014/main" id="{9AC95ED4-3C93-46DF-8FBE-9526617D97E9}"/>
                </a:ext>
              </a:extLst>
            </p:cNvPr>
            <p:cNvSpPr/>
            <p:nvPr/>
          </p:nvSpPr>
          <p:spPr>
            <a:xfrm>
              <a:off x="7191002" y="5049981"/>
              <a:ext cx="1420792" cy="1077283"/>
            </a:xfrm>
            <a:prstGeom prst="wedgeRoundRectCallout">
              <a:avLst>
                <a:gd name="adj1" fmla="val 73632"/>
                <a:gd name="adj2" fmla="val 7114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60C1F6-7F2F-46B7-BBDB-11C9313A5386}"/>
                </a:ext>
              </a:extLst>
            </p:cNvPr>
            <p:cNvSpPr txBox="1"/>
            <p:nvPr/>
          </p:nvSpPr>
          <p:spPr>
            <a:xfrm>
              <a:off x="7179180" y="5317445"/>
              <a:ext cx="14326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광대</a:t>
              </a:r>
              <a:r>
                <a:rPr lang="en-US" altLang="ko-KR" sz="3000" b="1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!</a:t>
              </a:r>
              <a:endParaRPr lang="ko-KR" altLang="en-US" sz="3000" b="1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66F637B-D5B5-4FCF-BD5B-4BD3D9BB1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9306" y="3561429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1DC0998-6DCF-4132-A6A8-105AD801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051" y="30574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190FBA6F-4EDD-4E73-96F0-2CE4B311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651" y="30193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72ECB14A-A264-4304-9E6A-8EE5043E8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143" y="3473864"/>
            <a:ext cx="559488" cy="7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39743CFC-6133-446A-B7B5-E0ADB4E29D49}"/>
              </a:ext>
            </a:extLst>
          </p:cNvPr>
          <p:cNvGrpSpPr/>
          <p:nvPr/>
        </p:nvGrpSpPr>
        <p:grpSpPr>
          <a:xfrm>
            <a:off x="6961391" y="1573321"/>
            <a:ext cx="1432614" cy="1077283"/>
            <a:chOff x="7179180" y="5049981"/>
            <a:chExt cx="1432614" cy="1077283"/>
          </a:xfrm>
        </p:grpSpPr>
        <p:sp>
          <p:nvSpPr>
            <p:cNvPr id="56" name="말풍선: 모서리가 둥근 사각형 55">
              <a:extLst>
                <a:ext uri="{FF2B5EF4-FFF2-40B4-BE49-F238E27FC236}">
                  <a16:creationId xmlns:a16="http://schemas.microsoft.com/office/drawing/2014/main" id="{82BF3601-01ED-465B-BF59-B32E47B477ED}"/>
                </a:ext>
              </a:extLst>
            </p:cNvPr>
            <p:cNvSpPr/>
            <p:nvPr/>
          </p:nvSpPr>
          <p:spPr>
            <a:xfrm>
              <a:off x="7191002" y="5049981"/>
              <a:ext cx="1420792" cy="1077283"/>
            </a:xfrm>
            <a:prstGeom prst="wedgeRoundRectCallout">
              <a:avLst>
                <a:gd name="adj1" fmla="val 15124"/>
                <a:gd name="adj2" fmla="val 81384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88E8A1-74F7-482B-94AE-D2773249B4A7}"/>
                </a:ext>
              </a:extLst>
            </p:cNvPr>
            <p:cNvSpPr txBox="1"/>
            <p:nvPr/>
          </p:nvSpPr>
          <p:spPr>
            <a:xfrm>
              <a:off x="7179180" y="5171971"/>
              <a:ext cx="143261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600" b="1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나에게 지목</a:t>
              </a:r>
            </a:p>
          </p:txBody>
        </p:sp>
      </p:grpSp>
      <p:pic>
        <p:nvPicPr>
          <p:cNvPr id="58" name="그림 57">
            <a:extLst>
              <a:ext uri="{FF2B5EF4-FFF2-40B4-BE49-F238E27FC236}">
                <a16:creationId xmlns:a16="http://schemas.microsoft.com/office/drawing/2014/main" id="{44268ABA-0B50-421B-A0AF-A34D8A1C5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596" y="3420098"/>
            <a:ext cx="560738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231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5573 0.333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01524 -0.133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3112 0.0648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10338 0.058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28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19297 -0.0655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328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2292 0.0914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12083 0.0113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5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요약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95F5CB-8599-4B81-862A-81B0C1CA0788}"/>
              </a:ext>
            </a:extLst>
          </p:cNvPr>
          <p:cNvSpPr/>
          <p:nvPr/>
        </p:nvSpPr>
        <p:spPr>
          <a:xfrm>
            <a:off x="1084718" y="2636777"/>
            <a:ext cx="10063573" cy="748042"/>
          </a:xfrm>
          <a:prstGeom prst="rect">
            <a:avLst/>
          </a:prstGeom>
          <a:solidFill>
            <a:srgbClr val="DB0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게임방법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덱에서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뽑고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공개 후 기능 사용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6804477-AD5A-4DE0-912E-8156B92A5E83}"/>
              </a:ext>
            </a:extLst>
          </p:cNvPr>
          <p:cNvSpPr/>
          <p:nvPr/>
        </p:nvSpPr>
        <p:spPr>
          <a:xfrm>
            <a:off x="1084718" y="3475167"/>
            <a:ext cx="10063573" cy="748042"/>
          </a:xfrm>
          <a:prstGeom prst="rect">
            <a:avLst/>
          </a:prstGeom>
          <a:solidFill>
            <a:srgbClr val="DB0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종료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덱이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떨어지거나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명을 제외한 모든 플레이어 탈락 시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14E1C6C-0D4E-4B68-8659-35B072C0E2ED}"/>
              </a:ext>
            </a:extLst>
          </p:cNvPr>
          <p:cNvSpPr/>
          <p:nvPr/>
        </p:nvSpPr>
        <p:spPr>
          <a:xfrm>
            <a:off x="1084718" y="4313557"/>
            <a:ext cx="10063573" cy="748042"/>
          </a:xfrm>
          <a:prstGeom prst="rect">
            <a:avLst/>
          </a:prstGeom>
          <a:solidFill>
            <a:srgbClr val="DB0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 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호감토큰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개를 모은 플레이어 승리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5E5CD96-225C-4590-AB87-67DCE1CCC062}"/>
              </a:ext>
            </a:extLst>
          </p:cNvPr>
          <p:cNvSpPr/>
          <p:nvPr/>
        </p:nvSpPr>
        <p:spPr>
          <a:xfrm>
            <a:off x="1074604" y="1798387"/>
            <a:ext cx="10063573" cy="748042"/>
          </a:xfrm>
          <a:prstGeom prst="rect">
            <a:avLst/>
          </a:prstGeom>
          <a:solidFill>
            <a:srgbClr val="DB0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요약카드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호감토큰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15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E93EB4-583E-44E5-A7EA-C0E7C70180C9}"/>
              </a:ext>
            </a:extLst>
          </p:cNvPr>
          <p:cNvSpPr/>
          <p:nvPr/>
        </p:nvSpPr>
        <p:spPr>
          <a:xfrm>
            <a:off x="914019" y="1246079"/>
            <a:ext cx="4803909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국민 게임의 귀환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58AC9-2DC8-491C-87B3-53F352AE9977}"/>
              </a:ext>
            </a:extLst>
          </p:cNvPr>
          <p:cNvSpPr txBox="1"/>
          <p:nvPr/>
        </p:nvSpPr>
        <p:spPr>
          <a:xfrm>
            <a:off x="482600" y="5027772"/>
            <a:ext cx="5467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숫자 또는 같은 색깔의 카드를 내며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손을 비워 나가는 국민 카드 게임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333151-AE24-4E5D-BEA3-65726EFA9065}"/>
              </a:ext>
            </a:extLst>
          </p:cNvPr>
          <p:cNvSpPr/>
          <p:nvPr/>
        </p:nvSpPr>
        <p:spPr>
          <a:xfrm>
            <a:off x="6348846" y="1233379"/>
            <a:ext cx="5237018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더해지는 숫자</a:t>
            </a:r>
            <a:r>
              <a:rPr lang="en-US" altLang="ko-KR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커지는 긴장감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19138-2DC9-4C2E-8058-1148DB48B538}"/>
              </a:ext>
            </a:extLst>
          </p:cNvPr>
          <p:cNvSpPr txBox="1"/>
          <p:nvPr/>
        </p:nvSpPr>
        <p:spPr>
          <a:xfrm>
            <a:off x="6737829" y="5021044"/>
            <a:ext cx="4629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숫자의 셈으로 진행하는 카드게임</a:t>
            </a:r>
            <a:r>
              <a:rPr lang="en-US" altLang="ko-KR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간단한 규칙</a:t>
            </a:r>
            <a:r>
              <a:rPr lang="en-US" altLang="ko-KR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빠른 진행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object 1505">
            <a:extLst>
              <a:ext uri="{FF2B5EF4-FFF2-40B4-BE49-F238E27FC236}">
                <a16:creationId xmlns:a16="http://schemas.microsoft.com/office/drawing/2014/main" id="{58FF91DF-BDA5-43EF-9B11-4F69B25EE58A}"/>
              </a:ext>
            </a:extLst>
          </p:cNvPr>
          <p:cNvSpPr/>
          <p:nvPr/>
        </p:nvSpPr>
        <p:spPr>
          <a:xfrm>
            <a:off x="1862394" y="1841820"/>
            <a:ext cx="2907157" cy="3200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88">
            <a:extLst>
              <a:ext uri="{FF2B5EF4-FFF2-40B4-BE49-F238E27FC236}">
                <a16:creationId xmlns:a16="http://schemas.microsoft.com/office/drawing/2014/main" id="{B886AE04-19C0-4EF8-946E-FFACBCA9B803}"/>
              </a:ext>
            </a:extLst>
          </p:cNvPr>
          <p:cNvSpPr/>
          <p:nvPr/>
        </p:nvSpPr>
        <p:spPr>
          <a:xfrm>
            <a:off x="7627748" y="1836956"/>
            <a:ext cx="2849986" cy="292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DA449-23B1-4C0A-99B2-D946C9050A13}"/>
              </a:ext>
            </a:extLst>
          </p:cNvPr>
          <p:cNvSpPr txBox="1"/>
          <p:nvPr/>
        </p:nvSpPr>
        <p:spPr>
          <a:xfrm>
            <a:off x="541595" y="1167482"/>
            <a:ext cx="7746728" cy="458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추리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운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가미된 카드 게임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손에 있는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기능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잘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활용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해서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마지막까지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살아남는 사람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라운드의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승자</a:t>
            </a:r>
            <a:endParaRPr lang="en-US" altLang="ko-KR" sz="3000" b="1" spc="-150" dirty="0">
              <a:solidFill>
                <a:srgbClr val="DC053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쉬운 규칙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짧은 시간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동안 </a:t>
            </a:r>
            <a:r>
              <a:rPr lang="en-US" altLang="ko-KR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16</a:t>
            </a:r>
            <a:r>
              <a:rPr lang="ko-KR" altLang="en-US" sz="3000" b="1" spc="-150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카드로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언제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어디서든 즐기는 게임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C996CFC-6655-48F7-BBBF-86A607CDC3A3}"/>
              </a:ext>
            </a:extLst>
          </p:cNvPr>
          <p:cNvGrpSpPr/>
          <p:nvPr/>
        </p:nvGrpSpPr>
        <p:grpSpPr>
          <a:xfrm>
            <a:off x="8539907" y="447284"/>
            <a:ext cx="3596326" cy="1206737"/>
            <a:chOff x="8813300" y="355005"/>
            <a:chExt cx="3596326" cy="120673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6B80C0B-580A-4F5D-9915-B5DE76016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6148"/>
            <a:stretch/>
          </p:blipFill>
          <p:spPr>
            <a:xfrm>
              <a:off x="8813300" y="355005"/>
              <a:ext cx="3257452" cy="89636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75AEA8-281F-4C28-A61E-E457EC336870}"/>
                </a:ext>
              </a:extLst>
            </p:cNvPr>
            <p:cNvSpPr txBox="1"/>
            <p:nvPr/>
          </p:nvSpPr>
          <p:spPr>
            <a:xfrm>
              <a:off x="8833607" y="1207799"/>
              <a:ext cx="122291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만 </a:t>
              </a:r>
              <a:r>
                <a:rPr lang="en-US" altLang="ko-KR" sz="1700" b="1" spc="-150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10</a:t>
              </a:r>
              <a:r>
                <a:rPr lang="ko-KR" altLang="en-US" sz="1700" b="1" spc="-150" dirty="0" err="1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세</a:t>
              </a:r>
              <a:r>
                <a:rPr lang="ko-KR" altLang="en-US" sz="1200" b="1" spc="-150" dirty="0" err="1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이상</a:t>
              </a:r>
              <a:endParaRPr lang="ko-KR" altLang="en-US" sz="1200" b="1" spc="-150" dirty="0">
                <a:solidFill>
                  <a:srgbClr val="72707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F88F0-7CAA-4679-9171-F10449F7EDC2}"/>
                </a:ext>
              </a:extLst>
            </p:cNvPr>
            <p:cNvSpPr txBox="1"/>
            <p:nvPr/>
          </p:nvSpPr>
          <p:spPr>
            <a:xfrm>
              <a:off x="10110081" y="1207799"/>
              <a:ext cx="122291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00" b="1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2-4</a:t>
              </a:r>
              <a:r>
                <a:rPr lang="ko-KR" altLang="en-US" sz="1200" b="1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C61A02-8566-4616-B30B-CB8A333A6ECB}"/>
                </a:ext>
              </a:extLst>
            </p:cNvPr>
            <p:cNvSpPr txBox="1"/>
            <p:nvPr/>
          </p:nvSpPr>
          <p:spPr>
            <a:xfrm>
              <a:off x="11186709" y="1207799"/>
              <a:ext cx="122291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00" b="1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20</a:t>
              </a:r>
              <a:r>
                <a:rPr lang="ko-KR" altLang="en-US" sz="1200" b="1" dirty="0">
                  <a:solidFill>
                    <a:srgbClr val="72707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분</a:t>
              </a:r>
            </a:p>
          </p:txBody>
        </p:sp>
      </p:grp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75F4F471-E3A0-4A29-8A71-E3FCA8ED9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6205" r="16564" b="3122"/>
          <a:stretch/>
        </p:blipFill>
        <p:spPr>
          <a:xfrm>
            <a:off x="8934504" y="1862356"/>
            <a:ext cx="2514794" cy="36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DEC23-2155-40E2-92AA-42C2C8CF6362}"/>
              </a:ext>
            </a:extLst>
          </p:cNvPr>
          <p:cNvSpPr txBox="1"/>
          <p:nvPr/>
        </p:nvSpPr>
        <p:spPr>
          <a:xfrm>
            <a:off x="563696" y="1379860"/>
            <a:ext cx="8219578" cy="43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ko-KR" sz="3600" b="1" dirty="0">
                <a:solidFill>
                  <a:srgbClr val="DC053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LOVE♥LETTER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solidFill>
                <a:srgbClr val="0C141C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4000"/>
              </a:lnSpc>
            </a:pPr>
            <a:r>
              <a:rPr lang="ko-KR" altLang="en-US" sz="3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옛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날 옛적 아름다운 공주가 사는 왕국이 있었습니다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순수하고 따뜻한 마음을 가진 공주는 흠모의 대상이었습니다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왕국의 젊은이들은 대책 없이 그녀와     사랑에 빠졌지만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성 안으로 들어가는 것도 어려웠죠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있는 </a:t>
            </a:r>
            <a:r>
              <a:rPr lang="ko-KR" altLang="en-US" sz="2000" dirty="0" err="1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일이라고는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그저 자신의 마음을 담은 편지를 전하는 것뿐이었습니다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그러나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누군가의     손에 들어가는 것만으로 편지가 전달되지는 않았습니다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대부분 버려지곤 했으니까요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그래서 젊은이들은 성에 있는 사람들 가운데 자신의 편이 </a:t>
            </a:r>
            <a:r>
              <a:rPr lang="ko-KR" altLang="en-US" sz="2000" dirty="0" err="1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돼줄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수 있는 사람을 찾았습니다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사랑을 담은 러브 레터를 전하기 위해서요</a:t>
            </a:r>
            <a:r>
              <a:rPr lang="en-US" altLang="ko-KR" sz="2000" dirty="0">
                <a:solidFill>
                  <a:srgbClr val="0C141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8AD847-E108-4B98-A177-AFB03CA541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4811" y="-8389"/>
            <a:ext cx="7143750" cy="21717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A04B6B8-748D-406D-A491-BAC05501A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3" b="97085" l="1684" r="97053">
                        <a14:foregroundMark x1="40632" y1="26676" x2="59368" y2="29446"/>
                        <a14:foregroundMark x1="59368" y1="29446" x2="41895" y2="24927"/>
                        <a14:foregroundMark x1="41895" y1="24927" x2="38737" y2="25510"/>
                        <a14:foregroundMark x1="38105" y1="89942" x2="24000" y2="83819"/>
                        <a14:foregroundMark x1="74526" y1="91545" x2="92000" y2="97085"/>
                        <a14:foregroundMark x1="92000" y1="97085" x2="97053" y2="96793"/>
                        <a14:foregroundMark x1="7789" y1="95627" x2="1684" y2="95627"/>
                        <a14:foregroundMark x1="53474" y1="30758" x2="42316" y2="309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215" y="1609759"/>
            <a:ext cx="3009973" cy="434703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556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21B18552-E509-4BEF-9B9A-E5A9A37D103E}"/>
              </a:ext>
            </a:extLst>
          </p:cNvPr>
          <p:cNvSpPr txBox="1"/>
          <p:nvPr/>
        </p:nvSpPr>
        <p:spPr>
          <a:xfrm>
            <a:off x="542993" y="1641649"/>
            <a:ext cx="5554405" cy="17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요약카드 </a:t>
            </a: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구성물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234327-1DDF-481B-8E54-EF69D01EB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245" y="3573186"/>
            <a:ext cx="992960" cy="9929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FDF2F78-0554-4540-B515-DCBF02D13481}"/>
              </a:ext>
            </a:extLst>
          </p:cNvPr>
          <p:cNvSpPr txBox="1"/>
          <p:nvPr/>
        </p:nvSpPr>
        <p:spPr>
          <a:xfrm>
            <a:off x="541595" y="1648640"/>
            <a:ext cx="5554405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</a:t>
            </a: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861BB4-8588-485B-82D4-3A4817401C1C}"/>
              </a:ext>
            </a:extLst>
          </p:cNvPr>
          <p:cNvSpPr txBox="1"/>
          <p:nvPr/>
        </p:nvSpPr>
        <p:spPr>
          <a:xfrm>
            <a:off x="544391" y="3421515"/>
            <a:ext cx="5554405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호감토큰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CCD006-B2CE-4E13-B6F5-C5D78228DD2A}"/>
              </a:ext>
            </a:extLst>
          </p:cNvPr>
          <p:cNvSpPr txBox="1"/>
          <p:nvPr/>
        </p:nvSpPr>
        <p:spPr>
          <a:xfrm>
            <a:off x="544391" y="4310749"/>
            <a:ext cx="5554405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설명서 </a:t>
            </a: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부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A3CE8E8-1274-4FEF-82F8-C85AB5133A47}"/>
              </a:ext>
            </a:extLst>
          </p:cNvPr>
          <p:cNvGrpSpPr/>
          <p:nvPr/>
        </p:nvGrpSpPr>
        <p:grpSpPr>
          <a:xfrm>
            <a:off x="6111245" y="1042328"/>
            <a:ext cx="1944755" cy="2392055"/>
            <a:chOff x="6111245" y="1042328"/>
            <a:chExt cx="1944755" cy="2392055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3B533218-83E2-45CA-95C3-587B5A20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0627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5A160796-1528-4E87-A751-5B3FBE0C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9063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7DA046FB-05C8-42E1-B556-3F7B5A8F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7499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E5331B78-1779-480E-A98B-6E7B9F258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5935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C04F3AB9-55FE-4EA3-9F55-8332CE015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690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3D3C0FD-8757-44F5-A62E-36128C91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1245" y="1042328"/>
              <a:ext cx="1695373" cy="239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0D4A291-5C91-4270-9E50-E09FD31FA10D}"/>
              </a:ext>
            </a:extLst>
          </p:cNvPr>
          <p:cNvGrpSpPr/>
          <p:nvPr/>
        </p:nvGrpSpPr>
        <p:grpSpPr>
          <a:xfrm>
            <a:off x="8508918" y="1015663"/>
            <a:ext cx="2221673" cy="2379187"/>
            <a:chOff x="8508918" y="1015663"/>
            <a:chExt cx="2221673" cy="237918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357A74D-0BBD-480A-9B6D-BBAFC0F1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" r="240"/>
            <a:stretch/>
          </p:blipFill>
          <p:spPr>
            <a:xfrm>
              <a:off x="9040755" y="1015663"/>
              <a:ext cx="1689836" cy="2379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94CB2E7E-2AF2-42D4-AAB3-ABF1386BC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" r="240"/>
            <a:stretch/>
          </p:blipFill>
          <p:spPr>
            <a:xfrm>
              <a:off x="8868127" y="1015663"/>
              <a:ext cx="1689836" cy="2379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70D3BE06-D6EC-49F7-934E-803A5AD68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" r="240"/>
            <a:stretch/>
          </p:blipFill>
          <p:spPr>
            <a:xfrm>
              <a:off x="8701873" y="1015663"/>
              <a:ext cx="1689836" cy="2379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109A3BD-2DA9-4E7B-954F-4AC075929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" r="240"/>
            <a:stretch/>
          </p:blipFill>
          <p:spPr>
            <a:xfrm>
              <a:off x="8508918" y="1015663"/>
              <a:ext cx="1689836" cy="2379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</p:grpSp>
      <p:pic>
        <p:nvPicPr>
          <p:cNvPr id="57" name="그림 56">
            <a:extLst>
              <a:ext uri="{FF2B5EF4-FFF2-40B4-BE49-F238E27FC236}">
                <a16:creationId xmlns:a16="http://schemas.microsoft.com/office/drawing/2014/main" id="{DB5B45B9-01AD-4258-9E3C-4ADC5555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749" y="3573186"/>
            <a:ext cx="992960" cy="99296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30C86DE-58AC-4B26-9A4C-90C5E29F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393" y="3573186"/>
            <a:ext cx="992960" cy="992960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9248393D-A856-4EC8-B12F-FAF448AC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4037" y="3573186"/>
            <a:ext cx="992960" cy="99296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5F1ACFDA-C221-4E10-8650-701D7517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245" y="4566146"/>
            <a:ext cx="992960" cy="992960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9A65B07C-6B21-4110-8CC1-A90F99B4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749" y="4566146"/>
            <a:ext cx="992960" cy="99296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CB256F5C-FEBD-4F97-8FAD-07602D80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393" y="4566146"/>
            <a:ext cx="992960" cy="99296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B9F73933-A33E-4EF4-8F28-4A35CAD2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4037" y="4566146"/>
            <a:ext cx="992960" cy="9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21B18552-E509-4BEF-9B9A-E5A9A37D103E}"/>
              </a:ext>
            </a:extLst>
          </p:cNvPr>
          <p:cNvSpPr txBox="1"/>
          <p:nvPr/>
        </p:nvSpPr>
        <p:spPr>
          <a:xfrm>
            <a:off x="542993" y="1641649"/>
            <a:ext cx="5554405" cy="17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인물의 랭킹 숫자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F2F78-0554-4540-B515-DCBF02D13481}"/>
              </a:ext>
            </a:extLst>
          </p:cNvPr>
          <p:cNvSpPr txBox="1"/>
          <p:nvPr/>
        </p:nvSpPr>
        <p:spPr>
          <a:xfrm>
            <a:off x="541595" y="1648640"/>
            <a:ext cx="5554405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인물의 이름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861BB4-8588-485B-82D4-3A4817401C1C}"/>
              </a:ext>
            </a:extLst>
          </p:cNvPr>
          <p:cNvSpPr txBox="1"/>
          <p:nvPr/>
        </p:nvSpPr>
        <p:spPr>
          <a:xfrm>
            <a:off x="544391" y="3421515"/>
            <a:ext cx="5554405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인물의 특별한 능력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CCD006-B2CE-4E13-B6F5-C5D78228DD2A}"/>
              </a:ext>
            </a:extLst>
          </p:cNvPr>
          <p:cNvSpPr txBox="1"/>
          <p:nvPr/>
        </p:nvSpPr>
        <p:spPr>
          <a:xfrm>
            <a:off x="544391" y="4310749"/>
            <a:ext cx="6460416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④ </a:t>
            </a:r>
            <a:r>
              <a:rPr lang="ko-KR" altLang="en-US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종류의 카드 장 수</a:t>
            </a:r>
            <a:endParaRPr lang="en-US" altLang="ko-KR" sz="3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FC0C4D-43F5-49D0-805D-2345E06F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99" y="1015663"/>
            <a:ext cx="3347989" cy="475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589F89-40C2-46B4-9B39-4692AA3346A3}"/>
              </a:ext>
            </a:extLst>
          </p:cNvPr>
          <p:cNvSpPr txBox="1"/>
          <p:nvPr/>
        </p:nvSpPr>
        <p:spPr>
          <a:xfrm>
            <a:off x="8232737" y="2412038"/>
            <a:ext cx="641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EC99A9-ABE5-4C3F-8861-F8501DA610F6}"/>
              </a:ext>
            </a:extLst>
          </p:cNvPr>
          <p:cNvSpPr txBox="1"/>
          <p:nvPr/>
        </p:nvSpPr>
        <p:spPr>
          <a:xfrm>
            <a:off x="8668965" y="1033087"/>
            <a:ext cx="641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578D10-B006-487C-B987-11647C5A1721}"/>
              </a:ext>
            </a:extLst>
          </p:cNvPr>
          <p:cNvSpPr txBox="1"/>
          <p:nvPr/>
        </p:nvSpPr>
        <p:spPr>
          <a:xfrm>
            <a:off x="7627836" y="5129362"/>
            <a:ext cx="641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③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462103-0CFB-43F9-AD8A-E9F9D3F830E5}"/>
              </a:ext>
            </a:extLst>
          </p:cNvPr>
          <p:cNvSpPr txBox="1"/>
          <p:nvPr/>
        </p:nvSpPr>
        <p:spPr>
          <a:xfrm>
            <a:off x="8207569" y="442120"/>
            <a:ext cx="641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3895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D2275D9D-F286-4392-B4B3-3B830B64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4233" y="574710"/>
            <a:ext cx="1271876" cy="1190994"/>
          </a:xfrm>
          <a:prstGeom prst="rect">
            <a:avLst/>
          </a:prstGeom>
          <a:noFill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B5975D-5444-4290-9AC6-AAFC2119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546" y="2830679"/>
            <a:ext cx="1385860" cy="132089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D9FE3E4-CF42-4CFF-B78C-92EF7A690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987" y="2766118"/>
            <a:ext cx="1254125" cy="1194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준비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47057DD-4138-4D19-924A-51356DF5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624" y="28327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4E1921C-F87D-45C4-9CC6-12F3CDD1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464" y="294598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A0C521E-4A00-47C9-8443-8B996A941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932" y="28327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5887C9F-5AEA-4D06-9F19-6B65AE7B1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123" y="287048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017EFD5-2F75-4F82-BD48-45585720E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615" y="294598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DA97A51-4F22-4190-87C4-F00FBA32B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242" y="28327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D0CB0B8-6907-47F2-8DCC-34821E300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528" y="29082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9E7A134-6BD1-4B8B-BC81-EC71D6125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964" y="29082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BD39B9E-84FA-4EE9-98C1-665529FCF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506" y="3051441"/>
            <a:ext cx="731757" cy="104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2786E9C-276E-442D-97E8-87D7D8E0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170" y="279498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722E0C0-0890-4C64-A417-315F1785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416" y="2987023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C83BF3-9915-43EE-B5A9-DC08EE50C291}"/>
              </a:ext>
            </a:extLst>
          </p:cNvPr>
          <p:cNvSpPr txBox="1"/>
          <p:nvPr/>
        </p:nvSpPr>
        <p:spPr>
          <a:xfrm>
            <a:off x="541594" y="1212218"/>
            <a:ext cx="6222887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altLang="ko-KR" sz="2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카드를 섞고 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중앙</a:t>
            </a:r>
            <a:r>
              <a:rPr lang="ko-KR" altLang="en-US" sz="2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2600" b="1" dirty="0" err="1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덱</a:t>
            </a:r>
            <a:r>
              <a:rPr lang="ko-KR" altLang="en-US" sz="2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을</a:t>
            </a:r>
            <a:r>
              <a:rPr lang="ko-KR" altLang="en-US" sz="2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만듦</a:t>
            </a:r>
            <a:endParaRPr lang="en-US" altLang="ko-KR" sz="2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4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(7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 카드는 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후작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’, ‘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대신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장만 사용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‘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왕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카드는 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 게임에서만 사용</a:t>
            </a: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>
              <a:lnSpc>
                <a:spcPts val="6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맨 위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카드 </a:t>
            </a:r>
            <a:r>
              <a:rPr lang="en-US" altLang="ko-KR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보지 않고 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버림</a:t>
            </a:r>
            <a:endParaRPr lang="en-US" altLang="ko-KR" sz="26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플레이어들은 카드를 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장씩</a:t>
            </a:r>
            <a:endParaRPr lang="en-US" altLang="ko-KR" sz="26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4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가져와 자신만 보도록 </a:t>
            </a:r>
            <a:r>
              <a:rPr lang="ko-KR" altLang="en-US" sz="26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쥠</a:t>
            </a:r>
            <a:endParaRPr lang="en-US" altLang="ko-KR" sz="26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6000"/>
              </a:lnSpc>
            </a:pPr>
            <a:r>
              <a:rPr lang="en-US" altLang="ko-KR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26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플레이어를 정함</a:t>
            </a:r>
            <a:endParaRPr lang="en-US" altLang="ko-KR" sz="2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4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B287D975-3600-4E16-853D-9B8BA6FD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0882" y="5027050"/>
            <a:ext cx="1071923" cy="1041522"/>
          </a:xfrm>
          <a:prstGeom prst="rect">
            <a:avLst/>
          </a:prstGeom>
          <a:noFill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7CD7C75-7CB7-441C-A888-844350F3E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879" y="2908239"/>
            <a:ext cx="738181" cy="1041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6AED2AC0-F1D2-4D24-BF44-CD83BB144098}"/>
              </a:ext>
            </a:extLst>
          </p:cNvPr>
          <p:cNvGrpSpPr/>
          <p:nvPr/>
        </p:nvGrpSpPr>
        <p:grpSpPr>
          <a:xfrm>
            <a:off x="7981452" y="5259470"/>
            <a:ext cx="955964" cy="955964"/>
            <a:chOff x="6375633" y="1143000"/>
            <a:chExt cx="955964" cy="955964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FDAD238-6A7D-43E8-804A-50BBE28AE1BA}"/>
                </a:ext>
              </a:extLst>
            </p:cNvPr>
            <p:cNvSpPr/>
            <p:nvPr/>
          </p:nvSpPr>
          <p:spPr>
            <a:xfrm>
              <a:off x="6375633" y="1143000"/>
              <a:ext cx="955964" cy="955964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161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77AB86-59DB-481A-AAE1-6DE9135F975A}"/>
                </a:ext>
              </a:extLst>
            </p:cNvPr>
            <p:cNvSpPr txBox="1"/>
            <p:nvPr/>
          </p:nvSpPr>
          <p:spPr>
            <a:xfrm>
              <a:off x="6513625" y="1343983"/>
              <a:ext cx="6294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1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625 0.3081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2304 0.144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02136 -0.2759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2513 0.0944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A9E7A134-6BD1-4B8B-BC81-EC71D612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544" y="5270903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D2275D9D-F286-4392-B4B3-3B830B64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4233" y="574710"/>
            <a:ext cx="1271876" cy="1190994"/>
          </a:xfrm>
          <a:prstGeom prst="rect">
            <a:avLst/>
          </a:prstGeom>
          <a:noFill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B5975D-5444-4290-9AC6-AAFC2119A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546" y="2830679"/>
            <a:ext cx="1385860" cy="132089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D9FE3E4-CF42-4CFF-B78C-92EF7A690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987" y="2766118"/>
            <a:ext cx="1254125" cy="1194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47057DD-4138-4D19-924A-51356DF5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747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4E1921C-F87D-45C4-9CC6-12F3CDD1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87" y="30571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A0C521E-4A00-47C9-8443-8B996A94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55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5887C9F-5AEA-4D06-9F19-6B65AE7B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246" y="29816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017EFD5-2F75-4F82-BD48-45585720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38" y="305714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DA97A51-4F22-4190-87C4-F00FBA32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65" y="29438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D0CB0B8-6907-47F2-8DCC-34821E30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651" y="3019390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BD39B9E-84FA-4EE9-98C1-665529FC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614" y="3561428"/>
            <a:ext cx="560430" cy="79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2786E9C-276E-442D-97E8-87D7D8E0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90" y="1098395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722E0C0-0890-4C64-A417-315F1785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00" y="3411647"/>
            <a:ext cx="565350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789C8D-C145-407D-AD90-80D58DD58495}"/>
              </a:ext>
            </a:extLst>
          </p:cNvPr>
          <p:cNvSpPr txBox="1"/>
          <p:nvPr/>
        </p:nvSpPr>
        <p:spPr>
          <a:xfrm>
            <a:off x="551986" y="1253782"/>
            <a:ext cx="5834038" cy="407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카드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장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가져옴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두 장을 비교한 뒤</a:t>
            </a: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장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선택하여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카드 기능을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사용</a:t>
            </a:r>
            <a:endParaRPr lang="en-US" altLang="ko-KR" sz="2800" b="1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7000"/>
              </a:lnSpc>
            </a:pPr>
            <a:r>
              <a:rPr lang="en-US" altLang="ko-KR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2800" b="1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시계 방향</a:t>
            </a:r>
            <a:r>
              <a:rPr lang="ko-KR" altLang="en-US" sz="28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차례가 </a:t>
            </a:r>
            <a:r>
              <a:rPr lang="ko-KR" altLang="en-US" sz="2800" spc="-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넘어감</a:t>
            </a:r>
            <a:endParaRPr lang="en-US" altLang="ko-KR" sz="2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5434CBD-D685-45A2-AE2E-261DDA811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224" y="5329596"/>
            <a:ext cx="558142" cy="79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34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B287D975-3600-4E16-853D-9B8BA6FD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0882" y="5049982"/>
            <a:ext cx="1071923" cy="101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5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5573 0.333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01524 -0.133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설명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F9A4C4F-0111-4E5B-B15D-5C8D29B25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65" y="1274564"/>
            <a:ext cx="2831128" cy="404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CE3482-B41C-41E9-A7B4-A8BCF41691F6}"/>
              </a:ext>
            </a:extLst>
          </p:cNvPr>
          <p:cNvSpPr txBox="1"/>
          <p:nvPr/>
        </p:nvSpPr>
        <p:spPr>
          <a:xfrm>
            <a:off x="551986" y="1274564"/>
            <a:ext cx="7220414" cy="404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플레이어 한 명을 지목하고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ts val="8000"/>
              </a:lnSpc>
            </a:pPr>
            <a:r>
              <a:rPr lang="en-US" altLang="ko-KR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’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병사</a:t>
            </a:r>
            <a:r>
              <a:rPr lang="en-US" altLang="ko-KR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아닌 카드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종류의 이름을 말함</a:t>
            </a:r>
            <a:endParaRPr lang="en-US" altLang="ko-KR" sz="3000" spc="-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지목된 플레이어 손에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호명된 카드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있다면</a:t>
            </a: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ts val="8000"/>
              </a:lnSpc>
            </a:pPr>
            <a:r>
              <a:rPr lang="en-US" altLang="ko-KR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지목된 플레이어는 라운드에서 </a:t>
            </a:r>
            <a:r>
              <a:rPr lang="ko-KR" altLang="en-US" sz="3000" b="1" spc="-50" dirty="0">
                <a:solidFill>
                  <a:srgbClr val="DB025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탈락</a:t>
            </a:r>
            <a:endParaRPr lang="en-US" altLang="ko-KR" sz="3000" b="1" spc="-50" dirty="0">
              <a:solidFill>
                <a:srgbClr val="DB025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66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762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C00000"/>
          </a:solidFill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854</Words>
  <Application>Microsoft Office PowerPoint</Application>
  <PresentationFormat>와이드스크린</PresentationFormat>
  <Paragraphs>157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나눔스퀘어</vt:lpstr>
      <vt:lpstr>나눔스퀘어 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256</cp:revision>
  <dcterms:created xsi:type="dcterms:W3CDTF">2017-12-14T07:04:43Z</dcterms:created>
  <dcterms:modified xsi:type="dcterms:W3CDTF">2019-06-13T01:37:28Z</dcterms:modified>
</cp:coreProperties>
</file>