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0" r:id="rId3"/>
    <p:sldId id="275" r:id="rId4"/>
    <p:sldId id="261" r:id="rId5"/>
    <p:sldId id="266" r:id="rId6"/>
    <p:sldId id="265" r:id="rId7"/>
    <p:sldId id="267" r:id="rId8"/>
    <p:sldId id="273" r:id="rId9"/>
    <p:sldId id="268" r:id="rId10"/>
    <p:sldId id="270" r:id="rId11"/>
    <p:sldId id="269" r:id="rId12"/>
    <p:sldId id="274" r:id="rId13"/>
    <p:sldId id="276" r:id="rId14"/>
    <p:sldId id="277" r:id="rId15"/>
    <p:sldId id="278" r:id="rId16"/>
    <p:sldId id="279" r:id="rId17"/>
    <p:sldId id="259" r:id="rId18"/>
    <p:sldId id="271" r:id="rId19"/>
    <p:sldId id="272" r:id="rId2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C600"/>
    <a:srgbClr val="EB1921"/>
    <a:srgbClr val="F69297"/>
    <a:srgbClr val="F9F9F9"/>
    <a:srgbClr val="F16065"/>
    <a:srgbClr val="0588C9"/>
    <a:srgbClr val="FFC802"/>
    <a:srgbClr val="EB1C24"/>
    <a:srgbClr val="B0C3E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4" autoAdjust="0"/>
    <p:restoredTop sz="94660"/>
  </p:normalViewPr>
  <p:slideViewPr>
    <p:cSldViewPr snapToGrid="0">
      <p:cViewPr>
        <p:scale>
          <a:sx n="100" d="100"/>
          <a:sy n="100" d="100"/>
        </p:scale>
        <p:origin x="-306" y="-5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2F501-E976-4EBB-A592-7F091F453B1E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31DE6-ADC2-47C2-B007-89B2BC9E44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31DE6-ADC2-47C2-B007-89B2BC9E444D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타이틀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="" xmlns:a16="http://schemas.microsoft.com/office/drawing/2014/main" id="{1BB6FBDE-FB9E-4287-A091-974164219155}"/>
              </a:ext>
            </a:extLst>
          </p:cNvPr>
          <p:cNvGrpSpPr/>
          <p:nvPr userDrawn="1"/>
        </p:nvGrpSpPr>
        <p:grpSpPr>
          <a:xfrm>
            <a:off x="4161835" y="5899749"/>
            <a:ext cx="4500736" cy="737346"/>
            <a:chOff x="3905251" y="6225204"/>
            <a:chExt cx="3094613" cy="506984"/>
          </a:xfrm>
        </p:grpSpPr>
        <p:pic>
          <p:nvPicPr>
            <p:cNvPr id="12" name="그림 11" descr="아콩다콩로고_150325_web.gif">
              <a:extLst>
                <a:ext uri="{FF2B5EF4-FFF2-40B4-BE49-F238E27FC236}">
                  <a16:creationId xmlns="" xmlns:a16="http://schemas.microsoft.com/office/drawing/2014/main" id="{6BE22403-3E80-4246-8E56-A9EC68350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="" xmlns:a16="http://schemas.microsoft.com/office/drawing/2014/main" id="{7D762D84-065E-4AD8-8D19-19E7DD9A1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  <p:sp>
        <p:nvSpPr>
          <p:cNvPr id="2" name="직각 삼각형 1">
            <a:extLst>
              <a:ext uri="{FF2B5EF4-FFF2-40B4-BE49-F238E27FC236}">
                <a16:creationId xmlns="" xmlns:a16="http://schemas.microsoft.com/office/drawing/2014/main" id="{1FA9B4E2-9970-49B5-8117-68198FC612ED}"/>
              </a:ext>
            </a:extLst>
          </p:cNvPr>
          <p:cNvSpPr/>
          <p:nvPr userDrawn="1"/>
        </p:nvSpPr>
        <p:spPr>
          <a:xfrm>
            <a:off x="0" y="0"/>
            <a:ext cx="862641" cy="6858000"/>
          </a:xfrm>
          <a:prstGeom prst="rtTriangle">
            <a:avLst/>
          </a:prstGeom>
          <a:solidFill>
            <a:srgbClr val="EB19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각 삼각형 15">
            <a:extLst>
              <a:ext uri="{FF2B5EF4-FFF2-40B4-BE49-F238E27FC236}">
                <a16:creationId xmlns="" xmlns:a16="http://schemas.microsoft.com/office/drawing/2014/main" id="{00D2D488-E6A6-444A-8604-3BEB39681CFC}"/>
              </a:ext>
            </a:extLst>
          </p:cNvPr>
          <p:cNvSpPr/>
          <p:nvPr userDrawn="1"/>
        </p:nvSpPr>
        <p:spPr>
          <a:xfrm rot="10800000">
            <a:off x="11329359" y="0"/>
            <a:ext cx="862641" cy="6858000"/>
          </a:xfrm>
          <a:prstGeom prst="rtTriangle">
            <a:avLst/>
          </a:prstGeom>
          <a:solidFill>
            <a:srgbClr val="FFC6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5699451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16207E07-75D6-4193-9EF4-A88D31C852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844" r="3004" b="20791"/>
          <a:stretch/>
        </p:blipFill>
        <p:spPr>
          <a:xfrm>
            <a:off x="5029200" y="0"/>
            <a:ext cx="7162800" cy="6858000"/>
          </a:xfrm>
          <a:prstGeom prst="rect">
            <a:avLst/>
          </a:prstGeom>
        </p:spPr>
      </p:pic>
      <p:sp>
        <p:nvSpPr>
          <p:cNvPr id="9" name="평행 사변형 8">
            <a:extLst>
              <a:ext uri="{FF2B5EF4-FFF2-40B4-BE49-F238E27FC236}">
                <a16:creationId xmlns="" xmlns:a16="http://schemas.microsoft.com/office/drawing/2014/main" id="{8EFBB4B5-5E20-439A-AFBD-71383526B91F}"/>
              </a:ext>
            </a:extLst>
          </p:cNvPr>
          <p:cNvSpPr/>
          <p:nvPr userDrawn="1"/>
        </p:nvSpPr>
        <p:spPr>
          <a:xfrm>
            <a:off x="-1364343" y="0"/>
            <a:ext cx="13556343" cy="6858000"/>
          </a:xfrm>
          <a:prstGeom prst="parallelogram">
            <a:avLst>
              <a:gd name="adj" fmla="val 77875"/>
            </a:avLst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A58C6BFD-274E-424E-9475-A20C337BEA38}"/>
              </a:ext>
            </a:extLst>
          </p:cNvPr>
          <p:cNvGrpSpPr/>
          <p:nvPr userDrawn="1"/>
        </p:nvGrpSpPr>
        <p:grpSpPr>
          <a:xfrm>
            <a:off x="0" y="-963038"/>
            <a:ext cx="2587556" cy="2967078"/>
            <a:chOff x="0" y="-963038"/>
            <a:chExt cx="2587556" cy="2967078"/>
          </a:xfrm>
        </p:grpSpPr>
        <p:sp>
          <p:nvSpPr>
            <p:cNvPr id="17" name="직각 삼각형 16">
              <a:extLst>
                <a:ext uri="{FF2B5EF4-FFF2-40B4-BE49-F238E27FC236}">
                  <a16:creationId xmlns="" xmlns:a16="http://schemas.microsoft.com/office/drawing/2014/main" id="{838346F5-C6C8-4690-8CFD-EBFE305DE801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각 삼각형 17">
              <a:extLst>
                <a:ext uri="{FF2B5EF4-FFF2-40B4-BE49-F238E27FC236}">
                  <a16:creationId xmlns="" xmlns:a16="http://schemas.microsoft.com/office/drawing/2014/main" id="{543A2693-6AEF-4471-9FF0-94E3281B734F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="" xmlns:a16="http://schemas.microsoft.com/office/drawing/2014/main" id="{E0824C10-AFF4-420F-AC22-893EEB24A8E4}"/>
              </a:ext>
            </a:extLst>
          </p:cNvPr>
          <p:cNvGrpSpPr/>
          <p:nvPr userDrawn="1"/>
        </p:nvGrpSpPr>
        <p:grpSpPr>
          <a:xfrm>
            <a:off x="4690119" y="571132"/>
            <a:ext cx="2637704" cy="861774"/>
            <a:chOff x="4777067" y="571132"/>
            <a:chExt cx="2637704" cy="861774"/>
          </a:xfrm>
        </p:grpSpPr>
        <p:sp>
          <p:nvSpPr>
            <p:cNvPr id="19" name="직각 삼각형 18">
              <a:extLst>
                <a:ext uri="{FF2B5EF4-FFF2-40B4-BE49-F238E27FC236}">
                  <a16:creationId xmlns="" xmlns:a16="http://schemas.microsoft.com/office/drawing/2014/main" id="{EC8EA59E-884B-424C-86A3-7F41D0CFE4BE}"/>
                </a:ext>
              </a:extLst>
            </p:cNvPr>
            <p:cNvSpPr/>
            <p:nvPr userDrawn="1"/>
          </p:nvSpPr>
          <p:spPr>
            <a:xfrm rot="16200000">
              <a:off x="4777067" y="667657"/>
              <a:ext cx="601050" cy="601050"/>
            </a:xfrm>
            <a:prstGeom prst="rtTriangle">
              <a:avLst/>
            </a:prstGeom>
            <a:solidFill>
              <a:srgbClr val="05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8E32B91A-0F4A-43E5-9B1D-12119095E266}"/>
                </a:ext>
              </a:extLst>
            </p:cNvPr>
            <p:cNvSpPr txBox="1"/>
            <p:nvPr userDrawn="1"/>
          </p:nvSpPr>
          <p:spPr>
            <a:xfrm>
              <a:off x="5372031" y="571132"/>
              <a:ext cx="204274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8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목차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A8CF29D-5AFC-4140-AA3D-517241C1BA31}"/>
              </a:ext>
            </a:extLst>
          </p:cNvPr>
          <p:cNvSpPr txBox="1"/>
          <p:nvPr userDrawn="1"/>
        </p:nvSpPr>
        <p:spPr>
          <a:xfrm>
            <a:off x="3328097" y="1814937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51E4A2C-53DC-4412-82C8-C3F2529B0A77}"/>
              </a:ext>
            </a:extLst>
          </p:cNvPr>
          <p:cNvSpPr txBox="1"/>
          <p:nvPr userDrawn="1"/>
        </p:nvSpPr>
        <p:spPr>
          <a:xfrm>
            <a:off x="2574045" y="2830600"/>
            <a:ext cx="8740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C8D9481D-8DBE-466F-A7D6-E8EEEE0C640F}"/>
              </a:ext>
            </a:extLst>
          </p:cNvPr>
          <p:cNvSpPr txBox="1"/>
          <p:nvPr userDrawn="1"/>
        </p:nvSpPr>
        <p:spPr>
          <a:xfrm>
            <a:off x="1820720" y="3846263"/>
            <a:ext cx="708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7FAB566-7E89-48DB-AFDC-29ED80A08D25}"/>
              </a:ext>
            </a:extLst>
          </p:cNvPr>
          <p:cNvSpPr txBox="1"/>
          <p:nvPr userDrawn="1"/>
        </p:nvSpPr>
        <p:spPr>
          <a:xfrm>
            <a:off x="1067396" y="4861926"/>
            <a:ext cx="7085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106F314A-4086-4C36-9CEE-0C5491FE9F6F}"/>
              </a:ext>
            </a:extLst>
          </p:cNvPr>
          <p:cNvGrpSpPr/>
          <p:nvPr userDrawn="1"/>
        </p:nvGrpSpPr>
        <p:grpSpPr>
          <a:xfrm>
            <a:off x="3905251" y="6225204"/>
            <a:ext cx="3094613" cy="506984"/>
            <a:chOff x="3905251" y="6225204"/>
            <a:chExt cx="3094613" cy="506984"/>
          </a:xfrm>
        </p:grpSpPr>
        <p:pic>
          <p:nvPicPr>
            <p:cNvPr id="27" name="그림 26" descr="아콩다콩로고_150325_web.gif">
              <a:extLst>
                <a:ext uri="{FF2B5EF4-FFF2-40B4-BE49-F238E27FC236}">
                  <a16:creationId xmlns="" xmlns:a16="http://schemas.microsoft.com/office/drawing/2014/main" id="{A0A3E8EC-A1FE-4A6C-8637-17A58459D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="" xmlns:a16="http://schemas.microsoft.com/office/drawing/2014/main" id="{5EEF27C9-056B-4865-B346-7233C947A5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5691145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7731F380-B93A-4860-A126-FCB09DE549E6}"/>
              </a:ext>
            </a:extLst>
          </p:cNvPr>
          <p:cNvGrpSpPr/>
          <p:nvPr userDrawn="1"/>
        </p:nvGrpSpPr>
        <p:grpSpPr>
          <a:xfrm>
            <a:off x="277997" y="290941"/>
            <a:ext cx="731248" cy="724722"/>
            <a:chOff x="2987314" y="444571"/>
            <a:chExt cx="2232092" cy="2212173"/>
          </a:xfrm>
        </p:grpSpPr>
        <p:sp>
          <p:nvSpPr>
            <p:cNvPr id="9" name="직각 삼각형 8">
              <a:extLst>
                <a:ext uri="{FF2B5EF4-FFF2-40B4-BE49-F238E27FC236}">
                  <a16:creationId xmlns="" xmlns:a16="http://schemas.microsoft.com/office/drawing/2014/main" id="{A57A3359-AE9D-485B-8BF1-FBDE787A1910}"/>
                </a:ext>
              </a:extLst>
            </p:cNvPr>
            <p:cNvSpPr/>
            <p:nvPr/>
          </p:nvSpPr>
          <p:spPr>
            <a:xfrm rot="16200000">
              <a:off x="3215367" y="652705"/>
              <a:ext cx="2004040" cy="2004038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각 삼각형 7">
              <a:extLst>
                <a:ext uri="{FF2B5EF4-FFF2-40B4-BE49-F238E27FC236}">
                  <a16:creationId xmlns="" xmlns:a16="http://schemas.microsoft.com/office/drawing/2014/main" id="{583B8A2C-F7AD-4F2D-8AB7-E8338027C191}"/>
                </a:ext>
              </a:extLst>
            </p:cNvPr>
            <p:cNvSpPr/>
            <p:nvPr/>
          </p:nvSpPr>
          <p:spPr>
            <a:xfrm rot="16200000">
              <a:off x="2987312" y="444573"/>
              <a:ext cx="1926078" cy="1926074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="" xmlns:a16="http://schemas.microsoft.com/office/drawing/2014/main" id="{35DAC9D1-9B2C-492D-B778-657FDBA86BC8}"/>
              </a:ext>
            </a:extLst>
          </p:cNvPr>
          <p:cNvGrpSpPr/>
          <p:nvPr userDrawn="1"/>
        </p:nvGrpSpPr>
        <p:grpSpPr>
          <a:xfrm rot="10800000">
            <a:off x="10666122" y="5702300"/>
            <a:ext cx="1525878" cy="1749682"/>
            <a:chOff x="0" y="-963038"/>
            <a:chExt cx="2587556" cy="2967078"/>
          </a:xfrm>
        </p:grpSpPr>
        <p:sp>
          <p:nvSpPr>
            <p:cNvPr id="14" name="직각 삼각형 13">
              <a:extLst>
                <a:ext uri="{FF2B5EF4-FFF2-40B4-BE49-F238E27FC236}">
                  <a16:creationId xmlns="" xmlns:a16="http://schemas.microsoft.com/office/drawing/2014/main" id="{6B573813-C305-41EB-B69D-19CDFF00635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각 삼각형 14">
              <a:extLst>
                <a:ext uri="{FF2B5EF4-FFF2-40B4-BE49-F238E27FC236}">
                  <a16:creationId xmlns="" xmlns:a16="http://schemas.microsoft.com/office/drawing/2014/main" id="{8F7476C6-E3CD-48CC-BAEA-24D491584BEC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F1606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="" xmlns:a16="http://schemas.microsoft.com/office/drawing/2014/main" id="{B4DD3474-C118-440E-8C6F-D8A9958E5E05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18" name="그림 17" descr="아콩다콩로고_150325_web.gif">
              <a:extLst>
                <a:ext uri="{FF2B5EF4-FFF2-40B4-BE49-F238E27FC236}">
                  <a16:creationId xmlns="" xmlns:a16="http://schemas.microsoft.com/office/drawing/2014/main" id="{7C5EC2C9-75FC-4FA0-A13F-F4491B8D4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="" xmlns:a16="http://schemas.microsoft.com/office/drawing/2014/main" id="{C79DEC30-0038-4CF0-BC94-8B365172CE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66909181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=""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383" b="28071"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1"/>
            <a:ext cx="12192000" cy="6842712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각 삼각형 19">
            <a:extLst>
              <a:ext uri="{FF2B5EF4-FFF2-40B4-BE49-F238E27FC236}">
                <a16:creationId xmlns=""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=""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=""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=""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=""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=""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=""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="" xmlns:a16="http://schemas.microsoft.com/office/drawing/2014/main" id="{41698AE6-463E-4085-B54D-116ACFE752B6}"/>
              </a:ext>
            </a:extLst>
          </p:cNvPr>
          <p:cNvGrpSpPr/>
          <p:nvPr userDrawn="1"/>
        </p:nvGrpSpPr>
        <p:grpSpPr>
          <a:xfrm>
            <a:off x="773949" y="4050538"/>
            <a:ext cx="3094613" cy="506984"/>
            <a:chOff x="3905251" y="6225204"/>
            <a:chExt cx="3094613" cy="506984"/>
          </a:xfrm>
        </p:grpSpPr>
        <p:pic>
          <p:nvPicPr>
            <p:cNvPr id="16" name="그림 15" descr="아콩다콩로고_150325_web.gif">
              <a:extLst>
                <a:ext uri="{FF2B5EF4-FFF2-40B4-BE49-F238E27FC236}">
                  <a16:creationId xmlns="" xmlns:a16="http://schemas.microsoft.com/office/drawing/2014/main" id="{804F904F-CEB9-4E9A-9480-D09A57481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="" xmlns:a16="http://schemas.microsoft.com/office/drawing/2014/main" id="{F620E483-A59F-4FEF-A32E-776DDC8899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579585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감사합니다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=""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076"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각 삼각형 19">
            <a:extLst>
              <a:ext uri="{FF2B5EF4-FFF2-40B4-BE49-F238E27FC236}">
                <a16:creationId xmlns=""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=""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=""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=""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=""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=""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=""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="" xmlns:a16="http://schemas.microsoft.com/office/drawing/2014/main" id="{A343E0B3-D502-44DA-ACDD-F730636E4480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25" name="그림 24" descr="아콩다콩로고_150325_web.gif">
              <a:extLst>
                <a:ext uri="{FF2B5EF4-FFF2-40B4-BE49-F238E27FC236}">
                  <a16:creationId xmlns="" xmlns:a16="http://schemas.microsoft.com/office/drawing/2014/main" id="{AFC7B4B4-C72E-4335-89F3-D091A183B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="" xmlns:a16="http://schemas.microsoft.com/office/drawing/2014/main" id="{0F50C551-0643-4E48-B337-8B4CB909A8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87888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60293085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슬라이드 순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7908596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61406072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145267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41152396-639D-4C4B-AA0A-0B4A322A3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A1761B40-45EF-498B-924F-A1CAACBA6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2AD5264A-559F-4583-85B0-796664787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0C51E695-2780-45E8-8811-6716FCD94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5BB7DEAA-3481-407C-A007-1A81AED0F8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="" xmlns:a16="http://schemas.microsoft.com/office/drawing/2014/main" id="{56ACEDAF-CFB5-41A0-9583-2995C6359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="" xmlns:a16="http://schemas.microsoft.com/office/drawing/2014/main" id="{78DE238C-83B6-46DE-94DB-A8D728B60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="" xmlns:a16="http://schemas.microsoft.com/office/drawing/2014/main" id="{E8ACD7F9-B936-4B5D-BDC8-124115FF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8308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C5289185-B6B8-4BB1-8BE0-0A2C33B3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B4642CE2-2EAC-4B0A-A549-35BA16452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961B720B-5E08-4262-9014-58C74E9C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4DF8F551-2FDC-48F4-946E-384F54D91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90503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="" xmlns:a16="http://schemas.microsoft.com/office/drawing/2014/main" id="{44B74F45-85D7-46EA-A55D-09E5BCA3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="" xmlns:a16="http://schemas.microsoft.com/office/drawing/2014/main" id="{561FEEEE-0861-4FD0-9320-B8666AE86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="" xmlns:a16="http://schemas.microsoft.com/office/drawing/2014/main" id="{60D64146-E0CD-465E-9993-AF8B75D6F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05384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2CC6641D-B977-40F5-AC2A-0C204757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1F0E618D-3D48-4162-8754-C7603FE67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A71E1165-7CDD-4FFB-939A-8DB8CE58B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BA432521-57B2-437F-8374-2A28EDF21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4377CB15-BA34-4FCC-B2A4-CD3892242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BC0E96F9-B033-4E97-87EB-65EE7B72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44088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D8AB85EF-BEEE-4505-AF5D-2D6589EB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2E39D027-A5B4-4DB1-A47A-C03160D33E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E85A0A88-B624-49DB-918B-07EB7FD6E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FBEC3829-5091-4DCA-B468-EC47B882F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EB2CE533-3D4F-4483-BEF7-82AD9205E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47F067CD-EA85-4FAB-9D3F-BBB15084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50961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0D498B0C-54A6-44D3-94AF-D6DF149A7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D30C4CD6-2F80-4AC2-91A2-333DD2BC1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B58167A6-E221-42BF-9AE6-074A6FF00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AA28B44B-67FB-4A20-B055-F21008ED7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EE22E34F-EF45-45B6-A454-ED4AB2E57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45122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="" xmlns:a16="http://schemas.microsoft.com/office/drawing/2014/main" id="{39B437B9-46C9-4F2F-AAD3-A5DD648ED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578EE51B-DCD2-434C-9A42-545A22C88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38A7CB99-3C14-42C8-812A-E5261FB9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E82B39D7-D605-4312-B9FF-5FF375457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A89ACAD8-0C4B-4CF4-9D18-39BC1F6D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9656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="" xmlns:a16="http://schemas.microsoft.com/office/drawing/2014/main" id="{21B52498-36B0-47DA-90A1-252ECB64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79BDC4F6-E3CF-4ED3-ABC0-8AB1C0461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658B61B7-C12B-409A-BFF2-A5AC103D6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21F0A-B15B-4745-AF3D-CD699F38CB0A}" type="datetimeFigureOut">
              <a:rPr lang="ko-KR" altLang="en-US" smtClean="0"/>
              <a:pPr/>
              <a:t>2018-11-01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0B87E3F2-5D4D-46D3-8261-C89D691141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E7C0F7FE-EF36-416E-98E3-B57789137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AB33B-4E95-4949-9C0D-EF53A02AD8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33945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0" r:id="rId2"/>
    <p:sldLayoutId id="2147483661" r:id="rId3"/>
    <p:sldLayoutId id="2147483662" r:id="rId4"/>
    <p:sldLayoutId id="2147483663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사용자\Desktop\박찬용\다운로드\꿈의대화 메인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6814" y="238125"/>
            <a:ext cx="5701429" cy="5701429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3273863" y="4899643"/>
            <a:ext cx="1527356" cy="82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53994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소개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677334" y="1125564"/>
            <a:ext cx="590149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&lt;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꿈의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대화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&gt;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는 꿈속 목소리를 듣고 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                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단어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를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맞추는 게임</a:t>
            </a:r>
            <a:endParaRPr lang="en-US" altLang="ko-KR" sz="3000" b="1" spc="-150" dirty="0">
              <a:solidFill>
                <a:srgbClr val="002060"/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한 사람은 눈을 가려서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잠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에 들고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,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 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	               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나머지 사람들은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정령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이 되어 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	                          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힌트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를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주는 게임</a:t>
            </a:r>
            <a:endParaRPr lang="en-US" altLang="ko-KR" sz="3000" b="1" spc="-150" dirty="0" smtClean="0">
              <a:solidFill>
                <a:srgbClr val="002060"/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각자 역할에 따라 점수를 계산하고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가장 많은 점수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얻는 것이 목표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!</a:t>
            </a:r>
            <a:endParaRPr lang="en-US" altLang="ko-KR" sz="3000" spc="-150" dirty="0">
              <a:latin typeface="나눔스퀘어" pitchFamily="50" charset="-127"/>
              <a:ea typeface="나눔스퀘어" pitchFamily="50" charset="-127"/>
            </a:endParaRPr>
          </a:p>
        </p:txBody>
      </p:sp>
      <p:pic>
        <p:nvPicPr>
          <p:cNvPr id="1026" name="Picture 2" descr="C:\Users\사용자\Desktop\박찬용\다운로드\꿈의대화\꿈의 대화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67757" y="1189530"/>
            <a:ext cx="5427733" cy="43454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8850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전 알아보기</a:t>
            </a:r>
          </a:p>
        </p:txBody>
      </p:sp>
      <p:pic>
        <p:nvPicPr>
          <p:cNvPr id="2050" name="Picture 2" descr="C:\Users\사용자\Desktop\박찬용\181027_ 지도사자격과정 교육자료ppt\꿈의대화\꿈의 대화8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6726" y="521787"/>
            <a:ext cx="6060135" cy="5446341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564044" y="1198392"/>
            <a:ext cx="590149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3600" spc="-150" dirty="0" smtClean="0">
                <a:latin typeface="나눔스퀘어" pitchFamily="50" charset="-127"/>
                <a:ea typeface="나눔스퀘어" pitchFamily="50" charset="-127"/>
              </a:rPr>
              <a:t>꿈</a:t>
            </a:r>
            <a:r>
              <a:rPr lang="en-US" altLang="ko-KR" sz="3600" spc="-150" dirty="0" smtClean="0">
                <a:latin typeface="나눔스퀘어" pitchFamily="50" charset="-127"/>
                <a:ea typeface="나눔스퀘어" pitchFamily="50" charset="-127"/>
              </a:rPr>
              <a:t> 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2000" spc="-150" dirty="0" smtClean="0">
                <a:latin typeface="나눔스퀘어" pitchFamily="50" charset="-127"/>
                <a:ea typeface="나눔스퀘어" pitchFamily="50" charset="-127"/>
              </a:rPr>
              <a:t>우리는 잘 때 종종 꿈을 꾼다</a:t>
            </a:r>
            <a:r>
              <a:rPr lang="en-US" altLang="ko-KR" sz="2000" spc="-150" dirty="0" smtClean="0">
                <a:latin typeface="나눔스퀘어" pitchFamily="50" charset="-127"/>
                <a:ea typeface="나눔스퀘어" pitchFamily="50" charset="-127"/>
              </a:rPr>
              <a:t>.  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2000" spc="-150" dirty="0" smtClean="0">
                <a:latin typeface="나눔스퀘어" pitchFamily="50" charset="-127"/>
                <a:ea typeface="나눔스퀘어" pitchFamily="50" charset="-127"/>
              </a:rPr>
              <a:t>꿈 속에선 아무 맥락 없는 이야기가 펼쳐지기도</a:t>
            </a:r>
            <a:r>
              <a:rPr lang="en-US" altLang="ko-KR" sz="2000" spc="-150" dirty="0" smtClean="0">
                <a:latin typeface="나눔스퀘어" pitchFamily="50" charset="-127"/>
                <a:ea typeface="나눔스퀘어" pitchFamily="50" charset="-127"/>
              </a:rPr>
              <a:t>, 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2000" spc="-150" dirty="0" smtClean="0">
                <a:latin typeface="나눔스퀘어" pitchFamily="50" charset="-127"/>
                <a:ea typeface="나눔스퀘어" pitchFamily="50" charset="-127"/>
              </a:rPr>
              <a:t>의식적으로 이야기 흐름이 바뀌기도 한다</a:t>
            </a:r>
            <a:r>
              <a:rPr lang="en-US" altLang="ko-KR" sz="2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2000" spc="-150" dirty="0" smtClean="0">
                <a:latin typeface="나눔스퀘어" pitchFamily="50" charset="-127"/>
                <a:ea typeface="나눔스퀘어" pitchFamily="50" charset="-127"/>
              </a:rPr>
              <a:t>이미 경험했던 일이 펼쳐질 때도 있고</a:t>
            </a:r>
            <a:r>
              <a:rPr lang="en-US" altLang="ko-KR" sz="2000" spc="-150" dirty="0" smtClean="0">
                <a:latin typeface="나눔스퀘어" pitchFamily="50" charset="-127"/>
                <a:ea typeface="나눔스퀘어" pitchFamily="50" charset="-127"/>
              </a:rPr>
              <a:t>, 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2000" spc="-150" dirty="0" smtClean="0">
                <a:latin typeface="나눔스퀘어" pitchFamily="50" charset="-127"/>
                <a:ea typeface="나눔스퀘어" pitchFamily="50" charset="-127"/>
              </a:rPr>
              <a:t>비현실적인 일이 발생하기도 한다</a:t>
            </a:r>
            <a:r>
              <a:rPr lang="en-US" altLang="ko-KR" sz="2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2000" spc="-150" dirty="0" smtClean="0">
                <a:latin typeface="나눔스퀘어" pitchFamily="50" charset="-127"/>
                <a:ea typeface="나눔스퀘어" pitchFamily="50" charset="-127"/>
              </a:rPr>
              <a:t>사실 꿈속에서 벌어지는 일을 정확히 기억하기 어렵다</a:t>
            </a:r>
            <a:r>
              <a:rPr lang="en-US" altLang="ko-KR" sz="2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2000" spc="-150" dirty="0" smtClean="0">
                <a:latin typeface="나눔스퀘어" pitchFamily="50" charset="-127"/>
                <a:ea typeface="나눔스퀘어" pitchFamily="50" charset="-127"/>
              </a:rPr>
              <a:t>우리는 모두 꿈을 꾸지만 각자 다른 방식으로 인식하며</a:t>
            </a:r>
            <a:r>
              <a:rPr lang="en-US" altLang="ko-KR" sz="2000" spc="-150" dirty="0" smtClean="0">
                <a:latin typeface="나눔스퀘어" pitchFamily="50" charset="-127"/>
                <a:ea typeface="나눔스퀘어" pitchFamily="50" charset="-127"/>
              </a:rPr>
              <a:t>,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2000" spc="-150" dirty="0" smtClean="0">
                <a:latin typeface="나눔스퀘어" pitchFamily="50" charset="-127"/>
                <a:ea typeface="나눔스퀘어" pitchFamily="50" charset="-127"/>
              </a:rPr>
              <a:t>해석하곤 한다</a:t>
            </a:r>
            <a:r>
              <a:rPr lang="en-US" altLang="ko-KR" sz="2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  <a:endParaRPr lang="en-US" altLang="ko-KR" sz="2000" spc="-150" dirty="0">
              <a:latin typeface="나눔스퀘어" pitchFamily="50" charset="-127"/>
              <a:ea typeface="나눔스퀘어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071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준비</a:t>
            </a:r>
            <a:endParaRPr lang="ko-KR" altLang="en-US" sz="4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050" name="Picture 2" descr="C:\Users\사용자\Desktop\박찬용\다운로드\꿈의대화\꿈의 대화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46458" y="661734"/>
            <a:ext cx="5407728" cy="5122716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364142" y="1311680"/>
            <a:ext cx="6983427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3000" spc="-150" dirty="0" err="1" smtClean="0">
                <a:latin typeface="나눔스퀘어" pitchFamily="50" charset="-127"/>
                <a:ea typeface="나눔스퀘어" pitchFamily="50" charset="-127"/>
              </a:rPr>
              <a:t>게임판을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 펼치고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꿈 카드를 쌓은 침대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를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 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넣고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모래시계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와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점수 토큰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을 준비합니다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  <a:p>
            <a:pPr marL="514350" indent="-514350">
              <a:lnSpc>
                <a:spcPct val="150000"/>
              </a:lnSpc>
            </a:pPr>
            <a:endParaRPr lang="en-US" altLang="ko-KR" sz="15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한 명이 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‘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꿈 술래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’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가 되어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안대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를 씁니다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      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나머지 사람들은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역할 카드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를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한 장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씩 </a:t>
            </a:r>
            <a:endParaRPr lang="en-US" altLang="ko-KR" sz="30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나눠가집니다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  <a:endParaRPr lang="en-US" altLang="ko-KR" sz="3000" spc="-150" dirty="0">
              <a:latin typeface="나눔스퀘어" pitchFamily="50" charset="-127"/>
              <a:ea typeface="나눔스퀘어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방법 </a:t>
            </a:r>
            <a:r>
              <a:rPr lang="en-US" altLang="ko-KR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밤 단계</a:t>
            </a:r>
            <a:endParaRPr lang="ko-KR" altLang="en-US" sz="4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4098" name="Picture 2" descr="C:\Users\사용자\Desktop\박찬용\다운로드\꿈의대화\꿈의 대화4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7033" y="906306"/>
            <a:ext cx="7028211" cy="51893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방법 </a:t>
            </a:r>
            <a:r>
              <a:rPr lang="en-US" altLang="ko-KR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밤 단계</a:t>
            </a:r>
            <a:endParaRPr lang="ko-KR" altLang="en-US" sz="4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388200" y="1244948"/>
            <a:ext cx="6149946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모래시계를 뒤집고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꿈 술래가 </a:t>
            </a:r>
            <a:endParaRPr lang="en-US" altLang="ko-KR" sz="30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모르는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새 카드</a:t>
            </a:r>
            <a:r>
              <a:rPr lang="ko-KR" altLang="en-US" sz="30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를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 공개합니다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altLang="ko-KR" sz="15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꿈 술래의 왼쪽 사람부터 돌아가면서 </a:t>
            </a:r>
            <a:endParaRPr lang="en-US" altLang="ko-KR" sz="30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한 단어씩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 말하며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힌트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를 계속 줍니다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  <a:p>
            <a:pPr marL="514350" indent="-514350">
              <a:lnSpc>
                <a:spcPct val="150000"/>
              </a:lnSpc>
            </a:pPr>
            <a:endParaRPr lang="en-US" altLang="ko-KR" sz="15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힌트는 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“</a:t>
            </a:r>
            <a:r>
              <a:rPr lang="en-US" altLang="ko-KR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5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초 시간 제한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”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이 있으며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, 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꿈 술래는 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“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통과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”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도 가능합니다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  <a:endParaRPr lang="en-US" altLang="ko-KR" sz="3000" spc="-150" dirty="0">
              <a:latin typeface="나눔스퀘어" pitchFamily="50" charset="-127"/>
              <a:ea typeface="나눔스퀘어" pitchFamily="50" charset="-127"/>
            </a:endParaRPr>
          </a:p>
        </p:txBody>
      </p:sp>
      <p:pic>
        <p:nvPicPr>
          <p:cNvPr id="9" name="Picture 3" descr="C:\Users\사용자\Desktop\박찬용\다운로드\11102018095953.tif"/>
          <p:cNvPicPr>
            <a:picLocks noChangeAspect="1" noChangeArrowheads="1"/>
          </p:cNvPicPr>
          <p:nvPr/>
        </p:nvPicPr>
        <p:blipFill>
          <a:blip r:embed="rId2" cstate="print"/>
          <a:srcRect l="76268" t="39114" r="3766" b="46442"/>
          <a:stretch>
            <a:fillRect/>
          </a:stretch>
        </p:blipFill>
        <p:spPr bwMode="auto">
          <a:xfrm flipH="1">
            <a:off x="5368474" y="368103"/>
            <a:ext cx="1068148" cy="1092424"/>
          </a:xfrm>
          <a:prstGeom prst="rect">
            <a:avLst/>
          </a:prstGeom>
          <a:noFill/>
        </p:spPr>
      </p:pic>
      <p:pic>
        <p:nvPicPr>
          <p:cNvPr id="10" name="Picture 3" descr="C:\Users\사용자\Desktop\박찬용\다운로드\11102018095953.tif"/>
          <p:cNvPicPr>
            <a:picLocks noChangeAspect="1" noChangeArrowheads="1"/>
          </p:cNvPicPr>
          <p:nvPr/>
        </p:nvPicPr>
        <p:blipFill>
          <a:blip r:embed="rId2" cstate="print"/>
          <a:srcRect l="38301" t="55541" r="37307" b="24056"/>
          <a:stretch>
            <a:fillRect/>
          </a:stretch>
        </p:blipFill>
        <p:spPr bwMode="auto">
          <a:xfrm>
            <a:off x="5124450" y="4581524"/>
            <a:ext cx="1216319" cy="1438275"/>
          </a:xfrm>
          <a:prstGeom prst="rect">
            <a:avLst/>
          </a:prstGeom>
          <a:noFill/>
        </p:spPr>
      </p:pic>
      <p:pic>
        <p:nvPicPr>
          <p:cNvPr id="3074" name="Picture 2" descr="C:\Users\사용자\Desktop\박찬용\다운로드\꿈의대화\꿈의 대화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92642" y="1172772"/>
            <a:ext cx="5204034" cy="4135098"/>
          </a:xfrm>
          <a:prstGeom prst="rect">
            <a:avLst/>
          </a:prstGeom>
          <a:noFill/>
        </p:spPr>
      </p:pic>
      <p:pic>
        <p:nvPicPr>
          <p:cNvPr id="3075" name="Picture 3" descr="C:\Users\사용자\Desktop\박찬용\다운로드\11102018095953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D3EDEE"/>
              </a:clrFrom>
              <a:clrTo>
                <a:srgbClr val="D3EDEE">
                  <a:alpha val="0"/>
                </a:srgbClr>
              </a:clrTo>
            </a:clrChange>
          </a:blip>
          <a:srcRect l="21967" t="29219" r="60631" b="48237"/>
          <a:stretch>
            <a:fillRect/>
          </a:stretch>
        </p:blipFill>
        <p:spPr bwMode="auto">
          <a:xfrm flipH="1">
            <a:off x="11417029" y="0"/>
            <a:ext cx="774971" cy="1419225"/>
          </a:xfrm>
          <a:prstGeom prst="rect">
            <a:avLst/>
          </a:prstGeom>
          <a:noFill/>
        </p:spPr>
      </p:pic>
      <p:pic>
        <p:nvPicPr>
          <p:cNvPr id="12" name="Picture 3" descr="C:\Users\사용자\Desktop\박찬용\다운로드\11102018095953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D3EDEE"/>
              </a:clrFrom>
              <a:clrTo>
                <a:srgbClr val="D3EDEE">
                  <a:alpha val="0"/>
                </a:srgbClr>
              </a:clrTo>
            </a:clrChange>
          </a:blip>
          <a:srcRect l="21967" t="29219" r="60631" b="48237"/>
          <a:stretch>
            <a:fillRect/>
          </a:stretch>
        </p:blipFill>
        <p:spPr bwMode="auto">
          <a:xfrm flipH="1">
            <a:off x="11487150" y="4319414"/>
            <a:ext cx="704850" cy="12908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방법 </a:t>
            </a:r>
            <a:r>
              <a:rPr lang="en-US" altLang="ko-KR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밤 단계</a:t>
            </a:r>
            <a:endParaRPr lang="ko-KR" altLang="en-US" sz="4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122" name="Picture 2" descr="C:\Users\사용자\Desktop\박찬용\다운로드\꿈의대화\꿈의 대화5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8934" y="752559"/>
            <a:ext cx="5917805" cy="497706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684387" y="1037799"/>
            <a:ext cx="6330187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꿈 술래가 답을 말할 때까지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, 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정령들은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계속해서 힌트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를 말합니다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altLang="ko-KR" sz="10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만약 꿈 술래가 단어를 맞혔다면 </a:t>
            </a:r>
            <a:endParaRPr lang="en-US" altLang="ko-KR" sz="30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그 카드를 </a:t>
            </a:r>
            <a:r>
              <a:rPr lang="ko-KR" altLang="en-US" sz="3000" b="1" spc="-150" dirty="0" smtClean="0">
                <a:solidFill>
                  <a:schemeClr val="accent4">
                    <a:lumMod val="75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노란 바닥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에</a:t>
            </a:r>
            <a:r>
              <a:rPr lang="ko-KR" altLang="en-US" sz="3000" spc="-150" dirty="0" smtClean="0">
                <a:solidFill>
                  <a:schemeClr val="accent4">
                    <a:lumMod val="75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놓고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,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틀렸다면 </a:t>
            </a:r>
            <a:r>
              <a:rPr lang="ko-KR" altLang="en-US" sz="3000" b="1" spc="-150" dirty="0" smtClean="0">
                <a:solidFill>
                  <a:schemeClr val="accent1">
                    <a:lumMod val="75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파란 바닥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에 놓습니다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  <a:p>
            <a:pPr marL="514350" indent="-514350">
              <a:lnSpc>
                <a:spcPct val="150000"/>
              </a:lnSpc>
            </a:pPr>
            <a:endParaRPr lang="en-US" altLang="ko-KR" sz="10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꿈 술래가 말한 단어와 카드 단어가 </a:t>
            </a:r>
            <a:endParaRPr lang="en-US" altLang="ko-KR" sz="30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뜻만 같아도 정답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입니다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방법 </a:t>
            </a:r>
            <a:r>
              <a:rPr lang="en-US" altLang="ko-KR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밤 단계</a:t>
            </a:r>
            <a:endParaRPr lang="ko-KR" altLang="en-US" sz="4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772069" y="1100428"/>
            <a:ext cx="106516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3200" b="1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힌트 금기 사항</a:t>
            </a:r>
            <a:r>
              <a:rPr lang="en-US" altLang="ko-KR" sz="3200" b="1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!</a:t>
            </a:r>
          </a:p>
          <a:p>
            <a:pPr marL="514350" indent="-514350">
              <a:lnSpc>
                <a:spcPct val="150000"/>
              </a:lnSpc>
            </a:pP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1.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의미가 같은 힌트는 금지입니다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   </a:t>
            </a:r>
            <a:r>
              <a:rPr lang="ko-KR" altLang="en-US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답</a:t>
            </a:r>
            <a:r>
              <a:rPr lang="en-US" altLang="ko-KR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:</a:t>
            </a:r>
            <a:r>
              <a:rPr lang="ko-KR" altLang="en-US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달걀</a:t>
            </a:r>
            <a:r>
              <a:rPr lang="en-US" altLang="ko-KR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힌트</a:t>
            </a:r>
            <a:r>
              <a:rPr lang="en-US" altLang="ko-KR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:</a:t>
            </a:r>
            <a:r>
              <a:rPr lang="ko-KR" altLang="en-US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계란</a:t>
            </a:r>
            <a:r>
              <a:rPr lang="en-US" altLang="ko-KR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 (x)</a:t>
            </a:r>
            <a:endParaRPr lang="en-US" altLang="ko-KR" sz="1000" b="1" spc="-150" dirty="0" smtClean="0">
              <a:solidFill>
                <a:schemeClr val="accent6">
                  <a:lumMod val="50000"/>
                </a:schemeClr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2.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발음이 비슷한 힌트도 금지입니다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   </a:t>
            </a:r>
            <a:r>
              <a:rPr lang="ko-KR" altLang="en-US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답</a:t>
            </a:r>
            <a:r>
              <a:rPr lang="en-US" altLang="ko-KR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:</a:t>
            </a:r>
            <a:r>
              <a:rPr lang="ko-KR" altLang="en-US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지붕</a:t>
            </a:r>
            <a:r>
              <a:rPr lang="en-US" altLang="ko-KR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힌트</a:t>
            </a:r>
            <a:r>
              <a:rPr lang="en-US" altLang="ko-KR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:</a:t>
            </a:r>
            <a:r>
              <a:rPr lang="ko-KR" altLang="en-US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지분</a:t>
            </a:r>
            <a:r>
              <a:rPr lang="en-US" altLang="ko-KR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 (x)</a:t>
            </a:r>
          </a:p>
          <a:p>
            <a:pPr marL="514350" indent="-514350">
              <a:lnSpc>
                <a:spcPct val="150000"/>
              </a:lnSpc>
            </a:pP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3.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의미가 같은 다른 언어도 금지입니다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   </a:t>
            </a:r>
            <a:r>
              <a:rPr lang="ko-KR" altLang="en-US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답</a:t>
            </a:r>
            <a:r>
              <a:rPr lang="en-US" altLang="ko-KR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:</a:t>
            </a:r>
            <a:r>
              <a:rPr lang="ko-KR" altLang="en-US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사탕</a:t>
            </a:r>
            <a:r>
              <a:rPr lang="en-US" altLang="ko-KR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힌트</a:t>
            </a:r>
            <a:r>
              <a:rPr lang="en-US" altLang="ko-KR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:</a:t>
            </a:r>
            <a:r>
              <a:rPr lang="ko-KR" altLang="en-US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캔디</a:t>
            </a:r>
            <a:r>
              <a:rPr lang="en-US" altLang="ko-KR" sz="3000" b="1" spc="-150" dirty="0" smtClean="0">
                <a:solidFill>
                  <a:schemeClr val="accent6">
                    <a:lumMod val="50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 (x)</a:t>
            </a:r>
          </a:p>
          <a:p>
            <a:pPr marL="514350" indent="-514350">
              <a:lnSpc>
                <a:spcPct val="150000"/>
              </a:lnSpc>
            </a:pPr>
            <a:endParaRPr lang="en-US" altLang="ko-KR" sz="10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ko-KR" sz="3000" spc="-150" dirty="0" smtClean="0">
                <a:latin typeface="나눔스퀘어" pitchFamily="50" charset="-127"/>
                <a:ea typeface="나눔스퀘어" pitchFamily="50" charset="-127"/>
              </a:rPr>
              <a:t>※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힌트 금기 사항을 어겼을 경우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벌점으로 현재 꿈 카드를 가져갑니다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 </a:t>
            </a:r>
          </a:p>
          <a:p>
            <a:pPr marL="514350" indent="-514350">
              <a:lnSpc>
                <a:spcPct val="150000"/>
              </a:lnSpc>
            </a:pP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     (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게임이 끝난 후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, 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카드당 </a:t>
            </a:r>
            <a:r>
              <a:rPr lang="en-US" altLang="ko-KR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-1</a:t>
            </a:r>
            <a:r>
              <a:rPr lang="ko-KR" altLang="en-US" sz="30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점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입니다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)</a:t>
            </a:r>
            <a:endParaRPr lang="en-US" altLang="ko-KR" sz="3000" spc="-150" dirty="0">
              <a:latin typeface="나눔스퀘어" pitchFamily="50" charset="-127"/>
              <a:ea typeface="나눔스퀘어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방법 </a:t>
            </a:r>
            <a:r>
              <a:rPr lang="en-US" altLang="ko-KR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낮 단계</a:t>
            </a:r>
            <a:endParaRPr lang="ko-KR" altLang="en-US" sz="4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412696" y="1553228"/>
            <a:ext cx="6149946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모래시계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(2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분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)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의 모래가 다 떨어지면</a:t>
            </a:r>
            <a:endParaRPr lang="en-US" altLang="ko-KR" sz="28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꿈 술래는 </a:t>
            </a:r>
            <a:r>
              <a:rPr lang="ko-KR" altLang="en-US" sz="28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마지막 단어까지 맞힐 기회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를</a:t>
            </a:r>
            <a:endParaRPr lang="en-US" altLang="ko-KR" sz="28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얻고 라운드를 끝냅니다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  <a:p>
            <a:pPr marL="514350" indent="-514350">
              <a:lnSpc>
                <a:spcPct val="150000"/>
              </a:lnSpc>
            </a:pPr>
            <a:endParaRPr lang="en-US" altLang="ko-KR" sz="10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꿈 술래는 자기가 말한 단어를 </a:t>
            </a:r>
            <a:r>
              <a:rPr lang="ko-KR" altLang="en-US" sz="28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모두 </a:t>
            </a:r>
            <a:endParaRPr lang="en-US" altLang="ko-KR" sz="2800" spc="-150" dirty="0" smtClean="0">
              <a:solidFill>
                <a:srgbClr val="002060"/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28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기억해 말하는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 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“</a:t>
            </a:r>
            <a:r>
              <a:rPr lang="ko-KR" altLang="en-US" sz="28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꿈 되짚기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”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를 합니다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  <a:endParaRPr lang="en-US" altLang="ko-KR" sz="500" spc="-150" dirty="0" smtClean="0"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33" name="타원형 설명선 32"/>
          <p:cNvSpPr/>
          <p:nvPr/>
        </p:nvSpPr>
        <p:spPr>
          <a:xfrm>
            <a:off x="5695276" y="1115012"/>
            <a:ext cx="1901628" cy="995321"/>
          </a:xfrm>
          <a:prstGeom prst="wedgeEllipseCallout">
            <a:avLst>
              <a:gd name="adj1" fmla="val 68028"/>
              <a:gd name="adj2" fmla="val -27989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b="1" dirty="0" smtClean="0">
                <a:solidFill>
                  <a:schemeClr val="tx1"/>
                </a:solidFill>
                <a:latin typeface="나눔스퀘어" pitchFamily="50" charset="-127"/>
                <a:ea typeface="나눔스퀘어" pitchFamily="50" charset="-127"/>
              </a:rPr>
              <a:t>오렌지</a:t>
            </a:r>
            <a:r>
              <a:rPr lang="en-US" altLang="ko-KR" sz="3000" b="1" dirty="0" smtClean="0">
                <a:solidFill>
                  <a:schemeClr val="tx1"/>
                </a:solidFill>
                <a:latin typeface="나눔스퀘어" pitchFamily="50" charset="-127"/>
                <a:ea typeface="나눔스퀘어" pitchFamily="50" charset="-127"/>
              </a:rPr>
              <a:t>?</a:t>
            </a:r>
            <a:endParaRPr lang="ko-KR" altLang="en-US" sz="3000" b="1" dirty="0">
              <a:solidFill>
                <a:schemeClr val="tx1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478308" y="371475"/>
            <a:ext cx="6713692" cy="5457825"/>
            <a:chOff x="5478308" y="371475"/>
            <a:chExt cx="6713692" cy="5457825"/>
          </a:xfrm>
        </p:grpSpPr>
        <p:pic>
          <p:nvPicPr>
            <p:cNvPr id="6147" name="Picture 3" descr="C:\Users\사용자\Desktop\박찬용\다운로드\꿈의대화\꿈의 대화7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78308" y="1333384"/>
              <a:ext cx="6367360" cy="4006821"/>
            </a:xfrm>
            <a:prstGeom prst="rect">
              <a:avLst/>
            </a:prstGeom>
            <a:noFill/>
          </p:spPr>
        </p:pic>
        <p:grpSp>
          <p:nvGrpSpPr>
            <p:cNvPr id="16" name="그룹 15"/>
            <p:cNvGrpSpPr/>
            <p:nvPr/>
          </p:nvGrpSpPr>
          <p:grpSpPr>
            <a:xfrm>
              <a:off x="5818341" y="4151296"/>
              <a:ext cx="1649259" cy="1678004"/>
              <a:chOff x="5504016" y="3751246"/>
              <a:chExt cx="1383739" cy="1451003"/>
            </a:xfrm>
          </p:grpSpPr>
          <p:pic>
            <p:nvPicPr>
              <p:cNvPr id="7" name="Picture 2" descr="C:\Users\사용자\Desktop\박찬용\다운로드\꿈의대화\꿈의 대화3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21949" t="45748" r="64049" b="30931"/>
              <a:stretch>
                <a:fillRect/>
              </a:stretch>
            </p:blipFill>
            <p:spPr bwMode="auto">
              <a:xfrm rot="1075378">
                <a:off x="5975953" y="4128458"/>
                <a:ext cx="811386" cy="1073791"/>
              </a:xfrm>
              <a:prstGeom prst="rect">
                <a:avLst/>
              </a:prstGeom>
              <a:noFill/>
            </p:spPr>
          </p:pic>
          <p:sp>
            <p:nvSpPr>
              <p:cNvPr id="8" name="직사각형 7"/>
              <p:cNvSpPr/>
              <p:nvPr/>
            </p:nvSpPr>
            <p:spPr>
              <a:xfrm>
                <a:off x="5504016" y="4409110"/>
                <a:ext cx="671639" cy="5301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0" name="직선 연결선 9"/>
              <p:cNvCxnSpPr/>
              <p:nvPr/>
            </p:nvCxnSpPr>
            <p:spPr>
              <a:xfrm>
                <a:off x="6353681" y="3751246"/>
                <a:ext cx="0" cy="27512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 flipH="1">
                <a:off x="6507431" y="3896903"/>
                <a:ext cx="194207" cy="20230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/>
              <p:cNvCxnSpPr/>
              <p:nvPr/>
            </p:nvCxnSpPr>
            <p:spPr>
              <a:xfrm>
                <a:off x="6005723" y="3896903"/>
                <a:ext cx="161840" cy="18611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직선 연결선 16"/>
              <p:cNvCxnSpPr/>
              <p:nvPr/>
            </p:nvCxnSpPr>
            <p:spPr>
              <a:xfrm flipH="1">
                <a:off x="6620719" y="4147756"/>
                <a:ext cx="267036" cy="5664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연결선 21"/>
              <p:cNvCxnSpPr/>
              <p:nvPr/>
            </p:nvCxnSpPr>
            <p:spPr>
              <a:xfrm flipH="1" flipV="1">
                <a:off x="5827698" y="4131572"/>
                <a:ext cx="250853" cy="7283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098" name="Picture 2" descr="C:\Users\사용자\Desktop\박찬용\다운로드\11102018095953.tif"/>
            <p:cNvPicPr>
              <a:picLocks noChangeAspect="1" noChangeArrowheads="1"/>
            </p:cNvPicPr>
            <p:nvPr/>
          </p:nvPicPr>
          <p:blipFill>
            <a:blip r:embed="rId4" cstate="print"/>
            <a:srcRect l="21869" t="74937" r="15994" b="9698"/>
            <a:stretch>
              <a:fillRect/>
            </a:stretch>
          </p:blipFill>
          <p:spPr bwMode="auto">
            <a:xfrm>
              <a:off x="7859608" y="371475"/>
              <a:ext cx="4332392" cy="151447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방법 </a:t>
            </a:r>
            <a:r>
              <a:rPr lang="en-US" altLang="ko-KR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낮 단계</a:t>
            </a:r>
            <a:endParaRPr lang="ko-KR" altLang="en-US" sz="4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146" name="Picture 2" descr="C:\Users\사용자\Desktop\박찬용\다운로드\꿈의대화\꿈의 대화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10170" y="442956"/>
            <a:ext cx="6482226" cy="552256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639056" y="888062"/>
            <a:ext cx="614994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en-US" altLang="ko-KR" sz="3000" b="1" spc="-150" dirty="0" smtClean="0">
                <a:latin typeface="나눔스퀘어" pitchFamily="50" charset="-127"/>
                <a:ea typeface="나눔스퀘어" pitchFamily="50" charset="-127"/>
              </a:rPr>
              <a:t>1. </a:t>
            </a:r>
            <a:r>
              <a:rPr lang="ko-KR" altLang="en-US" sz="3000" b="1" spc="-150" dirty="0" smtClean="0">
                <a:latin typeface="나눔스퀘어" pitchFamily="50" charset="-127"/>
                <a:ea typeface="나눔스퀘어" pitchFamily="50" charset="-127"/>
              </a:rPr>
              <a:t>꿈 술래 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의 점수 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: 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  맞힌 </a:t>
            </a:r>
            <a:r>
              <a:rPr lang="ko-KR" altLang="en-US" sz="28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카드 수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 </a:t>
            </a:r>
            <a:r>
              <a:rPr lang="en-US" altLang="ko-KR" sz="28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+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 “</a:t>
            </a:r>
            <a:r>
              <a:rPr lang="ko-KR" altLang="en-US" sz="2800" b="1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꿈 되짚기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”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 성공점수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(</a:t>
            </a:r>
            <a:r>
              <a:rPr lang="en-US" altLang="ko-KR" sz="28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2</a:t>
            </a:r>
            <a:r>
              <a:rPr lang="ko-KR" altLang="en-US" sz="28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점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)</a:t>
            </a:r>
          </a:p>
          <a:p>
            <a:pPr marL="514350" indent="-514350">
              <a:lnSpc>
                <a:spcPct val="150000"/>
              </a:lnSpc>
            </a:pPr>
            <a:r>
              <a:rPr lang="en-US" altLang="ko-KR" sz="2800" b="1" spc="-150" dirty="0" smtClean="0">
                <a:latin typeface="나눔스퀘어" pitchFamily="50" charset="-127"/>
                <a:ea typeface="나눔스퀘어" pitchFamily="50" charset="-127"/>
              </a:rPr>
              <a:t>2. </a:t>
            </a:r>
            <a:r>
              <a:rPr lang="ko-KR" altLang="en-US" sz="3000" b="1" spc="-150" dirty="0" smtClean="0">
                <a:solidFill>
                  <a:schemeClr val="accent2">
                    <a:lumMod val="75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요정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의  점수 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: 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맞힌 </a:t>
            </a:r>
            <a:r>
              <a:rPr lang="ko-KR" altLang="en-US" sz="28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카드 수</a:t>
            </a:r>
            <a:endParaRPr lang="en-US" altLang="ko-KR" sz="2800" spc="-150" dirty="0" smtClean="0">
              <a:solidFill>
                <a:srgbClr val="C00000"/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2800" b="1" spc="-150" dirty="0" smtClean="0">
                <a:latin typeface="나눔스퀘어" pitchFamily="50" charset="-127"/>
                <a:ea typeface="나눔스퀘어" pitchFamily="50" charset="-127"/>
              </a:rPr>
              <a:t>3. </a:t>
            </a:r>
            <a:r>
              <a:rPr lang="ko-KR" altLang="en-US" sz="3000" b="1" spc="-150" dirty="0" err="1" smtClean="0">
                <a:solidFill>
                  <a:schemeClr val="accent1">
                    <a:lumMod val="75000"/>
                  </a:schemeClr>
                </a:solidFill>
                <a:latin typeface="나눔스퀘어" pitchFamily="50" charset="-127"/>
                <a:ea typeface="나눔스퀘어" pitchFamily="50" charset="-127"/>
              </a:rPr>
              <a:t>부기맨</a:t>
            </a:r>
            <a:r>
              <a:rPr lang="ko-KR" altLang="en-US" sz="2800" spc="-150" dirty="0" err="1" smtClean="0">
                <a:latin typeface="나눔스퀘어" pitchFamily="50" charset="-127"/>
                <a:ea typeface="나눔스퀘어" pitchFamily="50" charset="-127"/>
              </a:rPr>
              <a:t>의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  점수 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: 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틀린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/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통과 </a:t>
            </a:r>
            <a:r>
              <a:rPr lang="ko-KR" altLang="en-US" sz="28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카드 수</a:t>
            </a:r>
            <a:endParaRPr lang="en-US" altLang="ko-KR" sz="2800" spc="-150" dirty="0" smtClean="0">
              <a:solidFill>
                <a:srgbClr val="C00000"/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3000" b="1" spc="-150" dirty="0" smtClean="0">
                <a:latin typeface="나눔스퀘어" pitchFamily="50" charset="-127"/>
                <a:ea typeface="나눔스퀘어" pitchFamily="50" charset="-127"/>
              </a:rPr>
              <a:t>4. </a:t>
            </a:r>
            <a:r>
              <a:rPr lang="ko-KR" altLang="en-US" sz="3000" b="1" spc="-150" dirty="0" err="1" smtClean="0">
                <a:latin typeface="나눔스퀘어" pitchFamily="50" charset="-127"/>
                <a:ea typeface="나눔스퀘어" pitchFamily="50" charset="-127"/>
              </a:rPr>
              <a:t>샌드맨</a:t>
            </a:r>
            <a:r>
              <a:rPr lang="ko-KR" altLang="en-US" sz="2800" spc="-150" dirty="0" err="1" smtClean="0">
                <a:latin typeface="나눔스퀘어" pitchFamily="50" charset="-127"/>
                <a:ea typeface="나눔스퀘어" pitchFamily="50" charset="-127"/>
              </a:rPr>
              <a:t>의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  점수 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: 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양쪽 카드 수가 </a:t>
            </a:r>
            <a:endParaRPr lang="en-US" altLang="ko-KR" sz="28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  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같으면 맞힌 </a:t>
            </a:r>
            <a:r>
              <a:rPr lang="ko-KR" altLang="en-US" sz="28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카드 수 </a:t>
            </a:r>
            <a:r>
              <a:rPr lang="en-US" altLang="ko-KR" sz="28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+2</a:t>
            </a:r>
            <a:r>
              <a:rPr lang="ko-KR" altLang="en-US" sz="28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점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,</a:t>
            </a:r>
          </a:p>
          <a:p>
            <a:pPr marL="514350" indent="-514350">
              <a:lnSpc>
                <a:spcPct val="150000"/>
              </a:lnSpc>
            </a:pP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  1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장 차이면 많은 쪽 </a:t>
            </a:r>
            <a:r>
              <a:rPr lang="ko-KR" altLang="en-US" sz="28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카드 수</a:t>
            </a: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,</a:t>
            </a:r>
          </a:p>
          <a:p>
            <a:pPr marL="514350" indent="-514350">
              <a:lnSpc>
                <a:spcPct val="150000"/>
              </a:lnSpc>
            </a:pPr>
            <a:r>
              <a:rPr lang="en-US" altLang="ko-KR" sz="2800" spc="-150" dirty="0" smtClean="0">
                <a:latin typeface="나눔스퀘어" pitchFamily="50" charset="-127"/>
                <a:ea typeface="나눔스퀘어" pitchFamily="50" charset="-127"/>
              </a:rPr>
              <a:t>  2</a:t>
            </a:r>
            <a:r>
              <a:rPr lang="ko-KR" altLang="en-US" sz="2800" spc="-150" dirty="0" smtClean="0">
                <a:latin typeface="나눔스퀘어" pitchFamily="50" charset="-127"/>
                <a:ea typeface="나눔스퀘어" pitchFamily="50" charset="-127"/>
              </a:rPr>
              <a:t>장 이상 차이면 적은 쪽 </a:t>
            </a:r>
            <a:r>
              <a:rPr lang="ko-KR" altLang="en-US" sz="28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카드 수</a:t>
            </a:r>
            <a:endParaRPr lang="en-US" altLang="ko-KR" sz="2800" spc="-150" dirty="0" smtClean="0">
              <a:solidFill>
                <a:srgbClr val="C00000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6165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방법 </a:t>
            </a:r>
            <a:r>
              <a:rPr lang="en-US" altLang="ko-KR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</a:t>
            </a:r>
            <a:r>
              <a:rPr lang="en-US" altLang="ko-KR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게임종료</a:t>
            </a:r>
            <a:endParaRPr lang="ko-KR" altLang="en-US" sz="4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400831" y="1108050"/>
            <a:ext cx="1158657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ko-KR" altLang="en-US" sz="3000" b="1" spc="-150" dirty="0" smtClean="0">
                <a:latin typeface="나눔스퀘어" pitchFamily="50" charset="-127"/>
                <a:ea typeface="나눔스퀘어" pitchFamily="50" charset="-127"/>
              </a:rPr>
              <a:t>라운드 종료 </a:t>
            </a:r>
            <a:r>
              <a:rPr lang="en-US" altLang="ko-KR" sz="3000" b="1" spc="-150" dirty="0" smtClean="0">
                <a:latin typeface="나눔스퀘어" pitchFamily="50" charset="-127"/>
                <a:ea typeface="나눔스퀘어" pitchFamily="50" charset="-127"/>
              </a:rPr>
              <a:t>: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라운드에서 사용한 </a:t>
            </a:r>
            <a:r>
              <a:rPr lang="ko-KR" altLang="en-US" sz="30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카드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를 </a:t>
            </a:r>
            <a:r>
              <a:rPr lang="ko-KR" altLang="en-US" sz="30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섞어</a:t>
            </a:r>
            <a:endParaRPr lang="en-US" altLang="ko-KR" sz="3000" spc="-150" dirty="0" smtClean="0">
              <a:solidFill>
                <a:srgbClr val="002060"/>
              </a:solidFill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                     카드 더미 맨 밑에 넣습니다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  <a:p>
            <a:pPr marL="514350" indent="-514350">
              <a:lnSpc>
                <a:spcPct val="150000"/>
              </a:lnSpc>
            </a:pP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                   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수면안대를 꿈 술래 </a:t>
            </a:r>
            <a:r>
              <a:rPr lang="ko-KR" altLang="en-US" sz="30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왼쪽 플레이어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에게</a:t>
            </a:r>
            <a:endParaRPr lang="en-US" altLang="ko-KR" sz="30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>
              <a:lnSpc>
                <a:spcPct val="150000"/>
              </a:lnSpc>
            </a:pP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                  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 넘겨서 </a:t>
            </a:r>
            <a:r>
              <a:rPr lang="ko-KR" altLang="en-US" sz="30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다음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 라운드 </a:t>
            </a:r>
            <a:r>
              <a:rPr lang="ko-KR" altLang="en-US" sz="30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꿈 술래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로 정합니다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                    역할 카드를 모두 회수하여 </a:t>
            </a:r>
            <a:r>
              <a:rPr lang="ko-KR" altLang="en-US" sz="30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새 라운드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를 </a:t>
            </a:r>
            <a:r>
              <a:rPr lang="ko-KR" altLang="en-US" sz="30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시작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합니다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  <a:p>
            <a:pPr marL="514350" indent="-514350">
              <a:lnSpc>
                <a:spcPct val="150000"/>
              </a:lnSpc>
            </a:pPr>
            <a:r>
              <a:rPr lang="ko-KR" altLang="en-US" sz="3000" b="1" spc="-150" dirty="0" smtClean="0">
                <a:latin typeface="나눔스퀘어" pitchFamily="50" charset="-127"/>
                <a:ea typeface="나눔스퀘어" pitchFamily="50" charset="-127"/>
              </a:rPr>
              <a:t>게임 종료 </a:t>
            </a:r>
            <a:r>
              <a:rPr lang="en-US" altLang="ko-KR" sz="3000" b="1" spc="-150" dirty="0" smtClean="0">
                <a:latin typeface="나눔스퀘어" pitchFamily="50" charset="-127"/>
                <a:ea typeface="나눔스퀘어" pitchFamily="50" charset="-127"/>
              </a:rPr>
              <a:t>: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모든 플레이어가 </a:t>
            </a:r>
            <a:r>
              <a:rPr lang="ko-KR" altLang="en-US" sz="30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한 번씩 꿈 술래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를 맡았다면 </a:t>
            </a:r>
            <a:r>
              <a:rPr lang="ko-KR" altLang="en-US" sz="30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게임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이 </a:t>
            </a:r>
            <a:r>
              <a:rPr lang="ko-KR" altLang="en-US" sz="3000" spc="-150" dirty="0" smtClean="0">
                <a:solidFill>
                  <a:srgbClr val="002060"/>
                </a:solidFill>
                <a:latin typeface="나눔스퀘어" pitchFamily="50" charset="-127"/>
                <a:ea typeface="나눔스퀘어" pitchFamily="50" charset="-127"/>
              </a:rPr>
              <a:t>종료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됩니다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</a:t>
            </a:r>
          </a:p>
          <a:p>
            <a:pPr marL="514350" indent="-514350">
              <a:lnSpc>
                <a:spcPct val="150000"/>
              </a:lnSpc>
            </a:pP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		         (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총 점수가 </a:t>
            </a:r>
            <a:r>
              <a:rPr lang="ko-KR" altLang="en-US" sz="3000" spc="-150" dirty="0" err="1" smtClean="0">
                <a:latin typeface="나눔스퀘어" pitchFamily="50" charset="-127"/>
                <a:ea typeface="나눔스퀘어" pitchFamily="50" charset="-127"/>
              </a:rPr>
              <a:t>동점시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 벌점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(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카드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)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이 더 적은 플레이어가 승리합니다</a:t>
            </a:r>
            <a:r>
              <a:rPr lang="en-US" altLang="ko-KR" sz="3000" spc="-150" dirty="0" smtClean="0">
                <a:latin typeface="나눔스퀘어" pitchFamily="50" charset="-127"/>
                <a:ea typeface="나눔스퀘어" pitchFamily="50" charset="-127"/>
              </a:rPr>
              <a:t>.)</a:t>
            </a:r>
          </a:p>
          <a:p>
            <a:pPr marL="514350" indent="-514350">
              <a:lnSpc>
                <a:spcPct val="150000"/>
              </a:lnSpc>
            </a:pPr>
            <a:endParaRPr lang="en-US" altLang="ko-KR" sz="3000" spc="-150" dirty="0" smtClean="0">
              <a:latin typeface="나눔스퀘어" pitchFamily="50" charset="-127"/>
              <a:ea typeface="나눔스퀘어" pitchFamily="50" charset="-127"/>
            </a:endParaRPr>
          </a:p>
        </p:txBody>
      </p:sp>
      <p:pic>
        <p:nvPicPr>
          <p:cNvPr id="5122" name="Picture 2" descr="C:\Users\사용자\Desktop\박찬용\181027_ 지도사자격과정 교육자료ppt\꿈의대화\11102018101758.tif"/>
          <p:cNvPicPr>
            <a:picLocks noChangeAspect="1" noChangeArrowheads="1"/>
          </p:cNvPicPr>
          <p:nvPr/>
        </p:nvPicPr>
        <p:blipFill>
          <a:blip r:embed="rId2" cstate="print"/>
          <a:srcRect l="66719" t="16778" r="4713" b="45587"/>
          <a:stretch>
            <a:fillRect/>
          </a:stretch>
        </p:blipFill>
        <p:spPr bwMode="auto">
          <a:xfrm>
            <a:off x="8001000" y="476250"/>
            <a:ext cx="3743325" cy="3486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71749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34653" y="307777"/>
            <a:ext cx="6165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요약</a:t>
            </a:r>
            <a:endParaRPr lang="ko-KR" altLang="en-US" sz="4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26" name="Picture 2" descr="C:\Users\사용자\Desktop\박찬용\181027_ 지도사자격과정 교육자료ppt\꿈의대화\꿈의대화보드.jpg"/>
          <p:cNvPicPr>
            <a:picLocks noChangeAspect="1" noChangeArrowheads="1"/>
          </p:cNvPicPr>
          <p:nvPr/>
        </p:nvPicPr>
        <p:blipFill>
          <a:blip r:embed="rId3" cstate="print"/>
          <a:srcRect l="389" t="552" b="547"/>
          <a:stretch>
            <a:fillRect/>
          </a:stretch>
        </p:blipFill>
        <p:spPr bwMode="auto">
          <a:xfrm>
            <a:off x="4513687" y="582625"/>
            <a:ext cx="5501392" cy="5454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 l="41789" t="15564" r="41345" b="60073"/>
          <a:stretch>
            <a:fillRect/>
          </a:stretch>
        </p:blipFill>
        <p:spPr bwMode="auto">
          <a:xfrm>
            <a:off x="6174105" y="1722119"/>
            <a:ext cx="2277502" cy="3116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460" t="60409" r="20375" b="13470"/>
          <a:stretch>
            <a:fillRect/>
          </a:stretch>
        </p:blipFill>
        <p:spPr bwMode="auto">
          <a:xfrm>
            <a:off x="1792605" y="4794644"/>
            <a:ext cx="2697480" cy="162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861" r="73967" b="59488"/>
          <a:stretch>
            <a:fillRect/>
          </a:stretch>
        </p:blipFill>
        <p:spPr bwMode="auto">
          <a:xfrm>
            <a:off x="2595563" y="883920"/>
            <a:ext cx="1787842" cy="166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305050" y="2446020"/>
            <a:ext cx="21145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 dirty="0" smtClean="0">
                <a:latin typeface="나눔스퀘어 Bold" pitchFamily="50" charset="-127"/>
                <a:ea typeface="나눔스퀘어 Bold" pitchFamily="50" charset="-127"/>
              </a:rPr>
              <a:t>2. </a:t>
            </a:r>
            <a:r>
              <a:rPr lang="ko-KR" altLang="en-US" sz="3000" dirty="0" smtClean="0">
                <a:latin typeface="나눔스퀘어 Bold" pitchFamily="50" charset="-127"/>
                <a:ea typeface="나눔스퀘어 Bold" pitchFamily="50" charset="-127"/>
              </a:rPr>
              <a:t>모래시계</a:t>
            </a:r>
            <a:r>
              <a:rPr lang="en-US" altLang="ko-KR" sz="3000" dirty="0" smtClean="0">
                <a:latin typeface="나눔스퀘어 Bold" pitchFamily="50" charset="-127"/>
                <a:ea typeface="나눔스퀘어 Bold" pitchFamily="50" charset="-127"/>
              </a:rPr>
              <a:t>,</a:t>
            </a:r>
          </a:p>
          <a:p>
            <a:pPr algn="ctr"/>
            <a:r>
              <a:rPr lang="ko-KR" altLang="en-US" sz="3000" dirty="0" smtClean="0">
                <a:latin typeface="나눔스퀘어 Bold" pitchFamily="50" charset="-127"/>
                <a:ea typeface="나눔스퀘어 Bold" pitchFamily="50" charset="-127"/>
              </a:rPr>
              <a:t>토큰 준비</a:t>
            </a:r>
            <a:endParaRPr lang="ko-KR" altLang="en-US" sz="3000" dirty="0">
              <a:latin typeface="나눔스퀘어 Bold" pitchFamily="50" charset="-127"/>
              <a:ea typeface="나눔스퀘어 Bold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" y="4899660"/>
            <a:ext cx="2181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 dirty="0" smtClean="0">
                <a:latin typeface="나눔스퀘어 Bold" pitchFamily="50" charset="-127"/>
                <a:ea typeface="나눔스퀘어 Bold" pitchFamily="50" charset="-127"/>
              </a:rPr>
              <a:t>3. </a:t>
            </a:r>
            <a:r>
              <a:rPr lang="ko-KR" altLang="en-US" sz="3000" dirty="0" smtClean="0">
                <a:latin typeface="나눔스퀘어 Bold" pitchFamily="50" charset="-127"/>
                <a:ea typeface="나눔스퀘어 Bold" pitchFamily="50" charset="-127"/>
              </a:rPr>
              <a:t>꿈 술래</a:t>
            </a:r>
            <a:endParaRPr lang="en-US" altLang="ko-KR" sz="3000" dirty="0" smtClean="0">
              <a:latin typeface="나눔스퀘어 Bold" pitchFamily="50" charset="-127"/>
              <a:ea typeface="나눔스퀘어 Bold" pitchFamily="50" charset="-127"/>
            </a:endParaRPr>
          </a:p>
          <a:p>
            <a:pPr algn="ctr"/>
            <a:r>
              <a:rPr lang="ko-KR" altLang="en-US" sz="3000" dirty="0" smtClean="0">
                <a:latin typeface="나눔스퀘어 Bold" pitchFamily="50" charset="-127"/>
                <a:ea typeface="나눔스퀘어 Bold" pitchFamily="50" charset="-127"/>
              </a:rPr>
              <a:t>안대 착용</a:t>
            </a:r>
            <a:endParaRPr lang="ko-KR" altLang="en-US" sz="3000" dirty="0">
              <a:latin typeface="나눔스퀘어 Bold" pitchFamily="50" charset="-127"/>
              <a:ea typeface="나눔스퀘어 Bold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01275" y="2093595"/>
            <a:ext cx="1866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AutoNum type="arabicPeriod"/>
            </a:pPr>
            <a:r>
              <a:rPr lang="ko-KR" altLang="en-US" sz="3000" dirty="0" smtClean="0">
                <a:latin typeface="나눔스퀘어 Bold" pitchFamily="50" charset="-127"/>
                <a:ea typeface="나눔스퀘어 Bold" pitchFamily="50" charset="-127"/>
              </a:rPr>
              <a:t>침대 속</a:t>
            </a:r>
            <a:endParaRPr lang="en-US" altLang="ko-KR" sz="3000" dirty="0" smtClean="0">
              <a:latin typeface="나눔스퀘어 Bold" pitchFamily="50" charset="-127"/>
              <a:ea typeface="나눔스퀘어 Bold" pitchFamily="50" charset="-127"/>
            </a:endParaRPr>
          </a:p>
          <a:p>
            <a:pPr marL="514350" indent="-514350" algn="ctr"/>
            <a:r>
              <a:rPr lang="ko-KR" altLang="en-US" sz="3000" dirty="0" smtClean="0">
                <a:latin typeface="나눔스퀘어 Bold" pitchFamily="50" charset="-127"/>
                <a:ea typeface="나눔스퀘어 Bold" pitchFamily="50" charset="-127"/>
              </a:rPr>
              <a:t>카드준비</a:t>
            </a:r>
            <a:endParaRPr lang="ko-KR" altLang="en-US" sz="3000" dirty="0">
              <a:latin typeface="나눔스퀘어 Bold" pitchFamily="50" charset="-127"/>
              <a:ea typeface="나눔스퀘어 Bold" pitchFamily="50" charset="-127"/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 flipH="1" flipV="1">
            <a:off x="8486776" y="2952751"/>
            <a:ext cx="1619249" cy="76199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6165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요약</a:t>
            </a:r>
            <a:endParaRPr lang="ko-KR" altLang="en-US" sz="4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2" name="Picture 2" descr="C:\Users\사용자\Desktop\박찬용\디자인파일\꿈의 대화\Links\0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9917" y="0"/>
            <a:ext cx="8251508" cy="690447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9296399" y="1960245"/>
            <a:ext cx="2238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 dirty="0" smtClean="0">
                <a:latin typeface="나눔스퀘어 Bold" pitchFamily="50" charset="-127"/>
                <a:ea typeface="나눔스퀘어 Bold" pitchFamily="50" charset="-127"/>
              </a:rPr>
              <a:t>4. </a:t>
            </a:r>
            <a:r>
              <a:rPr lang="ko-KR" altLang="en-US" sz="3000" dirty="0" smtClean="0">
                <a:latin typeface="나눔스퀘어 Bold" pitchFamily="50" charset="-127"/>
                <a:ea typeface="나눔스퀘어 Bold" pitchFamily="50" charset="-127"/>
              </a:rPr>
              <a:t>본인 역할 카드 확인</a:t>
            </a:r>
            <a:endParaRPr lang="ko-KR" altLang="en-US" sz="3000" dirty="0">
              <a:latin typeface="나눔스퀘어 Bold" pitchFamily="50" charset="-127"/>
              <a:ea typeface="나눔스퀘어 Bold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625" y="1398270"/>
            <a:ext cx="29527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 dirty="0" smtClean="0">
                <a:latin typeface="나눔스퀘어 Bold" pitchFamily="50" charset="-127"/>
                <a:ea typeface="나눔스퀘어 Bold" pitchFamily="50" charset="-127"/>
              </a:rPr>
              <a:t>5. </a:t>
            </a:r>
            <a:r>
              <a:rPr lang="ko-KR" altLang="en-US" sz="3000" dirty="0" smtClean="0">
                <a:latin typeface="나눔스퀘어 Bold" pitchFamily="50" charset="-127"/>
                <a:ea typeface="나눔스퀘어 Bold" pitchFamily="50" charset="-127"/>
              </a:rPr>
              <a:t>침대 위</a:t>
            </a:r>
            <a:endParaRPr lang="en-US" altLang="ko-KR" sz="3000" dirty="0" smtClean="0">
              <a:latin typeface="나눔스퀘어 Bold" pitchFamily="50" charset="-127"/>
              <a:ea typeface="나눔스퀘어 Bold" pitchFamily="50" charset="-127"/>
            </a:endParaRPr>
          </a:p>
          <a:p>
            <a:pPr algn="ctr"/>
            <a:r>
              <a:rPr lang="ko-KR" altLang="en-US" sz="3000" dirty="0" smtClean="0">
                <a:latin typeface="나눔스퀘어 Bold" pitchFamily="50" charset="-127"/>
                <a:ea typeface="나눔스퀘어 Bold" pitchFamily="50" charset="-127"/>
              </a:rPr>
              <a:t>새 카드 공개 후</a:t>
            </a:r>
            <a:endParaRPr lang="en-US" altLang="ko-KR" sz="3000" dirty="0" smtClean="0">
              <a:latin typeface="나눔스퀘어 Bold" pitchFamily="50" charset="-127"/>
              <a:ea typeface="나눔스퀘어 Bold" pitchFamily="50" charset="-127"/>
            </a:endParaRPr>
          </a:p>
          <a:p>
            <a:pPr algn="ctr"/>
            <a:r>
              <a:rPr lang="ko-KR" altLang="en-US" sz="3000" dirty="0" smtClean="0">
                <a:latin typeface="나눔스퀘어 Bold" pitchFamily="50" charset="-127"/>
                <a:ea typeface="나눔스퀘어 Bold" pitchFamily="50" charset="-127"/>
              </a:rPr>
              <a:t>시계 뒤집고 </a:t>
            </a:r>
            <a:endParaRPr lang="en-US" altLang="ko-KR" sz="3000" dirty="0" smtClean="0">
              <a:latin typeface="나눔스퀘어 Bold" pitchFamily="50" charset="-127"/>
              <a:ea typeface="나눔스퀘어 Bold" pitchFamily="50" charset="-127"/>
            </a:endParaRPr>
          </a:p>
          <a:p>
            <a:pPr algn="ctr"/>
            <a:r>
              <a:rPr lang="ko-KR" altLang="en-US" sz="3000" dirty="0" smtClean="0">
                <a:latin typeface="나눔스퀘어 Bold" pitchFamily="50" charset="-127"/>
                <a:ea typeface="나눔스퀘어 Bold" pitchFamily="50" charset="-127"/>
              </a:rPr>
              <a:t>게임시작</a:t>
            </a:r>
            <a:r>
              <a:rPr lang="en-US" altLang="ko-KR" sz="3000" dirty="0" smtClean="0">
                <a:latin typeface="나눔스퀘어 Bold" pitchFamily="50" charset="-127"/>
                <a:ea typeface="나눔스퀘어 Bold" pitchFamily="50" charset="-127"/>
              </a:rPr>
              <a:t>!</a:t>
            </a:r>
            <a:endParaRPr lang="ko-KR" altLang="en-US" sz="3000" dirty="0">
              <a:latin typeface="나눔스퀘어 Bold" pitchFamily="50" charset="-127"/>
              <a:ea typeface="나눔스퀘어 Bold" pitchFamily="50" charset="-127"/>
            </a:endParaRPr>
          </a:p>
        </p:txBody>
      </p:sp>
      <p:cxnSp>
        <p:nvCxnSpPr>
          <p:cNvPr id="15" name="직선 화살표 연결선 14"/>
          <p:cNvCxnSpPr/>
          <p:nvPr/>
        </p:nvCxnSpPr>
        <p:spPr>
          <a:xfrm flipV="1">
            <a:off x="3099435" y="1581150"/>
            <a:ext cx="1691640" cy="187911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 l="35733" t="39448" r="35935" b="24753"/>
          <a:stretch>
            <a:fillRect/>
          </a:stretch>
        </p:blipFill>
        <p:spPr bwMode="auto">
          <a:xfrm>
            <a:off x="6905624" y="1114425"/>
            <a:ext cx="1098367" cy="1795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타원형 설명선 17"/>
          <p:cNvSpPr/>
          <p:nvPr/>
        </p:nvSpPr>
        <p:spPr>
          <a:xfrm>
            <a:off x="1285875" y="4667837"/>
            <a:ext cx="2253379" cy="995321"/>
          </a:xfrm>
          <a:prstGeom prst="wedgeEllipseCallout">
            <a:avLst>
              <a:gd name="adj1" fmla="val 68028"/>
              <a:gd name="adj2" fmla="val -27989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b="1" smtClean="0">
                <a:solidFill>
                  <a:schemeClr val="tx1"/>
                </a:solidFill>
                <a:latin typeface="나눔스퀘어" pitchFamily="50" charset="-127"/>
                <a:ea typeface="나눔스퀘어" pitchFamily="50" charset="-127"/>
              </a:rPr>
              <a:t>네덜란드</a:t>
            </a:r>
            <a:endParaRPr lang="ko-KR" altLang="en-US" sz="3000" b="1" dirty="0">
              <a:solidFill>
                <a:schemeClr val="tx1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pic>
        <p:nvPicPr>
          <p:cNvPr id="21" name="Picture 5" descr="C:\Users\사용자\Desktop\박찬용\디자인파일\꿈의 대화\Links\03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76689" y="3228975"/>
            <a:ext cx="1480406" cy="2133600"/>
          </a:xfrm>
          <a:prstGeom prst="rect">
            <a:avLst/>
          </a:prstGeom>
          <a:noFill/>
        </p:spPr>
      </p:pic>
      <p:sp>
        <p:nvSpPr>
          <p:cNvPr id="22" name="타원형 설명선 21"/>
          <p:cNvSpPr/>
          <p:nvPr/>
        </p:nvSpPr>
        <p:spPr>
          <a:xfrm>
            <a:off x="6067425" y="172038"/>
            <a:ext cx="2390775" cy="847138"/>
          </a:xfrm>
          <a:prstGeom prst="wedgeEllipseCallout">
            <a:avLst>
              <a:gd name="adj1" fmla="val -60472"/>
              <a:gd name="adj2" fmla="val 7419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b="1" dirty="0" smtClean="0">
                <a:solidFill>
                  <a:schemeClr val="tx1"/>
                </a:solidFill>
                <a:latin typeface="나눔스퀘어" pitchFamily="50" charset="-127"/>
                <a:ea typeface="나눔스퀘어" pitchFamily="50" charset="-127"/>
              </a:rPr>
              <a:t>뉴질랜드</a:t>
            </a:r>
            <a:endParaRPr lang="ko-KR" altLang="en-US" sz="3000" b="1" dirty="0">
              <a:solidFill>
                <a:schemeClr val="tx1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pic>
        <p:nvPicPr>
          <p:cNvPr id="2055" name="Picture 7" descr="C:\Users\사용자\Desktop\박찬용\디자인파일\꿈의 대화\Links\03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8203792">
            <a:off x="4680182" y="82041"/>
            <a:ext cx="797924" cy="1116819"/>
          </a:xfrm>
          <a:prstGeom prst="rect">
            <a:avLst/>
          </a:prstGeom>
          <a:noFill/>
        </p:spPr>
      </p:pic>
      <p:pic>
        <p:nvPicPr>
          <p:cNvPr id="25" name="Picture 5" descr="C:\Users\사용자\Desktop\박찬용\디자인파일\꿈의 대화\Links\03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296669">
            <a:off x="9472614" y="123825"/>
            <a:ext cx="938211" cy="1352174"/>
          </a:xfrm>
          <a:prstGeom prst="rect">
            <a:avLst/>
          </a:prstGeom>
          <a:noFill/>
        </p:spPr>
      </p:pic>
      <p:sp>
        <p:nvSpPr>
          <p:cNvPr id="26" name="타원형 설명선 25"/>
          <p:cNvSpPr/>
          <p:nvPr/>
        </p:nvSpPr>
        <p:spPr>
          <a:xfrm>
            <a:off x="8953500" y="1991313"/>
            <a:ext cx="2990850" cy="951912"/>
          </a:xfrm>
          <a:prstGeom prst="wedgeEllipseCallout">
            <a:avLst>
              <a:gd name="adj1" fmla="val -12256"/>
              <a:gd name="adj2" fmla="val -136501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b="1" dirty="0" err="1" smtClean="0">
                <a:solidFill>
                  <a:schemeClr val="tx1"/>
                </a:solidFill>
                <a:latin typeface="나눔스퀘어" pitchFamily="50" charset="-127"/>
                <a:ea typeface="나눔스퀘어" pitchFamily="50" charset="-127"/>
              </a:rPr>
              <a:t>트로피카나</a:t>
            </a:r>
            <a:endParaRPr lang="ko-KR" altLang="en-US" sz="3000" b="1" dirty="0">
              <a:solidFill>
                <a:schemeClr val="tx1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pic>
        <p:nvPicPr>
          <p:cNvPr id="2057" name="Picture 9" descr="C:\Users\사용자\Desktop\박찬용\디자인파일\꿈의 대화\Links\03-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8792232">
            <a:off x="9719165" y="3675154"/>
            <a:ext cx="1023352" cy="1442390"/>
          </a:xfrm>
          <a:prstGeom prst="rect">
            <a:avLst/>
          </a:prstGeom>
          <a:noFill/>
        </p:spPr>
      </p:pic>
      <p:sp>
        <p:nvSpPr>
          <p:cNvPr id="28" name="타원형 설명선 27"/>
          <p:cNvSpPr/>
          <p:nvPr/>
        </p:nvSpPr>
        <p:spPr>
          <a:xfrm>
            <a:off x="9953624" y="5125038"/>
            <a:ext cx="2085975" cy="847138"/>
          </a:xfrm>
          <a:prstGeom prst="wedgeEllipseCallout">
            <a:avLst>
              <a:gd name="adj1" fmla="val -8603"/>
              <a:gd name="adj2" fmla="val -8478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b="1" dirty="0" smtClean="0">
                <a:solidFill>
                  <a:schemeClr val="tx1"/>
                </a:solidFill>
                <a:latin typeface="나눔스퀘어" pitchFamily="50" charset="-127"/>
                <a:ea typeface="나눔스퀘어" pitchFamily="50" charset="-127"/>
              </a:rPr>
              <a:t>원숭이</a:t>
            </a:r>
            <a:endParaRPr lang="ko-KR" altLang="en-US" sz="3000" b="1" dirty="0">
              <a:solidFill>
                <a:schemeClr val="tx1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29" name="타원형 설명선 28"/>
          <p:cNvSpPr/>
          <p:nvPr/>
        </p:nvSpPr>
        <p:spPr>
          <a:xfrm>
            <a:off x="1295400" y="4667837"/>
            <a:ext cx="2253379" cy="995321"/>
          </a:xfrm>
          <a:prstGeom prst="wedgeEllipseCallout">
            <a:avLst>
              <a:gd name="adj1" fmla="val 68028"/>
              <a:gd name="adj2" fmla="val -27989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b="1" dirty="0" smtClean="0">
                <a:solidFill>
                  <a:schemeClr val="tx1"/>
                </a:solidFill>
                <a:latin typeface="나눔스퀘어" pitchFamily="50" charset="-127"/>
                <a:ea typeface="나눔스퀘어" pitchFamily="50" charset="-127"/>
              </a:rPr>
              <a:t>주황색</a:t>
            </a:r>
            <a:endParaRPr lang="ko-KR" altLang="en-US" sz="3000" b="1" dirty="0">
              <a:solidFill>
                <a:schemeClr val="tx1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129" t="14861" r="73967" b="69883"/>
          <a:stretch>
            <a:fillRect/>
          </a:stretch>
        </p:blipFill>
        <p:spPr bwMode="auto">
          <a:xfrm>
            <a:off x="4705350" y="1007744"/>
            <a:ext cx="790575" cy="1283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 animBg="1"/>
      <p:bldP spid="22" grpId="0" animBg="1"/>
      <p:bldP spid="26" grpId="0" animBg="1"/>
      <p:bldP spid="28" grpId="0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6165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요약</a:t>
            </a:r>
            <a:endParaRPr lang="ko-KR" altLang="en-US" sz="4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2" name="Picture 2" descr="C:\Users\사용자\Desktop\박찬용\디자인파일\꿈의 대화\Links\0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9917" y="0"/>
            <a:ext cx="8251508" cy="6904470"/>
          </a:xfrm>
          <a:prstGeom prst="rect">
            <a:avLst/>
          </a:prstGeom>
          <a:noFill/>
        </p:spPr>
      </p:pic>
      <p:pic>
        <p:nvPicPr>
          <p:cNvPr id="19" name="Picture 5" descr="C:\Users\사용자\Desktop\박찬용\디자인파일\꿈의 대화\Links\03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6689" y="3228975"/>
            <a:ext cx="1480406" cy="2133600"/>
          </a:xfrm>
          <a:prstGeom prst="rect">
            <a:avLst/>
          </a:prstGeom>
          <a:noFill/>
        </p:spPr>
      </p:pic>
      <p:pic>
        <p:nvPicPr>
          <p:cNvPr id="20" name="Picture 7" descr="C:\Users\사용자\Desktop\박찬용\디자인파일\꿈의 대화\Links\03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203792">
            <a:off x="4680182" y="82041"/>
            <a:ext cx="797924" cy="1116819"/>
          </a:xfrm>
          <a:prstGeom prst="rect">
            <a:avLst/>
          </a:prstGeom>
          <a:noFill/>
        </p:spPr>
      </p:pic>
      <p:pic>
        <p:nvPicPr>
          <p:cNvPr id="23" name="Picture 5" descr="C:\Users\사용자\Desktop\박찬용\디자인파일\꿈의 대화\Links\03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296669">
            <a:off x="9472614" y="123825"/>
            <a:ext cx="938211" cy="1352174"/>
          </a:xfrm>
          <a:prstGeom prst="rect">
            <a:avLst/>
          </a:prstGeom>
          <a:noFill/>
        </p:spPr>
      </p:pic>
      <p:pic>
        <p:nvPicPr>
          <p:cNvPr id="24" name="Picture 9" descr="C:\Users\사용자\Desktop\박찬용\디자인파일\꿈의 대화\Links\03-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8792232">
            <a:off x="9719165" y="3675154"/>
            <a:ext cx="1023352" cy="1442390"/>
          </a:xfrm>
          <a:prstGeom prst="rect">
            <a:avLst/>
          </a:prstGeom>
          <a:noFill/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7" cstate="print"/>
          <a:srcRect l="35733" t="44954" r="35935" b="24753"/>
          <a:stretch>
            <a:fillRect/>
          </a:stretch>
        </p:blipFill>
        <p:spPr bwMode="auto">
          <a:xfrm>
            <a:off x="6905624" y="1390650"/>
            <a:ext cx="1098367" cy="1519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타원형 설명선 29"/>
          <p:cNvSpPr/>
          <p:nvPr/>
        </p:nvSpPr>
        <p:spPr>
          <a:xfrm>
            <a:off x="6296025" y="3200987"/>
            <a:ext cx="2400300" cy="1218613"/>
          </a:xfrm>
          <a:prstGeom prst="wedgeEllipseCallout">
            <a:avLst>
              <a:gd name="adj1" fmla="val 20056"/>
              <a:gd name="adj2" fmla="val 69420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b="1" dirty="0" smtClean="0">
                <a:solidFill>
                  <a:schemeClr val="tx1"/>
                </a:solidFill>
                <a:latin typeface="나눔스퀘어" pitchFamily="50" charset="-127"/>
                <a:ea typeface="나눔스퀘어" pitchFamily="50" charset="-127"/>
              </a:rPr>
              <a:t>오렌지 </a:t>
            </a:r>
            <a:r>
              <a:rPr lang="en-US" altLang="ko-KR" sz="3000" b="1" dirty="0" smtClean="0">
                <a:solidFill>
                  <a:schemeClr val="tx1"/>
                </a:solidFill>
                <a:latin typeface="나눔스퀘어" pitchFamily="50" charset="-127"/>
                <a:ea typeface="나눔스퀘어" pitchFamily="50" charset="-127"/>
              </a:rPr>
              <a:t>(O)</a:t>
            </a:r>
            <a:endParaRPr lang="ko-KR" altLang="en-US" sz="3000" b="1" dirty="0">
              <a:solidFill>
                <a:schemeClr val="tx1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0.10703 2.96296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6165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요약</a:t>
            </a:r>
            <a:endParaRPr lang="ko-KR" altLang="en-US" sz="4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2" name="Picture 2" descr="C:\Users\사용자\Desktop\박찬용\디자인파일\꿈의 대화\Links\0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9917" y="0"/>
            <a:ext cx="8251508" cy="6904470"/>
          </a:xfrm>
          <a:prstGeom prst="rect">
            <a:avLst/>
          </a:prstGeom>
          <a:noFill/>
        </p:spPr>
      </p:pic>
      <p:pic>
        <p:nvPicPr>
          <p:cNvPr id="19" name="Picture 5" descr="C:\Users\사용자\Desktop\박찬용\디자인파일\꿈의 대화\Links\03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6689" y="3228975"/>
            <a:ext cx="1480406" cy="2133600"/>
          </a:xfrm>
          <a:prstGeom prst="rect">
            <a:avLst/>
          </a:prstGeom>
          <a:noFill/>
        </p:spPr>
      </p:pic>
      <p:pic>
        <p:nvPicPr>
          <p:cNvPr id="20" name="Picture 7" descr="C:\Users\사용자\Desktop\박찬용\디자인파일\꿈의 대화\Links\03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203792">
            <a:off x="4680182" y="82041"/>
            <a:ext cx="797924" cy="1116819"/>
          </a:xfrm>
          <a:prstGeom prst="rect">
            <a:avLst/>
          </a:prstGeom>
          <a:noFill/>
        </p:spPr>
      </p:pic>
      <p:pic>
        <p:nvPicPr>
          <p:cNvPr id="23" name="Picture 5" descr="C:\Users\사용자\Desktop\박찬용\디자인파일\꿈의 대화\Links\03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296669">
            <a:off x="9472614" y="123825"/>
            <a:ext cx="938211" cy="1352174"/>
          </a:xfrm>
          <a:prstGeom prst="rect">
            <a:avLst/>
          </a:prstGeom>
          <a:noFill/>
        </p:spPr>
      </p:pic>
      <p:pic>
        <p:nvPicPr>
          <p:cNvPr id="24" name="Picture 9" descr="C:\Users\사용자\Desktop\박찬용\디자인파일\꿈의 대화\Links\03-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8792232">
            <a:off x="9719165" y="3675154"/>
            <a:ext cx="1023352" cy="1442390"/>
          </a:xfrm>
          <a:prstGeom prst="rect">
            <a:avLst/>
          </a:prstGeom>
          <a:noFill/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7" cstate="print"/>
          <a:srcRect l="35733" t="44954" r="35935" b="24753"/>
          <a:stretch>
            <a:fillRect/>
          </a:stretch>
        </p:blipFill>
        <p:spPr bwMode="auto">
          <a:xfrm>
            <a:off x="6905624" y="1390650"/>
            <a:ext cx="1098367" cy="1519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타원형 설명선 29"/>
          <p:cNvSpPr/>
          <p:nvPr/>
        </p:nvSpPr>
        <p:spPr>
          <a:xfrm>
            <a:off x="6505575" y="3248613"/>
            <a:ext cx="2114550" cy="885238"/>
          </a:xfrm>
          <a:prstGeom prst="wedgeEllipseCallout">
            <a:avLst>
              <a:gd name="adj1" fmla="val 7347"/>
              <a:gd name="adj2" fmla="val 94753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b="1" dirty="0" smtClean="0">
                <a:solidFill>
                  <a:schemeClr val="tx1"/>
                </a:solidFill>
                <a:latin typeface="나눔스퀘어" pitchFamily="50" charset="-127"/>
                <a:ea typeface="나눔스퀘어" pitchFamily="50" charset="-127"/>
              </a:rPr>
              <a:t>감 </a:t>
            </a:r>
            <a:r>
              <a:rPr lang="en-US" altLang="ko-KR" sz="3000" b="1" dirty="0" smtClean="0">
                <a:solidFill>
                  <a:schemeClr val="tx1"/>
                </a:solidFill>
                <a:latin typeface="나눔스퀘어" pitchFamily="50" charset="-127"/>
                <a:ea typeface="나눔스퀘어" pitchFamily="50" charset="-127"/>
              </a:rPr>
              <a:t>(X)</a:t>
            </a:r>
            <a:endParaRPr lang="ko-KR" altLang="en-US" sz="3000" b="1" dirty="0">
              <a:solidFill>
                <a:schemeClr val="tx1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10547 4.07407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6165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요약</a:t>
            </a:r>
            <a:endParaRPr lang="ko-KR" altLang="en-US" sz="4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321546"/>
            <a:ext cx="9601200" cy="5993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95324" y="3179445"/>
            <a:ext cx="293370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spc="-150" dirty="0" smtClean="0">
                <a:latin typeface="나눔스퀘어 Bold" pitchFamily="50" charset="-127"/>
                <a:ea typeface="나눔스퀘어 Bold" pitchFamily="50" charset="-127"/>
              </a:rPr>
              <a:t>1. </a:t>
            </a:r>
            <a:r>
              <a:rPr lang="ko-KR" altLang="en-US" sz="2600" spc="-150" dirty="0" err="1" smtClean="0">
                <a:latin typeface="나눔스퀘어 Bold" pitchFamily="50" charset="-127"/>
                <a:ea typeface="나눔스퀘어 Bold" pitchFamily="50" charset="-127"/>
              </a:rPr>
              <a:t>맞힌카드</a:t>
            </a:r>
            <a:r>
              <a:rPr lang="ko-KR" altLang="en-US" sz="2600" spc="-150" dirty="0" smtClean="0">
                <a:latin typeface="나눔스퀘어 Bold" pitchFamily="50" charset="-127"/>
                <a:ea typeface="나눔스퀘어 Bold" pitchFamily="50" charset="-127"/>
              </a:rPr>
              <a:t> </a:t>
            </a:r>
            <a:r>
              <a:rPr lang="en-US" altLang="ko-KR" sz="2600" spc="-150" dirty="0" smtClean="0">
                <a:latin typeface="나눔스퀘어 Bold" pitchFamily="50" charset="-127"/>
                <a:ea typeface="나눔스퀘어 Bold" pitchFamily="50" charset="-127"/>
              </a:rPr>
              <a:t>4</a:t>
            </a:r>
            <a:r>
              <a:rPr lang="ko-KR" altLang="en-US" sz="2600" spc="-150" dirty="0" smtClean="0">
                <a:latin typeface="나눔스퀘어 Bold" pitchFamily="50" charset="-127"/>
                <a:ea typeface="나눔스퀘어 Bold" pitchFamily="50" charset="-127"/>
              </a:rPr>
              <a:t>장 </a:t>
            </a:r>
            <a:endParaRPr lang="en-US" altLang="ko-KR" sz="2600" spc="-150" dirty="0" smtClean="0">
              <a:latin typeface="나눔스퀘어 Bold" pitchFamily="50" charset="-127"/>
              <a:ea typeface="나눔스퀘어 Bold" pitchFamily="50" charset="-127"/>
            </a:endParaRPr>
          </a:p>
          <a:p>
            <a:pPr algn="ctr"/>
            <a:r>
              <a:rPr lang="en-US" altLang="ko-KR" sz="2600" spc="-150" dirty="0" smtClean="0">
                <a:latin typeface="나눔스퀘어 Bold" pitchFamily="50" charset="-127"/>
                <a:ea typeface="나눔스퀘어 Bold" pitchFamily="50" charset="-127"/>
              </a:rPr>
              <a:t>+ </a:t>
            </a:r>
            <a:r>
              <a:rPr lang="ko-KR" altLang="en-US" sz="2600" spc="-150" dirty="0" err="1" smtClean="0">
                <a:latin typeface="나눔스퀘어 Bold" pitchFamily="50" charset="-127"/>
                <a:ea typeface="나눔스퀘어 Bold" pitchFamily="50" charset="-127"/>
              </a:rPr>
              <a:t>꿈되집기</a:t>
            </a:r>
            <a:r>
              <a:rPr lang="ko-KR" altLang="en-US" sz="2600" spc="-150" dirty="0" smtClean="0">
                <a:latin typeface="나눔스퀘어 Bold" pitchFamily="50" charset="-127"/>
                <a:ea typeface="나눔스퀘어 Bold" pitchFamily="50" charset="-127"/>
              </a:rPr>
              <a:t> </a:t>
            </a:r>
            <a:r>
              <a:rPr lang="en-US" altLang="ko-KR" sz="2600" spc="-150" dirty="0" smtClean="0">
                <a:latin typeface="나눔스퀘어 Bold" pitchFamily="50" charset="-127"/>
                <a:ea typeface="나눔스퀘어 Bold" pitchFamily="50" charset="-127"/>
              </a:rPr>
              <a:t>2</a:t>
            </a:r>
            <a:r>
              <a:rPr lang="ko-KR" altLang="en-US" sz="2600" spc="-150" dirty="0" smtClean="0">
                <a:latin typeface="나눔스퀘어 Bold" pitchFamily="50" charset="-127"/>
                <a:ea typeface="나눔스퀘어 Bold" pitchFamily="50" charset="-127"/>
              </a:rPr>
              <a:t>점</a:t>
            </a:r>
            <a:endParaRPr lang="en-US" altLang="ko-KR" sz="2600" spc="-150" dirty="0" smtClean="0">
              <a:latin typeface="나눔스퀘어 Bold" pitchFamily="50" charset="-127"/>
              <a:ea typeface="나눔스퀘어 Bold" pitchFamily="50" charset="-127"/>
            </a:endParaRPr>
          </a:p>
          <a:p>
            <a:pPr algn="ctr"/>
            <a:r>
              <a:rPr lang="en-US" altLang="ko-KR" sz="2600" spc="-150" dirty="0" smtClean="0">
                <a:latin typeface="나눔스퀘어 Bold" pitchFamily="50" charset="-127"/>
                <a:ea typeface="나눔스퀘어 Bold" pitchFamily="50" charset="-127"/>
              </a:rPr>
              <a:t>= 6</a:t>
            </a:r>
            <a:r>
              <a:rPr lang="ko-KR" altLang="en-US" sz="2600" spc="-150" dirty="0" smtClean="0">
                <a:latin typeface="나눔스퀘어 Bold" pitchFamily="50" charset="-127"/>
                <a:ea typeface="나눔스퀘어 Bold" pitchFamily="50" charset="-127"/>
              </a:rPr>
              <a:t>점</a:t>
            </a:r>
            <a:endParaRPr lang="ko-KR" altLang="en-US" sz="2600" spc="-150" dirty="0">
              <a:latin typeface="나눔스퀘어 Bold" pitchFamily="50" charset="-127"/>
              <a:ea typeface="나눔스퀘어 Bold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19799" y="3569970"/>
            <a:ext cx="293370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altLang="ko-KR" sz="2600" spc="-150" dirty="0" smtClean="0">
                <a:latin typeface="나눔스퀘어 Bold" pitchFamily="50" charset="-127"/>
                <a:ea typeface="나눔스퀘어 Bold" pitchFamily="50" charset="-127"/>
              </a:rPr>
              <a:t>2. </a:t>
            </a:r>
            <a:r>
              <a:rPr lang="ko-KR" altLang="en-US" sz="2600" spc="-150" dirty="0" err="1" smtClean="0">
                <a:latin typeface="나눔스퀘어 Bold" pitchFamily="50" charset="-127"/>
                <a:ea typeface="나눔스퀘어 Bold" pitchFamily="50" charset="-127"/>
              </a:rPr>
              <a:t>맞힌카드</a:t>
            </a:r>
            <a:r>
              <a:rPr lang="ko-KR" altLang="en-US" sz="2600" spc="-150" dirty="0" smtClean="0">
                <a:latin typeface="나눔스퀘어 Bold" pitchFamily="50" charset="-127"/>
                <a:ea typeface="나눔스퀘어 Bold" pitchFamily="50" charset="-127"/>
              </a:rPr>
              <a:t> </a:t>
            </a:r>
            <a:r>
              <a:rPr lang="en-US" altLang="ko-KR" sz="2600" spc="-150" dirty="0" smtClean="0">
                <a:latin typeface="나눔스퀘어 Bold" pitchFamily="50" charset="-127"/>
                <a:ea typeface="나눔스퀘어 Bold" pitchFamily="50" charset="-127"/>
              </a:rPr>
              <a:t>4</a:t>
            </a:r>
            <a:r>
              <a:rPr lang="ko-KR" altLang="en-US" sz="2600" spc="-150" dirty="0" smtClean="0">
                <a:latin typeface="나눔스퀘어 Bold" pitchFamily="50" charset="-127"/>
                <a:ea typeface="나눔스퀘어 Bold" pitchFamily="50" charset="-127"/>
              </a:rPr>
              <a:t>장 </a:t>
            </a:r>
            <a:endParaRPr lang="en-US" altLang="ko-KR" sz="2600" spc="-150" dirty="0" smtClean="0">
              <a:latin typeface="나눔스퀘어 Bold" pitchFamily="50" charset="-127"/>
              <a:ea typeface="나눔스퀘어 Bold" pitchFamily="50" charset="-127"/>
            </a:endParaRPr>
          </a:p>
          <a:p>
            <a:pPr marL="514350" indent="-514350" algn="ctr"/>
            <a:r>
              <a:rPr lang="en-US" altLang="ko-KR" sz="2600" spc="-150" dirty="0" smtClean="0">
                <a:latin typeface="나눔스퀘어 Bold" pitchFamily="50" charset="-127"/>
                <a:ea typeface="나눔스퀘어 Bold" pitchFamily="50" charset="-127"/>
              </a:rPr>
              <a:t>= 4</a:t>
            </a:r>
            <a:r>
              <a:rPr lang="ko-KR" altLang="en-US" sz="2600" spc="-150" dirty="0" smtClean="0">
                <a:latin typeface="나눔스퀘어 Bold" pitchFamily="50" charset="-127"/>
                <a:ea typeface="나눔스퀘어 Bold" pitchFamily="50" charset="-127"/>
              </a:rPr>
              <a:t>점</a:t>
            </a:r>
            <a:endParaRPr lang="ko-KR" altLang="en-US" sz="2600" spc="-150" dirty="0">
              <a:latin typeface="나눔스퀘어 Bold" pitchFamily="50" charset="-127"/>
              <a:ea typeface="나눔스퀘어 Bold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34474" y="4551045"/>
            <a:ext cx="293370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altLang="ko-KR" sz="2600" spc="-150" dirty="0" smtClean="0">
                <a:latin typeface="나눔스퀘어 Bold" pitchFamily="50" charset="-127"/>
                <a:ea typeface="나눔스퀘어 Bold" pitchFamily="50" charset="-127"/>
              </a:rPr>
              <a:t>3. </a:t>
            </a:r>
            <a:r>
              <a:rPr lang="ko-KR" altLang="en-US" sz="2600" spc="-150" dirty="0" err="1" smtClean="0">
                <a:latin typeface="나눔스퀘어 Bold" pitchFamily="50" charset="-127"/>
                <a:ea typeface="나눔스퀘어 Bold" pitchFamily="50" charset="-127"/>
              </a:rPr>
              <a:t>틀린카드</a:t>
            </a:r>
            <a:r>
              <a:rPr lang="ko-KR" altLang="en-US" sz="2600" spc="-150" dirty="0" smtClean="0">
                <a:latin typeface="나눔스퀘어 Bold" pitchFamily="50" charset="-127"/>
                <a:ea typeface="나눔스퀘어 Bold" pitchFamily="50" charset="-127"/>
              </a:rPr>
              <a:t> </a:t>
            </a:r>
            <a:r>
              <a:rPr lang="en-US" altLang="ko-KR" sz="2600" spc="-150" dirty="0" smtClean="0">
                <a:latin typeface="나눔스퀘어 Bold" pitchFamily="50" charset="-127"/>
                <a:ea typeface="나눔스퀘어 Bold" pitchFamily="50" charset="-127"/>
              </a:rPr>
              <a:t>2</a:t>
            </a:r>
            <a:r>
              <a:rPr lang="ko-KR" altLang="en-US" sz="2600" spc="-150" dirty="0" smtClean="0">
                <a:latin typeface="나눔스퀘어 Bold" pitchFamily="50" charset="-127"/>
                <a:ea typeface="나눔스퀘어 Bold" pitchFamily="50" charset="-127"/>
              </a:rPr>
              <a:t>장 </a:t>
            </a:r>
            <a:endParaRPr lang="en-US" altLang="ko-KR" sz="2600" spc="-150" dirty="0" smtClean="0">
              <a:latin typeface="나눔스퀘어 Bold" pitchFamily="50" charset="-127"/>
              <a:ea typeface="나눔스퀘어 Bold" pitchFamily="50" charset="-127"/>
            </a:endParaRPr>
          </a:p>
          <a:p>
            <a:pPr marL="514350" indent="-514350" algn="ctr"/>
            <a:r>
              <a:rPr lang="en-US" altLang="ko-KR" sz="2600" spc="-150" dirty="0" smtClean="0">
                <a:latin typeface="나눔스퀘어 Bold" pitchFamily="50" charset="-127"/>
                <a:ea typeface="나눔스퀘어 Bold" pitchFamily="50" charset="-127"/>
              </a:rPr>
              <a:t>= 2</a:t>
            </a:r>
            <a:r>
              <a:rPr lang="ko-KR" altLang="en-US" sz="2600" spc="-150" dirty="0" smtClean="0">
                <a:latin typeface="나눔스퀘어 Bold" pitchFamily="50" charset="-127"/>
                <a:ea typeface="나눔스퀘어 Bold" pitchFamily="50" charset="-127"/>
              </a:rPr>
              <a:t>점</a:t>
            </a:r>
            <a:endParaRPr lang="ko-KR" altLang="en-US" sz="2600" spc="-150" dirty="0">
              <a:latin typeface="나눔스퀘어 Bold" pitchFamily="50" charset="-127"/>
              <a:ea typeface="나눔스퀘어 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14699" y="3550920"/>
            <a:ext cx="32670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altLang="ko-KR" sz="2600" spc="-150" dirty="0" smtClean="0">
                <a:latin typeface="나눔스퀘어 Bold" pitchFamily="50" charset="-127"/>
                <a:ea typeface="나눔스퀘어 Bold" pitchFamily="50" charset="-127"/>
              </a:rPr>
              <a:t>4. </a:t>
            </a:r>
            <a:r>
              <a:rPr lang="ko-KR" altLang="en-US" sz="2600" spc="-150" dirty="0" smtClean="0">
                <a:latin typeface="나눔스퀘어 Bold" pitchFamily="50" charset="-127"/>
                <a:ea typeface="나눔스퀘어 Bold" pitchFamily="50" charset="-127"/>
              </a:rPr>
              <a:t>카드차이 </a:t>
            </a:r>
            <a:r>
              <a:rPr lang="en-US" altLang="ko-KR" sz="2600" spc="-150" dirty="0" smtClean="0">
                <a:latin typeface="나눔스퀘어 Bold" pitchFamily="50" charset="-127"/>
                <a:ea typeface="나눔스퀘어 Bold" pitchFamily="50" charset="-127"/>
              </a:rPr>
              <a:t>2</a:t>
            </a:r>
            <a:r>
              <a:rPr lang="ko-KR" altLang="en-US" sz="2600" spc="-150" dirty="0" err="1" smtClean="0">
                <a:latin typeface="나눔스퀘어 Bold" pitchFamily="50" charset="-127"/>
                <a:ea typeface="나눔스퀘어 Bold" pitchFamily="50" charset="-127"/>
              </a:rPr>
              <a:t>장이상</a:t>
            </a:r>
            <a:r>
              <a:rPr lang="ko-KR" altLang="en-US" sz="2600" spc="-150" dirty="0" smtClean="0">
                <a:latin typeface="나눔스퀘어 Bold" pitchFamily="50" charset="-127"/>
                <a:ea typeface="나눔스퀘어 Bold" pitchFamily="50" charset="-127"/>
              </a:rPr>
              <a:t> </a:t>
            </a:r>
            <a:endParaRPr lang="en-US" altLang="ko-KR" sz="2600" spc="-150" dirty="0" smtClean="0">
              <a:latin typeface="나눔스퀘어 Bold" pitchFamily="50" charset="-127"/>
              <a:ea typeface="나눔스퀘어 Bold" pitchFamily="50" charset="-127"/>
            </a:endParaRPr>
          </a:p>
          <a:p>
            <a:pPr marL="514350" indent="-514350" algn="ctr"/>
            <a:r>
              <a:rPr lang="en-US" altLang="ko-KR" sz="2600" dirty="0" smtClean="0">
                <a:latin typeface="나눔스퀘어 Bold" pitchFamily="50" charset="-127"/>
                <a:ea typeface="나눔스퀘어 Bold" pitchFamily="50" charset="-127"/>
              </a:rPr>
              <a:t>= 2</a:t>
            </a:r>
            <a:r>
              <a:rPr lang="ko-KR" altLang="en-US" sz="2600" dirty="0" smtClean="0">
                <a:latin typeface="나눔스퀘어 Bold" pitchFamily="50" charset="-127"/>
                <a:ea typeface="나눔스퀘어 Bold" pitchFamily="50" charset="-127"/>
              </a:rPr>
              <a:t>점</a:t>
            </a:r>
            <a:endParaRPr lang="ko-KR" altLang="en-US" sz="2600" dirty="0">
              <a:latin typeface="나눔스퀘어 Bold" pitchFamily="50" charset="-127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3837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526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추천 게임 </a:t>
            </a:r>
            <a:r>
              <a:rPr lang="en-US" altLang="ko-KR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비슷한 룰의 다른 게임</a:t>
            </a:r>
          </a:p>
        </p:txBody>
      </p:sp>
      <p:pic>
        <p:nvPicPr>
          <p:cNvPr id="8195" name="Picture 3" descr="C:\Users\사용자\Desktop\박찬용\다운로드\꿈의대화\브레인 스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7179" y="1959602"/>
            <a:ext cx="3332589" cy="3332589"/>
          </a:xfrm>
          <a:prstGeom prst="rect">
            <a:avLst/>
          </a:prstGeom>
          <a:noFill/>
        </p:spPr>
      </p:pic>
      <p:pic>
        <p:nvPicPr>
          <p:cNvPr id="8196" name="Picture 4" descr="C:\Users\사용자\Desktop\박찬용\다운로드\꿈의대화\콘셉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1363" y="1834342"/>
            <a:ext cx="3527662" cy="352766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1165253" y="1002854"/>
            <a:ext cx="4037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ko-KR" altLang="en-US" sz="3600" spc="-150" dirty="0" err="1" smtClean="0">
                <a:latin typeface="나눔스퀘어" pitchFamily="50" charset="-127"/>
                <a:ea typeface="나눔스퀘어" pitchFamily="50" charset="-127"/>
              </a:rPr>
              <a:t>콘셉트</a:t>
            </a:r>
            <a:r>
              <a:rPr lang="ko-KR" altLang="en-US" sz="3600" spc="-150" dirty="0" smtClean="0">
                <a:latin typeface="나눔스퀘어" pitchFamily="50" charset="-127"/>
                <a:ea typeface="나눔스퀘어" pitchFamily="50" charset="-127"/>
              </a:rPr>
              <a:t>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 </a:t>
            </a:r>
            <a:r>
              <a:rPr lang="en-US" altLang="ko-KR" sz="26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#</a:t>
            </a:r>
            <a:r>
              <a:rPr lang="ko-KR" altLang="en-US" sz="26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의미전달 </a:t>
            </a:r>
            <a:r>
              <a:rPr lang="en-US" altLang="ko-KR" sz="26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#</a:t>
            </a:r>
            <a:r>
              <a:rPr lang="ko-KR" altLang="en-US" sz="26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퀴즈</a:t>
            </a:r>
            <a:endParaRPr lang="en-US" altLang="ko-KR" sz="2600" spc="-150" dirty="0" smtClean="0">
              <a:solidFill>
                <a:srgbClr val="C00000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6077119" y="1002854"/>
            <a:ext cx="5777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ko-KR" altLang="en-US" sz="3600" spc="-150" dirty="0" smtClean="0">
                <a:latin typeface="나눔스퀘어" pitchFamily="50" charset="-127"/>
                <a:ea typeface="나눔스퀘어" pitchFamily="50" charset="-127"/>
              </a:rPr>
              <a:t>브레인 </a:t>
            </a:r>
            <a:r>
              <a:rPr lang="ko-KR" altLang="en-US" sz="3600" spc="-150" dirty="0" err="1" smtClean="0">
                <a:latin typeface="나눔스퀘어" pitchFamily="50" charset="-127"/>
                <a:ea typeface="나눔스퀘어" pitchFamily="50" charset="-127"/>
              </a:rPr>
              <a:t>스톰</a:t>
            </a:r>
            <a:r>
              <a:rPr lang="ko-KR" altLang="en-US" sz="3600" spc="-150" dirty="0" smtClean="0">
                <a:latin typeface="나눔스퀘어" pitchFamily="50" charset="-127"/>
                <a:ea typeface="나눔스퀘어" pitchFamily="50" charset="-127"/>
              </a:rPr>
              <a:t> </a:t>
            </a:r>
            <a:r>
              <a:rPr lang="ko-KR" altLang="en-US" sz="3000" spc="-150" dirty="0" smtClean="0">
                <a:latin typeface="나눔스퀘어" pitchFamily="50" charset="-127"/>
                <a:ea typeface="나눔스퀘어" pitchFamily="50" charset="-127"/>
              </a:rPr>
              <a:t> </a:t>
            </a:r>
            <a:r>
              <a:rPr lang="en-US" altLang="ko-KR" sz="26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#</a:t>
            </a:r>
            <a:r>
              <a:rPr lang="ko-KR" altLang="en-US" sz="2600" spc="-150" dirty="0" smtClean="0">
                <a:solidFill>
                  <a:srgbClr val="C00000"/>
                </a:solidFill>
                <a:latin typeface="나눔스퀘어" pitchFamily="50" charset="-127"/>
                <a:ea typeface="나눔스퀘어" pitchFamily="50" charset="-127"/>
              </a:rPr>
              <a:t>창의적 연상</a:t>
            </a:r>
            <a:endParaRPr lang="en-US" altLang="ko-KR" sz="2600" spc="-150" dirty="0" smtClean="0">
              <a:solidFill>
                <a:srgbClr val="C00000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1189529" y="5251173"/>
            <a:ext cx="4037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ko-KR" altLang="en-US" sz="2400" spc="-150" dirty="0" smtClean="0">
                <a:latin typeface="나눔스퀘어" pitchFamily="50" charset="-127"/>
                <a:ea typeface="나눔스퀘어" pitchFamily="50" charset="-127"/>
              </a:rPr>
              <a:t>대화 없이 단어를 설명하는</a:t>
            </a:r>
            <a:endParaRPr lang="en-US" altLang="ko-KR" sz="24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 algn="ctr">
              <a:lnSpc>
                <a:spcPct val="150000"/>
              </a:lnSpc>
            </a:pPr>
            <a:r>
              <a:rPr lang="ko-KR" altLang="en-US" sz="2400" spc="-150" dirty="0" smtClean="0">
                <a:latin typeface="나눔스퀘어" pitchFamily="50" charset="-127"/>
                <a:ea typeface="나눔스퀘어" pitchFamily="50" charset="-127"/>
              </a:rPr>
              <a:t>공감게임</a:t>
            </a:r>
            <a:endParaRPr lang="en-US" altLang="ko-KR" sz="2400" spc="-150" dirty="0" smtClean="0">
              <a:solidFill>
                <a:srgbClr val="C00000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AD394C5-B1C5-4CC5-BB58-75B6459C5F61}"/>
              </a:ext>
            </a:extLst>
          </p:cNvPr>
          <p:cNvSpPr txBox="1"/>
          <p:nvPr/>
        </p:nvSpPr>
        <p:spPr>
          <a:xfrm>
            <a:off x="6951058" y="5251174"/>
            <a:ext cx="4037927" cy="1147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lnSpc>
                <a:spcPct val="150000"/>
              </a:lnSpc>
            </a:pPr>
            <a:r>
              <a:rPr lang="en-US" altLang="ko-KR" sz="2400" spc="-150" dirty="0" smtClean="0">
                <a:latin typeface="나눔스퀘어" pitchFamily="50" charset="-127"/>
                <a:ea typeface="나눔스퀘어" pitchFamily="50" charset="-127"/>
              </a:rPr>
              <a:t>2</a:t>
            </a:r>
            <a:r>
              <a:rPr lang="ko-KR" altLang="en-US" sz="2400" spc="-150" dirty="0" smtClean="0">
                <a:latin typeface="나눔스퀘어" pitchFamily="50" charset="-127"/>
                <a:ea typeface="나눔스퀘어" pitchFamily="50" charset="-127"/>
              </a:rPr>
              <a:t>개 그림의 연결점을 찾는 </a:t>
            </a:r>
            <a:endParaRPr lang="en-US" altLang="ko-KR" sz="2400" spc="-150" dirty="0" smtClean="0">
              <a:latin typeface="나눔스퀘어" pitchFamily="50" charset="-127"/>
              <a:ea typeface="나눔스퀘어" pitchFamily="50" charset="-127"/>
            </a:endParaRPr>
          </a:p>
          <a:p>
            <a:pPr marL="514350" indent="-514350" algn="ctr">
              <a:lnSpc>
                <a:spcPct val="150000"/>
              </a:lnSpc>
            </a:pPr>
            <a:r>
              <a:rPr lang="ko-KR" altLang="en-US" sz="2400" spc="-150" dirty="0" smtClean="0">
                <a:latin typeface="나눔스퀘어" pitchFamily="50" charset="-127"/>
                <a:ea typeface="나눔스퀘어" pitchFamily="50" charset="-127"/>
              </a:rPr>
              <a:t>연상게임</a:t>
            </a:r>
            <a:endParaRPr lang="en-US" altLang="ko-KR" sz="2400" spc="-150" dirty="0" smtClean="0">
              <a:solidFill>
                <a:srgbClr val="C00000"/>
              </a:solidFill>
              <a:latin typeface="나눔스퀘어" pitchFamily="50" charset="-127"/>
              <a:ea typeface="나눔스퀘어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24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3088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600</Words>
  <Application>Microsoft Office PowerPoint</Application>
  <PresentationFormat>사용자 지정</PresentationFormat>
  <Paragraphs>130</Paragraphs>
  <Slides>19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사용자</dc:creator>
  <cp:lastModifiedBy>사용자</cp:lastModifiedBy>
  <cp:revision>59</cp:revision>
  <dcterms:created xsi:type="dcterms:W3CDTF">2017-12-14T07:04:43Z</dcterms:created>
  <dcterms:modified xsi:type="dcterms:W3CDTF">2018-11-01T08:08:11Z</dcterms:modified>
</cp:coreProperties>
</file>