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62" r:id="rId2"/>
  </p:sldMasterIdLst>
  <p:notesMasterIdLst>
    <p:notesMasterId r:id="rId20"/>
  </p:notesMasterIdLst>
  <p:sldIdLst>
    <p:sldId id="339" r:id="rId3"/>
    <p:sldId id="416" r:id="rId4"/>
    <p:sldId id="318" r:id="rId5"/>
    <p:sldId id="371" r:id="rId6"/>
    <p:sldId id="344" r:id="rId7"/>
    <p:sldId id="417" r:id="rId8"/>
    <p:sldId id="262" r:id="rId9"/>
    <p:sldId id="378" r:id="rId10"/>
    <p:sldId id="406" r:id="rId11"/>
    <p:sldId id="418" r:id="rId12"/>
    <p:sldId id="420" r:id="rId13"/>
    <p:sldId id="419" r:id="rId14"/>
    <p:sldId id="421" r:id="rId15"/>
    <p:sldId id="423" r:id="rId16"/>
    <p:sldId id="422" r:id="rId17"/>
    <p:sldId id="414" r:id="rId18"/>
    <p:sldId id="329" r:id="rId19"/>
  </p:sldIdLst>
  <p:sldSz cx="12192000" cy="6858000"/>
  <p:notesSz cx="6858000" cy="9144000"/>
  <p:embeddedFontLst>
    <p:embeddedFont>
      <p:font typeface="나눔손글씨 펜" panose="020B0600000101010101" charset="-127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Meiryo" panose="020B0600000101010101" charset="-128"/>
      <p:regular r:id="rId24"/>
      <p:bold r:id="rId25"/>
      <p:italic r:id="rId26"/>
      <p:boldItalic r:id="rId27"/>
    </p:embeddedFont>
    <p:embeddedFont>
      <p:font typeface="나눔스퀘어 네오 Regular" panose="020B0600000101010101" charset="-127"/>
      <p:regular r:id="rId28"/>
    </p:embeddedFont>
    <p:embeddedFont>
      <p:font typeface="나눔스퀘어 네오 Heavy" panose="020B0600000101010101" charset="-127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9A"/>
    <a:srgbClr val="546FB6"/>
    <a:srgbClr val="BCE3E5"/>
    <a:srgbClr val="EAF3D4"/>
    <a:srgbClr val="6D87C2"/>
    <a:srgbClr val="DBE79F"/>
    <a:srgbClr val="EDDCBE"/>
    <a:srgbClr val="244B68"/>
    <a:srgbClr val="680000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6987" autoAdjust="0"/>
  </p:normalViewPr>
  <p:slideViewPr>
    <p:cSldViewPr snapToGrid="0" showGuides="1">
      <p:cViewPr varScale="1">
        <p:scale>
          <a:sx n="99" d="100"/>
          <a:sy n="99" d="100"/>
        </p:scale>
        <p:origin x="72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0D17E-6F22-46F7-82A6-C0765BA7A14A}" type="datetimeFigureOut">
              <a:rPr lang="ko-KR" altLang="en-US" smtClean="0"/>
              <a:t>2025-10-02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F020A-62EF-4F94-B465-8D1BF0727D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66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F020A-62EF-4F94-B465-8D1BF0727DD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70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F020A-62EF-4F94-B465-8D1BF0727DD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295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F020A-62EF-4F94-B465-8D1BF0727DD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569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F020A-62EF-4F94-B465-8D1BF0727DD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3511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F020A-62EF-4F94-B465-8D1BF0727DD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286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033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20584F-EA1E-1808-7228-8BC53CABB089}"/>
              </a:ext>
            </a:extLst>
          </p:cNvPr>
          <p:cNvSpPr txBox="1"/>
          <p:nvPr/>
        </p:nvSpPr>
        <p:spPr>
          <a:xfrm>
            <a:off x="420802" y="5173765"/>
            <a:ext cx="34831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0" spc="0" baseline="0" dirty="0">
                <a:ln w="3175">
                  <a:solidFill>
                    <a:schemeClr val="tx1"/>
                  </a:solidFill>
                </a:ln>
                <a:solidFill>
                  <a:srgbClr val="94101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감사합니다</a:t>
            </a:r>
            <a:r>
              <a:rPr lang="en-US" altLang="ko-KR" sz="5000" spc="0" baseline="0" dirty="0">
                <a:ln w="3175">
                  <a:solidFill>
                    <a:schemeClr val="tx1"/>
                  </a:solidFill>
                </a:ln>
                <a:solidFill>
                  <a:srgbClr val="94101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.</a:t>
            </a:r>
            <a:endParaRPr lang="ko-KR" altLang="en-US" sz="5000" spc="0" baseline="0" dirty="0">
              <a:ln w="3175">
                <a:solidFill>
                  <a:schemeClr val="tx1"/>
                </a:solidFill>
              </a:ln>
              <a:solidFill>
                <a:srgbClr val="941016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184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CC0A-778A-4114-C937-A6C4E3B3BADA}"/>
              </a:ext>
            </a:extLst>
          </p:cNvPr>
          <p:cNvSpPr txBox="1"/>
          <p:nvPr userDrawn="1"/>
        </p:nvSpPr>
        <p:spPr>
          <a:xfrm>
            <a:off x="234126" y="641263"/>
            <a:ext cx="24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385D9A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1876676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438" userDrawn="1">
          <p15:clr>
            <a:srgbClr val="547EBF"/>
          </p15:clr>
        </p15:guide>
        <p15:guide id="4" pos="4294" userDrawn="1">
          <p15:clr>
            <a:srgbClr val="547EBF"/>
          </p15:clr>
        </p15:guide>
        <p15:guide id="5" pos="5881" userDrawn="1">
          <p15:clr>
            <a:srgbClr val="5ACBF0"/>
          </p15:clr>
        </p15:guide>
        <p15:guide id="6" orient="horz" pos="3974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1162" userDrawn="1">
          <p15:clr>
            <a:srgbClr val="9FCC3B"/>
          </p15:clr>
        </p15:guide>
        <p15:guide id="9" orient="horz" pos="3612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B1C0DB-9FF2-33C7-F0AC-0E8608A1B732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게임의 흐름</a:t>
            </a:r>
          </a:p>
        </p:txBody>
      </p:sp>
    </p:spTree>
    <p:extLst>
      <p:ext uri="{BB962C8B-B14F-4D97-AF65-F5344CB8AC3E}">
        <p14:creationId xmlns:p14="http://schemas.microsoft.com/office/powerpoint/2010/main" val="2814334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E40E4C-73F0-E73F-ABB1-2047C74CD731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구성물</a:t>
            </a:r>
          </a:p>
        </p:txBody>
      </p:sp>
    </p:spTree>
    <p:extLst>
      <p:ext uri="{BB962C8B-B14F-4D97-AF65-F5344CB8AC3E}">
        <p14:creationId xmlns:p14="http://schemas.microsoft.com/office/powerpoint/2010/main" val="351894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2C39C-CD02-BDCA-89B8-521DC635C88B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913644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698917-7199-437E-872A-554CE35CCDA5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385D9A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2286400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0FAC06-09FB-7DE9-3F69-CAF9A6A11554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1256390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정답 도전</a:t>
            </a:r>
          </a:p>
        </p:txBody>
      </p:sp>
    </p:spTree>
    <p:extLst>
      <p:ext uri="{BB962C8B-B14F-4D97-AF65-F5344CB8AC3E}">
        <p14:creationId xmlns:p14="http://schemas.microsoft.com/office/powerpoint/2010/main" val="2354612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357316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54E040-5531-A8FC-CCCD-0299DCE3D65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종료 및 승리</a:t>
            </a:r>
          </a:p>
        </p:txBody>
      </p:sp>
    </p:spTree>
    <p:extLst>
      <p:ext uri="{BB962C8B-B14F-4D97-AF65-F5344CB8AC3E}">
        <p14:creationId xmlns:p14="http://schemas.microsoft.com/office/powerpoint/2010/main" val="359785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변형 규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011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E6AD2-212E-ACCB-B25F-129FCF7D6453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36557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추천 게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A37879-F170-9167-D1CB-23C3361CB9A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45443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898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89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45990C98-080D-757A-DE52-27AA4E27BED7}"/>
              </a:ext>
            </a:extLst>
          </p:cNvPr>
          <p:cNvSpPr/>
          <p:nvPr userDrawn="1"/>
        </p:nvSpPr>
        <p:spPr>
          <a:xfrm>
            <a:off x="0" y="9572"/>
            <a:ext cx="12192000" cy="362597"/>
          </a:xfrm>
          <a:prstGeom prst="rect">
            <a:avLst/>
          </a:prstGeom>
          <a:solidFill>
            <a:srgbClr val="546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28CA6FD-19FC-0819-8F02-602C2E9E6075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230FA38-2E2D-C315-A2E8-8468E9F4DD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70F830A-9C95-4983-D109-D3D3419ECB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hq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3D16CC76-849E-D511-846C-600B73521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EE736A-8CF0-A249-4DEA-9D483C25D77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6759DF-79DA-057B-6847-CFB5D673552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0" y="200591"/>
            <a:ext cx="12192000" cy="18147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CAF6E1F-5968-A95E-59AC-019C7B4DFBD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9572"/>
            <a:ext cx="890954" cy="36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0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76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그림 3" descr="아동 미술, 실내, 벽, 만화 영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D168287-F555-061E-99C4-73614DE99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7" b="43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23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EBA79-9D50-04E8-4072-CC8889F6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4854B56B-29FB-3C85-5954-CE2E204D3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0EE64B3-0C93-0043-DDC0-C288CE776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136"/>
          <a:stretch/>
        </p:blipFill>
        <p:spPr>
          <a:xfrm>
            <a:off x="8947229" y="122037"/>
            <a:ext cx="3046769" cy="14513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B9A5441-03CD-E857-D5C2-6822762DB3A7}"/>
              </a:ext>
            </a:extLst>
          </p:cNvPr>
          <p:cNvSpPr txBox="1"/>
          <p:nvPr/>
        </p:nvSpPr>
        <p:spPr>
          <a:xfrm>
            <a:off x="5177364" y="1967281"/>
            <a:ext cx="681663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일본어 표현으로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직역하면 </a:t>
            </a:r>
            <a:endParaRPr lang="en-US" altLang="ko-KR" sz="2800" dirty="0">
              <a:solidFill>
                <a:srgbClr val="385D9A"/>
              </a:solidFill>
              <a:latin typeface="+mn-ea"/>
            </a:endParaRPr>
          </a:p>
          <a:p>
            <a:pPr>
              <a:buNone/>
            </a:pP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일곱 가지 색으로 다채롭게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라는 </a:t>
            </a:r>
            <a:r>
              <a:rPr lang="ko-KR" altLang="en-US" sz="2800" dirty="0" smtClean="0">
                <a:solidFill>
                  <a:srgbClr val="385D9A"/>
                </a:solidFill>
                <a:latin typeface="+mn-ea"/>
              </a:rPr>
              <a:t>뜻입니다</a:t>
            </a:r>
            <a:r>
              <a:rPr lang="en-US" altLang="ko-KR" sz="2800" dirty="0" smtClean="0">
                <a:solidFill>
                  <a:srgbClr val="385D9A"/>
                </a:solidFill>
                <a:latin typeface="+mn-ea"/>
              </a:rPr>
              <a:t>.</a:t>
            </a:r>
            <a:endParaRPr lang="en-US" altLang="ko-KR" sz="2800" dirty="0">
              <a:solidFill>
                <a:srgbClr val="385D9A"/>
              </a:solidFill>
              <a:latin typeface="+mn-ea"/>
            </a:endParaRPr>
          </a:p>
          <a:p>
            <a:pPr>
              <a:buNone/>
            </a:pPr>
            <a:r>
              <a:rPr lang="en-US" altLang="ko-KR" sz="2800" b="1" dirty="0" smtClean="0">
                <a:solidFill>
                  <a:srgbClr val="385D9A"/>
                </a:solidFill>
                <a:latin typeface="+mn-ea"/>
              </a:rPr>
              <a:t>“</a:t>
            </a:r>
            <a:r>
              <a:rPr lang="ko-KR" altLang="en-US" sz="2800" b="1" dirty="0" smtClean="0">
                <a:solidFill>
                  <a:srgbClr val="385D9A"/>
                </a:solidFill>
                <a:latin typeface="+mn-ea"/>
              </a:rPr>
              <a:t>다채롭고 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다양한 모습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, 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형형색색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또는 </a:t>
            </a:r>
            <a:r>
              <a:rPr lang="ko-KR" altLang="en-US" sz="2800" dirty="0" smtClean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385D9A"/>
                </a:solidFill>
                <a:latin typeface="+mn-ea"/>
              </a:rPr>
              <a:t>"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각양각색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"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이라는 의미로 </a:t>
            </a:r>
            <a:r>
              <a:rPr lang="ko-KR" altLang="en-US" sz="2800" dirty="0" smtClean="0">
                <a:solidFill>
                  <a:srgbClr val="385D9A"/>
                </a:solidFill>
                <a:latin typeface="+mn-ea"/>
              </a:rPr>
              <a:t>풀이할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수 </a:t>
            </a:r>
            <a:r>
              <a:rPr lang="ko-KR" altLang="en-US" sz="2800" dirty="0" smtClean="0">
                <a:solidFill>
                  <a:srgbClr val="385D9A"/>
                </a:solidFill>
                <a:latin typeface="+mn-ea"/>
              </a:rPr>
              <a:t>있습니다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칠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(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七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) (</a:t>
            </a:r>
            <a:r>
              <a:rPr lang="ko-KR" altLang="en-US" sz="2800" b="1" dirty="0" err="1">
                <a:solidFill>
                  <a:srgbClr val="385D9A"/>
                </a:solidFill>
                <a:latin typeface="+mn-ea"/>
              </a:rPr>
              <a:t>なな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/ nana)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=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일곱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수가 많음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색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(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色 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)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(</a:t>
            </a:r>
            <a:r>
              <a:rPr lang="ko-KR" altLang="en-US" sz="2800" b="1" dirty="0" err="1">
                <a:solidFill>
                  <a:srgbClr val="385D9A"/>
                </a:solidFill>
                <a:latin typeface="+mn-ea"/>
              </a:rPr>
              <a:t>いろ</a:t>
            </a:r>
            <a:r>
              <a:rPr lang="ko-KR" altLang="en-US" sz="2800" b="1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/ </a:t>
            </a:r>
            <a:r>
              <a:rPr lang="en-US" altLang="ko-KR" sz="2800" b="1" dirty="0" err="1">
                <a:solidFill>
                  <a:srgbClr val="385D9A"/>
                </a:solidFill>
                <a:latin typeface="+mn-ea"/>
              </a:rPr>
              <a:t>iro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=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800" b="1" dirty="0" err="1">
                <a:solidFill>
                  <a:srgbClr val="385D9A"/>
                </a:solidFill>
                <a:latin typeface="+mn-ea"/>
              </a:rPr>
              <a:t>とりどり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(</a:t>
            </a:r>
            <a:r>
              <a:rPr lang="ko-KR" altLang="en-US" sz="2800" b="1" dirty="0" err="1">
                <a:solidFill>
                  <a:srgbClr val="385D9A"/>
                </a:solidFill>
                <a:latin typeface="+mn-ea"/>
              </a:rPr>
              <a:t>토리도리</a:t>
            </a:r>
            <a:r>
              <a:rPr lang="en-US" altLang="ko-KR" sz="2800" b="1" dirty="0">
                <a:solidFill>
                  <a:srgbClr val="385D9A"/>
                </a:solidFill>
                <a:latin typeface="+mn-ea"/>
              </a:rPr>
              <a:t>)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 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=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여러 가지</a:t>
            </a:r>
            <a:r>
              <a:rPr lang="en-US" altLang="ko-KR" sz="2800" dirty="0">
                <a:solidFill>
                  <a:srgbClr val="385D9A"/>
                </a:solidFill>
                <a:latin typeface="+mn-ea"/>
              </a:rPr>
              <a:t>, </a:t>
            </a:r>
            <a:r>
              <a:rPr lang="ko-KR" altLang="en-US" sz="2800" dirty="0">
                <a:solidFill>
                  <a:srgbClr val="385D9A"/>
                </a:solidFill>
                <a:latin typeface="+mn-ea"/>
              </a:rPr>
              <a:t>다채로운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582531-52A2-F787-E65C-AE7FD09E09B5}"/>
              </a:ext>
            </a:extLst>
          </p:cNvPr>
          <p:cNvSpPr txBox="1"/>
          <p:nvPr/>
        </p:nvSpPr>
        <p:spPr>
          <a:xfrm>
            <a:off x="2622245" y="489899"/>
            <a:ext cx="60940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002060"/>
                </a:solidFill>
                <a:latin typeface="+mj-ea"/>
                <a:ea typeface="+mj-ea"/>
              </a:rPr>
              <a:t>nana </a:t>
            </a:r>
            <a:r>
              <a:rPr lang="en-US" altLang="ja-JP" sz="2400" dirty="0" err="1">
                <a:solidFill>
                  <a:srgbClr val="002060"/>
                </a:solidFill>
                <a:latin typeface="+mj-ea"/>
                <a:ea typeface="+mj-ea"/>
              </a:rPr>
              <a:t>toridori</a:t>
            </a:r>
            <a:endParaRPr lang="en-US" altLang="ja-JP" sz="2400" dirty="0">
              <a:solidFill>
                <a:srgbClr val="002060"/>
              </a:solidFill>
              <a:latin typeface="+mj-ea"/>
              <a:ea typeface="+mj-ea"/>
            </a:endParaRPr>
          </a:p>
          <a:p>
            <a:r>
              <a:rPr lang="en-US" altLang="ja-JP" sz="2400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ja-JP" altLang="en-US" sz="2400" b="1" dirty="0">
                <a:solidFill>
                  <a:srgbClr val="002060"/>
                </a:solidFill>
                <a:latin typeface="Meiryo" panose="020B0400000000000000" pitchFamily="34" charset="-128"/>
                <a:ea typeface="Meiryo" panose="020B0400000000000000" pitchFamily="34" charset="-128"/>
              </a:rPr>
              <a:t>七⾊とりどり </a:t>
            </a:r>
            <a:r>
              <a:rPr lang="en-US" altLang="ja-JP" sz="2400" b="1" dirty="0">
                <a:solidFill>
                  <a:srgbClr val="002060"/>
                </a:solidFill>
                <a:latin typeface="Meiryo" panose="020B0400000000000000" pitchFamily="34" charset="-128"/>
                <a:ea typeface="Meiryo" panose="020B0400000000000000" pitchFamily="34" charset="-128"/>
              </a:rPr>
              <a:t>/ </a:t>
            </a:r>
            <a:r>
              <a:rPr lang="ja-JP" altLang="en-US" sz="2400" b="1" dirty="0">
                <a:solidFill>
                  <a:srgbClr val="002060"/>
                </a:solidFill>
                <a:latin typeface="Meiryo" panose="020B0400000000000000" pitchFamily="34" charset="-128"/>
                <a:ea typeface="Meiryo" panose="020B0400000000000000" pitchFamily="34" charset="-128"/>
              </a:rPr>
              <a:t>ななとりどり</a:t>
            </a:r>
            <a:r>
              <a:rPr lang="en-US" altLang="ja-JP" sz="2400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400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1C803C4-FC34-A679-8F9F-9EBCC9999F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56"/>
          <a:stretch/>
        </p:blipFill>
        <p:spPr>
          <a:xfrm>
            <a:off x="804082" y="1809342"/>
            <a:ext cx="3636325" cy="428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2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CAD1BF-E9F8-5DB5-D914-B51E80DD706D}"/>
              </a:ext>
            </a:extLst>
          </p:cNvPr>
          <p:cNvSpPr txBox="1"/>
          <p:nvPr/>
        </p:nvSpPr>
        <p:spPr>
          <a:xfrm>
            <a:off x="6035289" y="1194482"/>
            <a:ext cx="551698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손에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든 카드를 모두 없애세요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/>
            </a:r>
            <a:b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</a:b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같은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카드라면 여러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장을 한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번에 낼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수 있습니다</a:t>
            </a:r>
            <a: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.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단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그 카드들이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서로</a:t>
            </a:r>
            <a: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/>
            </a:r>
            <a:b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</a:b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이웃해 있어야 합니다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.</a:t>
            </a:r>
            <a:b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</a:b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/>
            </a:r>
            <a:b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</a:b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손에 든 카드의 순서는 </a:t>
            </a:r>
            <a: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/>
            </a:r>
            <a:b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</a:b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바꿀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수 없습니다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!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660950B-08A5-C857-2602-B90B06DD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1" y="1327780"/>
            <a:ext cx="2813112" cy="488735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3AD61B7-31C6-8204-CFB9-B01929E57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923" y="1327781"/>
            <a:ext cx="2599149" cy="488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2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EFBDC-2325-142E-FA54-FD8DED433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70D6B6D-81DF-529E-E5B4-800D04D1D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688" y="1240972"/>
            <a:ext cx="9777625" cy="4963606"/>
          </a:xfrm>
          <a:prstGeom prst="rect">
            <a:avLst/>
          </a:prstGeom>
          <a:solidFill>
            <a:srgbClr val="EAF3D4"/>
          </a:solidFill>
        </p:spPr>
      </p:pic>
    </p:spTree>
    <p:extLst>
      <p:ext uri="{BB962C8B-B14F-4D97-AF65-F5344CB8AC3E}">
        <p14:creationId xmlns:p14="http://schemas.microsoft.com/office/powerpoint/2010/main" val="670583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6100A75-D412-8629-18D8-6F5B75A67D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4780" y="0"/>
            <a:ext cx="6182440" cy="36140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F9A2D5-F74F-D0AE-BA1D-9990536B0BA7}"/>
              </a:ext>
            </a:extLst>
          </p:cNvPr>
          <p:cNvSpPr txBox="1"/>
          <p:nvPr/>
        </p:nvSpPr>
        <p:spPr>
          <a:xfrm>
            <a:off x="1203706" y="3429000"/>
            <a:ext cx="100738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숫자 카드 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63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장을 잘 섞어서 뒷면이 보이도록 더미를 만듦</a:t>
            </a:r>
            <a:endParaRPr lang="en-US" altLang="ko-KR" sz="2800" b="1" spc="-100" dirty="0">
              <a:solidFill>
                <a:srgbClr val="385D9A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8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장씩 나눠 줌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.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각자 받은 카드를 앞면이 자기에게만 보이도록 손에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듦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100" dirty="0">
                <a:solidFill>
                  <a:srgbClr val="385D9A"/>
                </a:solidFill>
                <a:highlight>
                  <a:srgbClr val="FFFF00"/>
                </a:highlight>
                <a:latin typeface="+mj-ea"/>
                <a:ea typeface="+mj-ea"/>
              </a:rPr>
              <a:t>절대로 손에 든 카드의 순서를 바꿔서는 </a:t>
            </a:r>
            <a:r>
              <a:rPr lang="ko-KR" altLang="en-US" sz="2800" b="1" spc="-100" dirty="0" smtClean="0">
                <a:solidFill>
                  <a:srgbClr val="385D9A"/>
                </a:solidFill>
                <a:highlight>
                  <a:srgbClr val="FFFF00"/>
                </a:highlight>
                <a:latin typeface="+mj-ea"/>
                <a:ea typeface="+mj-ea"/>
              </a:rPr>
              <a:t>안 됨</a:t>
            </a:r>
            <a:endParaRPr lang="en-US" altLang="ko-KR" sz="2800" b="1" spc="-100" dirty="0">
              <a:solidFill>
                <a:srgbClr val="385D9A"/>
              </a:solidFill>
              <a:highlight>
                <a:srgbClr val="FFFF00"/>
              </a:highlight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카드를 내려놓을 공간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(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바닥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)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과 버린 카드 놓을 공간을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마련</a:t>
            </a:r>
            <a:endParaRPr lang="ko-KR" altLang="en-US" sz="2800" b="1" spc="-100" dirty="0">
              <a:solidFill>
                <a:srgbClr val="385D9A"/>
              </a:solidFill>
              <a:latin typeface="+mj-ea"/>
              <a:ea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C5D0E1A-6308-90CD-CFCF-66D703F135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5" t="4443" r="2574" b="3723"/>
          <a:stretch/>
        </p:blipFill>
        <p:spPr>
          <a:xfrm>
            <a:off x="9017000" y="1094080"/>
            <a:ext cx="3048000" cy="176342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2175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EFA2A-698E-4138-C998-1E71CB897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FEED724-1D5C-4DA0-15CE-CF968FD2B5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06117" y="293914"/>
            <a:ext cx="7579074" cy="44304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8F369-D2F0-AED4-002E-B5D95F5F5085}"/>
              </a:ext>
            </a:extLst>
          </p:cNvPr>
          <p:cNvSpPr txBox="1"/>
          <p:nvPr/>
        </p:nvSpPr>
        <p:spPr>
          <a:xfrm>
            <a:off x="1443192" y="4430486"/>
            <a:ext cx="100738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ea"/>
              <a:buAutoNum type="circleNumDbPlain" startAt="4"/>
            </a:pP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각자 색깔을 골라</a:t>
            </a:r>
            <a:r>
              <a:rPr lang="en-US" altLang="ko-KR" sz="2800" b="1" spc="-100" dirty="0">
                <a:solidFill>
                  <a:srgbClr val="385D9A"/>
                </a:solidFill>
                <a:latin typeface="+mj-ea"/>
                <a:ea typeface="+mj-ea"/>
              </a:rPr>
              <a:t>, </a:t>
            </a: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그 색깔의 펭귄 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말 </a:t>
            </a:r>
            <a:r>
              <a:rPr lang="en-US" altLang="ko-KR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2</a:t>
            </a:r>
            <a:r>
              <a:rPr lang="ko-KR" altLang="en-US" sz="2800" b="1" spc="-100" dirty="0" smtClean="0">
                <a:solidFill>
                  <a:srgbClr val="385D9A"/>
                </a:solidFill>
                <a:latin typeface="+mj-ea"/>
                <a:ea typeface="+mj-ea"/>
              </a:rPr>
              <a:t>개를 </a:t>
            </a:r>
            <a:r>
              <a:rPr lang="ko-KR" altLang="en-US" sz="2800" b="1" spc="-100" dirty="0" err="1" smtClean="0">
                <a:solidFill>
                  <a:srgbClr val="385D9A"/>
                </a:solidFill>
                <a:latin typeface="+mj-ea"/>
                <a:ea typeface="+mj-ea"/>
              </a:rPr>
              <a:t>가져감</a:t>
            </a:r>
            <a:endParaRPr lang="en-US" altLang="ko-KR" sz="2800" b="1" spc="-100" dirty="0">
              <a:solidFill>
                <a:srgbClr val="385D9A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 startAt="4"/>
            </a:pP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모두에게 요약 카드를 나눠 줌</a:t>
            </a:r>
            <a:endParaRPr lang="en-US" altLang="ko-KR" sz="2800" b="1" spc="-100" dirty="0">
              <a:solidFill>
                <a:srgbClr val="385D9A"/>
              </a:solidFill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circleNumDbPlain" startAt="4"/>
            </a:pPr>
            <a:r>
              <a:rPr lang="ko-KR" altLang="en-US" sz="2800" b="1" spc="-100" dirty="0">
                <a:solidFill>
                  <a:srgbClr val="385D9A"/>
                </a:solidFill>
                <a:latin typeface="+mj-ea"/>
                <a:ea typeface="+mj-ea"/>
              </a:rPr>
              <a:t>시작 플레이어를 정함</a:t>
            </a:r>
            <a:endParaRPr lang="en-US" altLang="ko-KR" sz="2800" b="1" spc="-100" dirty="0">
              <a:solidFill>
                <a:srgbClr val="385D9A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4256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EB0BC5F-3970-9F56-CF50-63198EE16BB1}"/>
              </a:ext>
            </a:extLst>
          </p:cNvPr>
          <p:cNvGrpSpPr/>
          <p:nvPr/>
        </p:nvGrpSpPr>
        <p:grpSpPr>
          <a:xfrm>
            <a:off x="492583" y="2411220"/>
            <a:ext cx="11206835" cy="2974582"/>
            <a:chOff x="115923" y="1455172"/>
            <a:chExt cx="11894034" cy="324661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B34175B-FBB9-090E-364D-5C808F75652A}"/>
                </a:ext>
              </a:extLst>
            </p:cNvPr>
            <p:cNvSpPr/>
            <p:nvPr/>
          </p:nvSpPr>
          <p:spPr>
            <a:xfrm>
              <a:off x="115923" y="1455172"/>
              <a:ext cx="2964562" cy="720000"/>
            </a:xfrm>
            <a:prstGeom prst="rect">
              <a:avLst/>
            </a:prstGeom>
            <a:solidFill>
              <a:srgbClr val="2F5597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>
                  <a:latin typeface="+mj-ea"/>
                  <a:ea typeface="+mj-ea"/>
                </a:rPr>
                <a:t>1. </a:t>
              </a:r>
              <a:r>
                <a:rPr lang="ko-KR" altLang="en-US" sz="3200" dirty="0">
                  <a:latin typeface="+mj-ea"/>
                  <a:ea typeface="+mj-ea"/>
                </a:rPr>
                <a:t>게임 준비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6DCF3E4-3C06-AE19-B35B-214240FEFB25}"/>
                </a:ext>
              </a:extLst>
            </p:cNvPr>
            <p:cNvSpPr/>
            <p:nvPr/>
          </p:nvSpPr>
          <p:spPr>
            <a:xfrm>
              <a:off x="3231339" y="1455172"/>
              <a:ext cx="8778616" cy="720000"/>
            </a:xfrm>
            <a:prstGeom prst="rect">
              <a:avLst/>
            </a:prstGeom>
            <a:solidFill>
              <a:srgbClr val="F2F0E8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 smtClean="0">
                  <a:solidFill>
                    <a:srgbClr val="2F5597"/>
                  </a:solidFill>
                  <a:latin typeface="+mj-ea"/>
                  <a:ea typeface="+mj-ea"/>
                </a:rPr>
                <a:t>각자 </a:t>
              </a:r>
              <a:r>
                <a:rPr lang="en-US" altLang="ko-KR" sz="2000" dirty="0" smtClean="0">
                  <a:solidFill>
                    <a:srgbClr val="2F5597"/>
                  </a:solidFill>
                  <a:latin typeface="+mj-ea"/>
                  <a:ea typeface="+mj-ea"/>
                </a:rPr>
                <a:t>8</a:t>
              </a:r>
              <a:r>
                <a:rPr lang="ko-KR" altLang="en-US" sz="2000" dirty="0">
                  <a:solidFill>
                    <a:srgbClr val="2F5597"/>
                  </a:solidFill>
                  <a:latin typeface="+mj-ea"/>
                  <a:ea typeface="+mj-ea"/>
                </a:rPr>
                <a:t>장씩 카드를 손에 듦</a:t>
              </a:r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70185B8A-9C6A-EEFA-DCC1-4BE50BDBAE3E}"/>
                </a:ext>
              </a:extLst>
            </p:cNvPr>
            <p:cNvSpPr/>
            <p:nvPr/>
          </p:nvSpPr>
          <p:spPr>
            <a:xfrm>
              <a:off x="3231339" y="2295712"/>
              <a:ext cx="8778616" cy="720000"/>
            </a:xfrm>
            <a:prstGeom prst="rect">
              <a:avLst/>
            </a:prstGeom>
            <a:solidFill>
              <a:srgbClr val="2F5597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>
                  <a:latin typeface="+mj-ea"/>
                  <a:ea typeface="+mj-ea"/>
                </a:rPr>
                <a:t>자기 차례에는 </a:t>
              </a:r>
              <a:r>
                <a:rPr lang="en-US" altLang="ko-KR" sz="2000" dirty="0">
                  <a:latin typeface="+mj-ea"/>
                  <a:ea typeface="+mj-ea"/>
                </a:rPr>
                <a:t>"A. </a:t>
              </a:r>
              <a:r>
                <a:rPr lang="ko-KR" altLang="en-US" sz="2000" dirty="0">
                  <a:latin typeface="+mj-ea"/>
                  <a:ea typeface="+mj-ea"/>
                </a:rPr>
                <a:t>카드 내기</a:t>
              </a:r>
              <a:r>
                <a:rPr lang="en-US" altLang="ko-KR" sz="2000" dirty="0">
                  <a:latin typeface="+mj-ea"/>
                  <a:ea typeface="+mj-ea"/>
                </a:rPr>
                <a:t>" </a:t>
              </a:r>
              <a:r>
                <a:rPr lang="ko-KR" altLang="en-US" sz="2000" dirty="0">
                  <a:latin typeface="+mj-ea"/>
                  <a:ea typeface="+mj-ea"/>
                </a:rPr>
                <a:t>또는 </a:t>
              </a:r>
              <a:r>
                <a:rPr lang="en-US" altLang="ko-KR" sz="2000" dirty="0">
                  <a:latin typeface="+mj-ea"/>
                  <a:ea typeface="+mj-ea"/>
                </a:rPr>
                <a:t>"B. </a:t>
              </a:r>
              <a:r>
                <a:rPr lang="ko-KR" altLang="en-US" sz="2000" dirty="0">
                  <a:latin typeface="+mj-ea"/>
                  <a:ea typeface="+mj-ea"/>
                </a:rPr>
                <a:t>패스</a:t>
              </a:r>
              <a:r>
                <a:rPr lang="en-US" altLang="ko-KR" sz="2000" dirty="0">
                  <a:latin typeface="+mj-ea"/>
                  <a:ea typeface="+mj-ea"/>
                </a:rPr>
                <a:t>"</a:t>
              </a:r>
              <a:endParaRPr lang="ko-KR" altLang="en-US" sz="2000" dirty="0">
                <a:latin typeface="+mj-ea"/>
                <a:ea typeface="+mj-ea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999AB023-B2FD-9B78-56A8-19C9E1776ED8}"/>
                </a:ext>
              </a:extLst>
            </p:cNvPr>
            <p:cNvSpPr/>
            <p:nvPr/>
          </p:nvSpPr>
          <p:spPr>
            <a:xfrm>
              <a:off x="115924" y="2300178"/>
              <a:ext cx="2964561" cy="720000"/>
            </a:xfrm>
            <a:prstGeom prst="rect">
              <a:avLst/>
            </a:prstGeom>
            <a:solidFill>
              <a:srgbClr val="F2F0E8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200" dirty="0">
                  <a:solidFill>
                    <a:srgbClr val="2F5597"/>
                  </a:solidFill>
                  <a:latin typeface="+mj-ea"/>
                  <a:ea typeface="+mj-ea"/>
                </a:rPr>
                <a:t>2.</a:t>
              </a:r>
              <a:r>
                <a:rPr lang="ko-KR" altLang="en-US" sz="3200" dirty="0">
                  <a:solidFill>
                    <a:srgbClr val="2F5597"/>
                  </a:solidFill>
                  <a:latin typeface="+mj-ea"/>
                  <a:ea typeface="+mj-ea"/>
                </a:rPr>
                <a:t> 게임 진행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EBE8CCE9-2230-2656-A0B3-D0E1E1AF4121}"/>
                </a:ext>
              </a:extLst>
            </p:cNvPr>
            <p:cNvSpPr/>
            <p:nvPr/>
          </p:nvSpPr>
          <p:spPr>
            <a:xfrm>
              <a:off x="115923" y="3140718"/>
              <a:ext cx="2964562" cy="720000"/>
            </a:xfrm>
            <a:prstGeom prst="rect">
              <a:avLst/>
            </a:prstGeom>
            <a:solidFill>
              <a:srgbClr val="2F5597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latin typeface="+mj-ea"/>
                  <a:ea typeface="+mj-ea"/>
                </a:rPr>
                <a:t>라운드 </a:t>
              </a:r>
              <a:r>
                <a:rPr lang="ko-KR" altLang="en-US" sz="3200" dirty="0" smtClean="0">
                  <a:latin typeface="+mj-ea"/>
                  <a:ea typeface="+mj-ea"/>
                </a:rPr>
                <a:t>종료</a:t>
              </a:r>
              <a:endParaRPr lang="ko-KR" altLang="en-US" sz="3200" dirty="0">
                <a:latin typeface="+mj-ea"/>
                <a:ea typeface="+mj-ea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BACC7FE-D23F-9E6B-728D-9AE5DAE523B3}"/>
                </a:ext>
              </a:extLst>
            </p:cNvPr>
            <p:cNvSpPr/>
            <p:nvPr/>
          </p:nvSpPr>
          <p:spPr>
            <a:xfrm>
              <a:off x="3231339" y="3140718"/>
              <a:ext cx="8778618" cy="720000"/>
            </a:xfrm>
            <a:prstGeom prst="rect">
              <a:avLst/>
            </a:prstGeom>
            <a:solidFill>
              <a:srgbClr val="F2F0E8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 dirty="0">
                  <a:solidFill>
                    <a:srgbClr val="2F5597"/>
                  </a:solidFill>
                  <a:latin typeface="+mj-ea"/>
                  <a:ea typeface="+mj-ea"/>
                </a:rPr>
                <a:t>1</a:t>
              </a:r>
              <a:r>
                <a:rPr lang="ko-KR" altLang="en-US" sz="2000" dirty="0">
                  <a:solidFill>
                    <a:srgbClr val="2F5597"/>
                  </a:solidFill>
                  <a:latin typeface="+mj-ea"/>
                  <a:ea typeface="+mj-ea"/>
                </a:rPr>
                <a:t>명만 손에 카드가 남으면 라운드 종료</a:t>
              </a:r>
              <a:r>
                <a:rPr lang="en-US" altLang="ko-KR" sz="2000" dirty="0">
                  <a:solidFill>
                    <a:srgbClr val="2F5597"/>
                  </a:solidFill>
                  <a:latin typeface="+mj-ea"/>
                  <a:ea typeface="+mj-ea"/>
                </a:rPr>
                <a:t>. </a:t>
              </a:r>
              <a:r>
                <a:rPr lang="ko-KR" altLang="en-US" sz="2000" dirty="0">
                  <a:solidFill>
                    <a:srgbClr val="2F5597"/>
                  </a:solidFill>
                  <a:latin typeface="+mj-ea"/>
                  <a:ea typeface="+mj-ea"/>
                </a:rPr>
                <a:t>그 사람은 펭귄 말 </a:t>
              </a:r>
              <a:r>
                <a:rPr lang="en-US" altLang="ko-KR" sz="2000" dirty="0">
                  <a:solidFill>
                    <a:srgbClr val="2F5597"/>
                  </a:solidFill>
                  <a:latin typeface="+mj-ea"/>
                  <a:ea typeface="+mj-ea"/>
                </a:rPr>
                <a:t>1</a:t>
              </a:r>
              <a:r>
                <a:rPr lang="ko-KR" altLang="en-US" sz="2000" dirty="0">
                  <a:solidFill>
                    <a:srgbClr val="2F5597"/>
                  </a:solidFill>
                  <a:latin typeface="+mj-ea"/>
                  <a:ea typeface="+mj-ea"/>
                </a:rPr>
                <a:t>개 잃음</a:t>
              </a:r>
              <a:r>
                <a:rPr lang="en-US" altLang="ko-KR" sz="2000" dirty="0">
                  <a:solidFill>
                    <a:srgbClr val="2F5597"/>
                  </a:solidFill>
                  <a:latin typeface="+mj-ea"/>
                  <a:ea typeface="+mj-ea"/>
                </a:rPr>
                <a:t>.</a:t>
              </a:r>
              <a:endParaRPr lang="ko-KR" altLang="en-US" sz="2000" dirty="0">
                <a:solidFill>
                  <a:srgbClr val="2F5597"/>
                </a:solidFill>
                <a:latin typeface="+mj-ea"/>
                <a:ea typeface="+mj-ea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D3145CD-3A9C-A5A8-2AE2-0F24EBE76FB1}"/>
                </a:ext>
              </a:extLst>
            </p:cNvPr>
            <p:cNvSpPr/>
            <p:nvPr/>
          </p:nvSpPr>
          <p:spPr>
            <a:xfrm>
              <a:off x="3231339" y="3981782"/>
              <a:ext cx="8778616" cy="720000"/>
            </a:xfrm>
            <a:prstGeom prst="rect">
              <a:avLst/>
            </a:prstGeom>
            <a:solidFill>
              <a:srgbClr val="2F5597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펭귄 말이 </a:t>
              </a:r>
              <a:r>
                <a:rPr lang="en-US" altLang="ko-KR" sz="2000" dirty="0">
                  <a:solidFill>
                    <a:schemeClr val="bg1"/>
                  </a:solidFill>
                  <a:latin typeface="+mj-ea"/>
                  <a:ea typeface="+mj-ea"/>
                </a:rPr>
                <a:t>0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개가 된 사람 패배</a:t>
              </a:r>
              <a:r>
                <a:rPr lang="en-US" altLang="ko-KR" sz="2000" dirty="0">
                  <a:solidFill>
                    <a:schemeClr val="bg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나머지 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>승리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+mj-ea"/>
                  <a:ea typeface="+mj-ea"/>
                </a:rPr>
                <a:t/>
              </a:r>
              <a:br>
                <a:rPr lang="en-US" altLang="ko-KR" sz="2000" dirty="0" smtClean="0">
                  <a:solidFill>
                    <a:schemeClr val="bg1"/>
                  </a:solidFill>
                  <a:latin typeface="+mj-ea"/>
                  <a:ea typeface="+mj-ea"/>
                </a:rPr>
              </a:br>
              <a:r>
                <a:rPr lang="ko-KR" altLang="en-US" sz="2000" dirty="0" err="1" smtClean="0">
                  <a:solidFill>
                    <a:schemeClr val="bg1"/>
                  </a:solidFill>
                  <a:latin typeface="+mj-ea"/>
                  <a:ea typeface="+mj-ea"/>
                </a:rPr>
                <a:t>점수제</a:t>
              </a:r>
              <a:r>
                <a:rPr lang="en-US" altLang="ko-KR" sz="2000" dirty="0">
                  <a:solidFill>
                    <a:schemeClr val="bg1"/>
                  </a:solidFill>
                  <a:latin typeface="+mj-ea"/>
                  <a:ea typeface="+mj-ea"/>
                </a:rPr>
                <a:t>: 5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점 달성 종료 </a:t>
              </a:r>
              <a:r>
                <a:rPr lang="en-US" altLang="ko-KR" sz="2000" dirty="0">
                  <a:solidFill>
                    <a:schemeClr val="bg1"/>
                  </a:solidFill>
                  <a:latin typeface="+mj-ea"/>
                  <a:ea typeface="+mj-ea"/>
                </a:rPr>
                <a:t>-&gt; </a:t>
              </a:r>
              <a:r>
                <a:rPr lang="ko-KR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가장 점수가 많은 사람 승리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5545B1EA-CCB7-AA72-7787-AEFE06203158}"/>
                </a:ext>
              </a:extLst>
            </p:cNvPr>
            <p:cNvSpPr/>
            <p:nvPr/>
          </p:nvSpPr>
          <p:spPr>
            <a:xfrm>
              <a:off x="115924" y="3981258"/>
              <a:ext cx="2964561" cy="720000"/>
            </a:xfrm>
            <a:prstGeom prst="rect">
              <a:avLst/>
            </a:prstGeom>
            <a:solidFill>
              <a:srgbClr val="F2F0E8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solidFill>
                    <a:srgbClr val="2F5597"/>
                  </a:solidFill>
                  <a:latin typeface="+mj-ea"/>
                  <a:ea typeface="+mj-ea"/>
                </a:rPr>
                <a:t>3. </a:t>
              </a:r>
              <a:r>
                <a:rPr lang="ko-KR" altLang="en-US" sz="2400" dirty="0">
                  <a:solidFill>
                    <a:srgbClr val="2F5597"/>
                  </a:solidFill>
                  <a:latin typeface="+mj-ea"/>
                  <a:ea typeface="+mj-ea"/>
                </a:rPr>
                <a:t>게임 종료</a:t>
              </a:r>
              <a:r>
                <a:rPr lang="en-US" altLang="ko-KR" sz="2400" dirty="0">
                  <a:solidFill>
                    <a:srgbClr val="2F5597"/>
                  </a:solidFill>
                  <a:latin typeface="+mj-ea"/>
                  <a:ea typeface="+mj-ea"/>
                </a:rPr>
                <a:t>&amp;</a:t>
              </a:r>
              <a:r>
                <a:rPr lang="ko-KR" altLang="en-US" sz="2400" dirty="0">
                  <a:solidFill>
                    <a:srgbClr val="2F5597"/>
                  </a:solidFill>
                  <a:latin typeface="+mj-ea"/>
                  <a:ea typeface="+mj-ea"/>
                </a:rPr>
                <a:t>승리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E16A3DD-E00B-7DA5-AB15-5378FEF70883}"/>
              </a:ext>
            </a:extLst>
          </p:cNvPr>
          <p:cNvSpPr txBox="1"/>
          <p:nvPr/>
        </p:nvSpPr>
        <p:spPr>
          <a:xfrm>
            <a:off x="1853360" y="5670246"/>
            <a:ext cx="8535940" cy="55399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pc="-100" dirty="0">
                <a:solidFill>
                  <a:srgbClr val="FF0000"/>
                </a:solidFill>
                <a:latin typeface="+mj-ea"/>
                <a:ea typeface="+mj-ea"/>
              </a:rPr>
              <a:t>주의</a:t>
            </a:r>
            <a:r>
              <a:rPr lang="en-US" altLang="ko-KR" sz="2000" b="1" spc="-100" dirty="0">
                <a:solidFill>
                  <a:srgbClr val="FF0000"/>
                </a:solidFill>
                <a:latin typeface="+mj-ea"/>
                <a:ea typeface="+mj-ea"/>
              </a:rPr>
              <a:t>: </a:t>
            </a:r>
            <a:r>
              <a:rPr lang="ko-KR" altLang="en-US" sz="2000" b="1" spc="-100" dirty="0">
                <a:solidFill>
                  <a:srgbClr val="FF0000"/>
                </a:solidFill>
                <a:latin typeface="+mj-ea"/>
                <a:ea typeface="+mj-ea"/>
              </a:rPr>
              <a:t>손에 </a:t>
            </a:r>
            <a:r>
              <a:rPr lang="ko-KR" altLang="en-US" sz="2000" b="1" spc="-100" dirty="0" smtClean="0">
                <a:solidFill>
                  <a:srgbClr val="FF0000"/>
                </a:solidFill>
                <a:latin typeface="+mj-ea"/>
                <a:ea typeface="+mj-ea"/>
              </a:rPr>
              <a:t>든 카드의 </a:t>
            </a:r>
            <a:r>
              <a:rPr lang="ko-KR" altLang="en-US" sz="2000" b="1" spc="-100" dirty="0">
                <a:solidFill>
                  <a:srgbClr val="FF0000"/>
                </a:solidFill>
                <a:latin typeface="+mj-ea"/>
                <a:ea typeface="+mj-ea"/>
              </a:rPr>
              <a:t>순서를 절대로 바꾸면 </a:t>
            </a:r>
            <a:r>
              <a:rPr lang="ko-KR" altLang="en-US" sz="2000" b="1" spc="-100" dirty="0" smtClean="0">
                <a:solidFill>
                  <a:srgbClr val="FF0000"/>
                </a:solidFill>
                <a:latin typeface="+mj-ea"/>
                <a:ea typeface="+mj-ea"/>
              </a:rPr>
              <a:t>안 됩니다</a:t>
            </a:r>
            <a:r>
              <a:rPr lang="en-US" altLang="ko-KR" sz="2000" b="1" spc="-1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6F8AE4-DEDC-6EBE-81BE-B44E231AE3C4}"/>
              </a:ext>
            </a:extLst>
          </p:cNvPr>
          <p:cNvSpPr/>
          <p:nvPr/>
        </p:nvSpPr>
        <p:spPr>
          <a:xfrm>
            <a:off x="3021815" y="1422732"/>
            <a:ext cx="7272576" cy="546166"/>
          </a:xfrm>
          <a:prstGeom prst="rect">
            <a:avLst/>
          </a:prstGeom>
          <a:solidFill>
            <a:srgbClr val="2F5597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+mj-ea"/>
                <a:ea typeface="+mj-ea"/>
              </a:rPr>
              <a:t>63</a:t>
            </a:r>
            <a:r>
              <a:rPr lang="ko-KR" altLang="en-US" sz="2000" dirty="0">
                <a:solidFill>
                  <a:schemeClr val="bg1"/>
                </a:solidFill>
                <a:latin typeface="+mj-ea"/>
                <a:ea typeface="+mj-ea"/>
              </a:rPr>
              <a:t>장의 카드</a:t>
            </a:r>
            <a:r>
              <a:rPr lang="en-US" altLang="ko-KR" sz="20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chemeClr val="bg1"/>
                </a:solidFill>
                <a:latin typeface="+mj-ea"/>
                <a:ea typeface="+mj-ea"/>
              </a:rPr>
              <a:t>펭귄 말</a:t>
            </a:r>
          </a:p>
        </p:txBody>
      </p:sp>
    </p:spTree>
    <p:extLst>
      <p:ext uri="{BB962C8B-B14F-4D97-AF65-F5344CB8AC3E}">
        <p14:creationId xmlns:p14="http://schemas.microsoft.com/office/powerpoint/2010/main" val="192614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A0B6A-E076-E53D-F646-9EC9C2651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AF2BC93-1E5A-C733-8FD3-9C9A5FCCF073}"/>
              </a:ext>
            </a:extLst>
          </p:cNvPr>
          <p:cNvSpPr txBox="1"/>
          <p:nvPr/>
        </p:nvSpPr>
        <p:spPr>
          <a:xfrm>
            <a:off x="1769380" y="1470483"/>
            <a:ext cx="88517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게임은 여러 라운드에 걸쳐 진행됨</a:t>
            </a:r>
            <a:r>
              <a:rPr lang="en-US" altLang="ko-KR" sz="2400" spc="-100" dirty="0">
                <a:solidFill>
                  <a:srgbClr val="385D9A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차례는 </a:t>
            </a:r>
            <a:r>
              <a:rPr lang="ko-KR" altLang="en-US" sz="2400" spc="-100" dirty="0" smtClean="0">
                <a:solidFill>
                  <a:srgbClr val="385D9A"/>
                </a:solidFill>
                <a:latin typeface="+mn-ea"/>
              </a:rPr>
              <a:t>시계 방향으로 </a:t>
            </a:r>
            <a:r>
              <a:rPr lang="ko-KR" altLang="en-US" sz="2400" spc="-100" dirty="0" smtClean="0">
                <a:solidFill>
                  <a:srgbClr val="385D9A"/>
                </a:solidFill>
                <a:latin typeface="+mn-ea"/>
              </a:rPr>
              <a:t>돌아감</a:t>
            </a:r>
            <a:r>
              <a:rPr lang="en-US" altLang="ko-KR" sz="2400" spc="-100" dirty="0" smtClean="0">
                <a:solidFill>
                  <a:srgbClr val="385D9A"/>
                </a:solidFill>
                <a:latin typeface="+mn-ea"/>
              </a:rPr>
              <a:t>.</a:t>
            </a:r>
            <a:endParaRPr lang="en-US" altLang="ko-KR" sz="2400" spc="-100" dirty="0">
              <a:solidFill>
                <a:srgbClr val="385D9A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시작 플레이어는 카드 내기</a:t>
            </a:r>
            <a:endParaRPr lang="en-US" altLang="ko-KR" sz="2400" spc="-100" dirty="0">
              <a:solidFill>
                <a:srgbClr val="385D9A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이후 플레이어들은   자기 차례가 되면</a:t>
            </a:r>
            <a:endParaRPr lang="en-US" altLang="ko-KR" sz="2400" spc="-100" dirty="0">
              <a:solidFill>
                <a:srgbClr val="385D9A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spc="-100" dirty="0">
                <a:solidFill>
                  <a:srgbClr val="385D9A"/>
                </a:solidFill>
                <a:highlight>
                  <a:srgbClr val="FFFF00"/>
                </a:highlight>
                <a:latin typeface="+mn-ea"/>
              </a:rPr>
              <a:t>A: </a:t>
            </a:r>
            <a:r>
              <a:rPr lang="ko-KR" altLang="en-US" sz="2400" spc="-100" dirty="0">
                <a:solidFill>
                  <a:srgbClr val="385D9A"/>
                </a:solidFill>
                <a:highlight>
                  <a:srgbClr val="FFFF00"/>
                </a:highlight>
                <a:latin typeface="+mn-ea"/>
              </a:rPr>
              <a:t>카드 내기</a:t>
            </a: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         또는                 </a:t>
            </a:r>
            <a:r>
              <a:rPr lang="en-US" altLang="ko-KR" sz="2400" spc="-100" dirty="0">
                <a:solidFill>
                  <a:srgbClr val="385D9A"/>
                </a:solidFill>
                <a:highlight>
                  <a:srgbClr val="FFFF00"/>
                </a:highlight>
                <a:latin typeface="+mn-ea"/>
              </a:rPr>
              <a:t>B: </a:t>
            </a:r>
            <a:r>
              <a:rPr lang="ko-KR" altLang="en-US" sz="2400" spc="-100" dirty="0">
                <a:solidFill>
                  <a:srgbClr val="385D9A"/>
                </a:solidFill>
                <a:highlight>
                  <a:srgbClr val="FFFF00"/>
                </a:highlight>
                <a:latin typeface="+mn-ea"/>
              </a:rPr>
              <a:t>패스 </a:t>
            </a:r>
            <a:endParaRPr lang="en-US" altLang="ko-KR" sz="2400" spc="-100" dirty="0">
              <a:solidFill>
                <a:srgbClr val="385D9A"/>
              </a:solidFill>
              <a:highlight>
                <a:srgbClr val="FFFF00"/>
              </a:highlight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spc="-100" dirty="0">
              <a:solidFill>
                <a:srgbClr val="385D9A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카드를 전부 내서 손에 든 카드가 </a:t>
            </a:r>
            <a:r>
              <a:rPr lang="en-US" altLang="ko-KR" sz="2400" spc="-100" dirty="0">
                <a:solidFill>
                  <a:srgbClr val="385D9A"/>
                </a:solidFill>
                <a:latin typeface="+mn-ea"/>
              </a:rPr>
              <a:t>0</a:t>
            </a: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장이 된 사람들은 라운드에서 빠짐</a:t>
            </a:r>
            <a:r>
              <a:rPr lang="en-US" altLang="ko-KR" sz="2400" spc="-100" dirty="0" smtClean="0">
                <a:solidFill>
                  <a:srgbClr val="385D9A"/>
                </a:solidFill>
                <a:latin typeface="+mn-ea"/>
              </a:rPr>
              <a:t>.</a:t>
            </a:r>
            <a:br>
              <a:rPr lang="en-US" altLang="ko-KR" sz="2400" spc="-100" dirty="0" smtClean="0">
                <a:solidFill>
                  <a:srgbClr val="385D9A"/>
                </a:solidFill>
                <a:latin typeface="+mn-ea"/>
              </a:rPr>
            </a:br>
            <a:r>
              <a:rPr lang="en-US" altLang="ko-KR" sz="2400" spc="-100" dirty="0" smtClean="0">
                <a:solidFill>
                  <a:srgbClr val="385D9A"/>
                </a:solidFill>
                <a:latin typeface="+mn-ea"/>
              </a:rPr>
              <a:t>1</a:t>
            </a:r>
            <a:r>
              <a:rPr lang="ko-KR" altLang="en-US" sz="2400" spc="-100" dirty="0">
                <a:solidFill>
                  <a:srgbClr val="385D9A"/>
                </a:solidFill>
                <a:latin typeface="+mn-ea"/>
              </a:rPr>
              <a:t>명만 남을 때까지 라운드 진행</a:t>
            </a:r>
            <a:r>
              <a:rPr lang="en-US" altLang="ko-KR" sz="2400" spc="-100" dirty="0">
                <a:solidFill>
                  <a:srgbClr val="385D9A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428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11C60-5B27-B556-673B-1E8141ED7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387740-ABB5-1805-A9BA-E775B7DF83FA}"/>
              </a:ext>
            </a:extLst>
          </p:cNvPr>
          <p:cNvSpPr txBox="1"/>
          <p:nvPr/>
        </p:nvSpPr>
        <p:spPr>
          <a:xfrm>
            <a:off x="2634118" y="594206"/>
            <a:ext cx="692376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 err="1" smtClean="0">
                <a:solidFill>
                  <a:srgbClr val="2F5597"/>
                </a:solidFill>
                <a:latin typeface="+mj-ea"/>
                <a:ea typeface="+mj-ea"/>
              </a:rPr>
              <a:t>Ａ</a:t>
            </a:r>
            <a:r>
              <a:rPr lang="en-US" altLang="ko-KR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1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： 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카드 내기 －＞ </a:t>
            </a:r>
            <a:r>
              <a:rPr lang="en-US" altLang="ko-KR" sz="2400" b="1" spc="-100" dirty="0">
                <a:solidFill>
                  <a:srgbClr val="2F5597"/>
                </a:solidFill>
                <a:latin typeface="+mj-ea"/>
                <a:ea typeface="+mj-ea"/>
              </a:rPr>
              <a:t>A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２</a:t>
            </a:r>
            <a:r>
              <a:rPr lang="en-US" altLang="ko-KR" sz="2400" b="1" spc="-100" dirty="0">
                <a:solidFill>
                  <a:srgbClr val="2F5597"/>
                </a:solidFill>
                <a:latin typeface="+mj-ea"/>
                <a:ea typeface="+mj-ea"/>
              </a:rPr>
              <a:t>: 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직전에 나온 카드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처리 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1F469-8921-03CC-F888-09FD075E32F9}"/>
              </a:ext>
            </a:extLst>
          </p:cNvPr>
          <p:cNvSpPr txBox="1"/>
          <p:nvPr/>
        </p:nvSpPr>
        <p:spPr>
          <a:xfrm>
            <a:off x="658717" y="2264440"/>
            <a:ext cx="11533283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손에 든 숫자 카드를 앞면이 보이도록 바닥에 냄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570382-5256-FA73-D78B-9201CCA213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9559" y="1585295"/>
            <a:ext cx="5500360" cy="25443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013227-1BEB-77C7-A241-B80CAF8D5EF9}"/>
              </a:ext>
            </a:extLst>
          </p:cNvPr>
          <p:cNvSpPr txBox="1"/>
          <p:nvPr/>
        </p:nvSpPr>
        <p:spPr>
          <a:xfrm>
            <a:off x="652919" y="1429323"/>
            <a:ext cx="2776082" cy="5930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Ａ１： 카드 내기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23921-6978-2044-3FA6-77AB893A5A74}"/>
              </a:ext>
            </a:extLst>
          </p:cNvPr>
          <p:cNvSpPr txBox="1"/>
          <p:nvPr/>
        </p:nvSpPr>
        <p:spPr>
          <a:xfrm>
            <a:off x="652918" y="3407565"/>
            <a:ext cx="115332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바닥에 카드가 없을 때는 원하는 카드를 냄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숫자가 같은 카드끼리 손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안에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이웃해 있다면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en-US" altLang="ko-KR" sz="2400" b="1" spc="-100" dirty="0" smtClean="0">
                <a:solidFill>
                  <a:srgbClr val="2F5597"/>
                </a:solidFill>
                <a:latin typeface="+mn-ea"/>
              </a:rPr>
              <a:t>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원하는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만큼 묶어서 한꺼번에 낼 수 있음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바닥에 카드가 있다면 직전에 바닥에 나온 것보다 강한 조합의 카드를 내야 함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D088FC5-A8B5-5034-C5CF-65ED17C2478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1613" y="5428677"/>
            <a:ext cx="3914775" cy="10763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061FBE7-6D91-1F8A-0AA4-318DAEC11409}"/>
              </a:ext>
            </a:extLst>
          </p:cNvPr>
          <p:cNvSpPr txBox="1"/>
          <p:nvPr/>
        </p:nvSpPr>
        <p:spPr>
          <a:xfrm>
            <a:off x="5776211" y="5489378"/>
            <a:ext cx="5500361" cy="88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spc="-100" dirty="0">
                <a:solidFill>
                  <a:srgbClr val="2F5597"/>
                </a:solidFill>
                <a:latin typeface="+mn-ea"/>
              </a:rPr>
              <a:t>숫자가 클수록 강함</a:t>
            </a:r>
            <a:r>
              <a:rPr lang="en-US" altLang="ko-KR" b="1" spc="-100" dirty="0">
                <a:solidFill>
                  <a:srgbClr val="2F5597"/>
                </a:solidFill>
                <a:latin typeface="+mn-ea"/>
              </a:rPr>
              <a:t>(1&lt;7)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b="1" spc="-100" dirty="0">
                <a:solidFill>
                  <a:srgbClr val="2F5597"/>
                </a:solidFill>
                <a:latin typeface="+mn-ea"/>
              </a:rPr>
              <a:t>카드 장수가 많을 수록 강함</a:t>
            </a:r>
            <a:endParaRPr lang="en-US" altLang="ko-KR" b="1" spc="-100" dirty="0">
              <a:solidFill>
                <a:srgbClr val="2F5597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72582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D88F-A120-FB80-4611-2D465A42D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9BC639-FF60-FC3D-97EF-494ACA224890}"/>
              </a:ext>
            </a:extLst>
          </p:cNvPr>
          <p:cNvSpPr txBox="1"/>
          <p:nvPr/>
        </p:nvSpPr>
        <p:spPr>
          <a:xfrm>
            <a:off x="2634118" y="594206"/>
            <a:ext cx="692376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A1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： 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카드 내기 －＞ </a:t>
            </a:r>
            <a:r>
              <a:rPr lang="en-US" altLang="ko-KR" sz="2400" b="1" spc="-100" dirty="0">
                <a:solidFill>
                  <a:srgbClr val="2F5597"/>
                </a:solidFill>
                <a:latin typeface="+mj-ea"/>
                <a:ea typeface="+mj-ea"/>
              </a:rPr>
              <a:t>A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２</a:t>
            </a:r>
            <a:r>
              <a:rPr lang="en-US" altLang="ko-KR" sz="2400" b="1" spc="-100" dirty="0">
                <a:solidFill>
                  <a:srgbClr val="2F5597"/>
                </a:solidFill>
                <a:latin typeface="+mj-ea"/>
                <a:ea typeface="+mj-ea"/>
              </a:rPr>
              <a:t>: 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직전에 나온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카드 처리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38435C-8FB5-B9C0-C553-FC06F9C79B7F}"/>
              </a:ext>
            </a:extLst>
          </p:cNvPr>
          <p:cNvSpPr txBox="1"/>
          <p:nvPr/>
        </p:nvSpPr>
        <p:spPr>
          <a:xfrm>
            <a:off x="652919" y="1429323"/>
            <a:ext cx="410413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 err="1">
                <a:solidFill>
                  <a:srgbClr val="2F5597"/>
                </a:solidFill>
                <a:latin typeface="+mj-ea"/>
                <a:ea typeface="+mj-ea"/>
              </a:rPr>
              <a:t>Ａ</a:t>
            </a:r>
            <a:r>
              <a:rPr lang="en-US" altLang="ko-KR" sz="2400" b="1" spc="-100" dirty="0">
                <a:solidFill>
                  <a:srgbClr val="2F5597"/>
                </a:solidFill>
                <a:latin typeface="+mj-ea"/>
                <a:ea typeface="+mj-ea"/>
              </a:rPr>
              <a:t>2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： 직전에 나온 카드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처리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82F0F-9D71-E174-470C-56F8C8E07D3C}"/>
              </a:ext>
            </a:extLst>
          </p:cNvPr>
          <p:cNvSpPr txBox="1"/>
          <p:nvPr/>
        </p:nvSpPr>
        <p:spPr>
          <a:xfrm>
            <a:off x="392018" y="2533508"/>
            <a:ext cx="11533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직전에 바닥에 나온 카드를 자기 손으로 들고 올지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버릴지 선택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손에 들기로 했다면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직전에 바닥에 나온 카드를 한데 묶어서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자기 손에 든 카드의 원하는 위치에 끼워 넣음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(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다른 카드들 사이 또는 양쪽 끝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버리기로 했다면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그 카드들을 버린 카드 놓는 곳으로 옮김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*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버려진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카드는 더 이상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이번 라운드에서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사용 안함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.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버려진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카드는 언제든 확인 가능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BB454D-B46C-F7A6-DD03-93D77B1C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54" t="7023" r="16138"/>
          <a:stretch/>
        </p:blipFill>
        <p:spPr>
          <a:xfrm>
            <a:off x="8200940" y="1316752"/>
            <a:ext cx="3543008" cy="243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88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79D73-D9F8-CC55-D08C-7AE90642A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44D4DC-1D86-C411-B83A-5C7EA11C6AEF}"/>
              </a:ext>
            </a:extLst>
          </p:cNvPr>
          <p:cNvSpPr txBox="1"/>
          <p:nvPr/>
        </p:nvSpPr>
        <p:spPr>
          <a:xfrm>
            <a:off x="2634119" y="594206"/>
            <a:ext cx="1175882" cy="5930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spc="-100">
                <a:solidFill>
                  <a:srgbClr val="2F5597"/>
                </a:solidFill>
                <a:latin typeface="+mj-ea"/>
                <a:ea typeface="+mj-ea"/>
              </a:rPr>
              <a:t>B: </a:t>
            </a:r>
            <a:r>
              <a:rPr lang="ko-KR" altLang="en-US" sz="2400" b="1" spc="-100" dirty="0">
                <a:solidFill>
                  <a:srgbClr val="2F5597"/>
                </a:solidFill>
                <a:latin typeface="+mj-ea"/>
                <a:ea typeface="+mj-ea"/>
              </a:rPr>
              <a:t>패스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BA0CE7-3A58-5269-0D00-41A9B06E2EE7}"/>
              </a:ext>
            </a:extLst>
          </p:cNvPr>
          <p:cNvSpPr txBox="1"/>
          <p:nvPr/>
        </p:nvSpPr>
        <p:spPr>
          <a:xfrm>
            <a:off x="359161" y="2416939"/>
            <a:ext cx="115332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카드를 낼 수 없거나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내고 싶지 않다면 패스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패스를 하게 되면 더미에서 카드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1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장 뽑아서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본 뒤 그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카드를 손으로 들고 올지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버릴지 선택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들고 올 때에는 카드 사이에 넣거나 양쪽 끝에 넣을 수 있음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C46094-7F06-F508-4D19-12C0AFA12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593" y="4692650"/>
            <a:ext cx="4353249" cy="19304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46BA1D8-7B1B-622C-A30C-04E441E68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84" y="725351"/>
            <a:ext cx="4450160" cy="227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23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74B3C-AF2D-D554-450A-682206AD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A2BBFC-12AF-3882-C2F9-1F264C2B84BB}"/>
              </a:ext>
            </a:extLst>
          </p:cNvPr>
          <p:cNvSpPr txBox="1"/>
          <p:nvPr/>
        </p:nvSpPr>
        <p:spPr>
          <a:xfrm>
            <a:off x="2634118" y="594206"/>
            <a:ext cx="1889756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j-ea"/>
                <a:ea typeface="+mj-ea"/>
              </a:rPr>
              <a:t>차례 넘기기</a:t>
            </a:r>
            <a:endParaRPr lang="en-US" altLang="ko-KR" sz="2400" b="1" spc="-1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EAC672-BF64-0CD7-A5A8-845948893E3A}"/>
              </a:ext>
            </a:extLst>
          </p:cNvPr>
          <p:cNvSpPr txBox="1"/>
          <p:nvPr/>
        </p:nvSpPr>
        <p:spPr>
          <a:xfrm>
            <a:off x="439188" y="1405412"/>
            <a:ext cx="11533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spc="-100" dirty="0" smtClean="0">
                <a:solidFill>
                  <a:srgbClr val="2F5597"/>
                </a:solidFill>
                <a:latin typeface="+mn-ea"/>
              </a:rPr>
              <a:t>A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: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카드 내기 또는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B: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패스 중 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한쪽을 수행하고 나면 다음 사람에게 차례가 </a:t>
            </a:r>
            <a:r>
              <a:rPr lang="ko-KR" altLang="en-US" sz="2400" b="1" spc="-100" dirty="0" err="1">
                <a:solidFill>
                  <a:srgbClr val="2F5597"/>
                </a:solidFill>
                <a:latin typeface="+mn-ea"/>
              </a:rPr>
              <a:t>넘어감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400" b="1" spc="-100" dirty="0" smtClean="0">
                <a:solidFill>
                  <a:srgbClr val="2F5597"/>
                </a:solidFill>
                <a:latin typeface="+mn-ea"/>
              </a:rPr>
              <a:t>*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패스를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하더라도 다시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차례가 돌아오면 카드 내기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또는 패스 중 한쪽을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골라 수행</a:t>
            </a: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더미에 남은 카드가 없는 경우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패스를 하더라도 카드 </a:t>
            </a:r>
            <a:r>
              <a:rPr lang="en-US" altLang="ko-KR" sz="2400" b="1" spc="-100" dirty="0" smtClean="0">
                <a:solidFill>
                  <a:srgbClr val="2F5597"/>
                </a:solidFill>
                <a:latin typeface="+mn-ea"/>
              </a:rPr>
              <a:t>1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장 뽑기는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안함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누군가가 카드를 낸 뒤에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나머지 사람들이 모두 패스를 한 경우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바닥에 놓인 카드를 모두 버리고 원하는 카드를 내면서 다시 라운드를 </a:t>
            </a:r>
            <a:r>
              <a:rPr lang="ko-KR" altLang="en-US" sz="2400" b="1" spc="-100" dirty="0" err="1">
                <a:solidFill>
                  <a:srgbClr val="2F5597"/>
                </a:solidFill>
                <a:latin typeface="+mn-ea"/>
              </a:rPr>
              <a:t>이어감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(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그 사람이 카드가 없으면 그 다음 사람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)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1023011-356C-80A6-7888-50A1F2510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542" y="464162"/>
            <a:ext cx="4439270" cy="2172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B85913-F499-83CF-38C7-0F3B4FE21077}"/>
              </a:ext>
            </a:extLst>
          </p:cNvPr>
          <p:cNvSpPr txBox="1"/>
          <p:nvPr/>
        </p:nvSpPr>
        <p:spPr>
          <a:xfrm>
            <a:off x="7313542" y="2623491"/>
            <a:ext cx="447299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bg1"/>
                </a:solidFill>
              </a:rPr>
              <a:t>바닥의 카드를 버리고</a:t>
            </a:r>
            <a:endParaRPr lang="en-US" altLang="ko-KR" sz="1200" dirty="0">
              <a:solidFill>
                <a:schemeClr val="bg1"/>
              </a:solidFill>
            </a:endParaRPr>
          </a:p>
          <a:p>
            <a:r>
              <a:rPr lang="ko-KR" altLang="en-US" sz="1200" dirty="0">
                <a:solidFill>
                  <a:schemeClr val="bg1"/>
                </a:solidFill>
              </a:rPr>
              <a:t>모두를 패스 시킨 플레이어가 새 카드를 내며 게임을 이어 감</a:t>
            </a:r>
          </a:p>
        </p:txBody>
      </p:sp>
    </p:spTree>
    <p:extLst>
      <p:ext uri="{BB962C8B-B14F-4D97-AF65-F5344CB8AC3E}">
        <p14:creationId xmlns:p14="http://schemas.microsoft.com/office/powerpoint/2010/main" val="1508012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B27593-BA69-AFA5-6139-69814CE6AAD8}"/>
              </a:ext>
            </a:extLst>
          </p:cNvPr>
          <p:cNvSpPr txBox="1"/>
          <p:nvPr/>
        </p:nvSpPr>
        <p:spPr>
          <a:xfrm>
            <a:off x="430116" y="1520619"/>
            <a:ext cx="11533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손에  카드가 없는 사람은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라운드에서 빠짐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나머지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사람들끼리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게임을 계속 함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남은 사람이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1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명밖에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없게 되는 순간 라운드 종료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마지막까지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남은 사람은 펭귄 말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1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개를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잃음</a:t>
            </a: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펭귄 말을 잃은 사람이 새로운 시작 플레이어가 되어 새로운 라운드 시작</a:t>
            </a: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같은 </a:t>
            </a:r>
            <a:r>
              <a:rPr lang="ko-KR" altLang="en-US" sz="2400" b="1" spc="-100" dirty="0" err="1" smtClean="0">
                <a:solidFill>
                  <a:srgbClr val="2F5597"/>
                </a:solidFill>
                <a:latin typeface="+mn-ea"/>
              </a:rPr>
              <a:t>숫자끼리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 뭉쳐 나올 수 있으므로 카드를 잘 섞어야 함</a:t>
            </a: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펭귄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말이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0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개가 된 사람이 나오면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,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게임이 완전 종료되고 그 사람이 패배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5360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EDD6F-0F6A-3EC0-7381-725E7730A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80E8BA-45B5-1B03-4F56-C22DDF4BD9A6}"/>
              </a:ext>
            </a:extLst>
          </p:cNvPr>
          <p:cNvSpPr txBox="1"/>
          <p:nvPr/>
        </p:nvSpPr>
        <p:spPr>
          <a:xfrm>
            <a:off x="774678" y="1469054"/>
            <a:ext cx="11533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좀 더 경쟁적인 게임을 원한다면 </a:t>
            </a:r>
            <a:r>
              <a:rPr lang="ko-KR" altLang="en-US" sz="2400" b="1" spc="-100" dirty="0" err="1">
                <a:solidFill>
                  <a:srgbClr val="2F5597"/>
                </a:solidFill>
                <a:latin typeface="+mn-ea"/>
              </a:rPr>
              <a:t>점수제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 규칙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사용</a:t>
            </a:r>
            <a:endParaRPr lang="en-US" altLang="ko-KR" sz="2400" b="1" spc="-100" dirty="0" smtClean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라운드가 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끝날 </a:t>
            </a:r>
            <a:r>
              <a:rPr lang="ko-KR" altLang="en-US" sz="2400" b="1" spc="-100" dirty="0" smtClean="0">
                <a:solidFill>
                  <a:srgbClr val="2F5597"/>
                </a:solidFill>
                <a:latin typeface="+mn-ea"/>
              </a:rPr>
              <a:t>때마다</a:t>
            </a:r>
            <a:r>
              <a:rPr lang="en-US" altLang="ko-KR" sz="2400" b="1" spc="-100" dirty="0" smtClean="0">
                <a:solidFill>
                  <a:srgbClr val="2F5597"/>
                </a:solidFill>
                <a:latin typeface="+mn-ea"/>
              </a:rPr>
              <a:t>,</a:t>
            </a:r>
            <a:endParaRPr lang="ko-KR" altLang="en-US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* 가장 먼저 라운드에서 빠진 사람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2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점</a:t>
            </a: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* 마지막까지 남은 사람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0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점</a:t>
            </a: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* 나머지 사람은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1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점</a:t>
            </a:r>
          </a:p>
          <a:p>
            <a:pPr>
              <a:lnSpc>
                <a:spcPct val="150000"/>
              </a:lnSpc>
            </a:pPr>
            <a:endParaRPr lang="ko-KR" altLang="en-US" sz="2400" b="1" spc="-100" dirty="0">
              <a:solidFill>
                <a:srgbClr val="2F5597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누군가 </a:t>
            </a:r>
            <a:r>
              <a:rPr lang="en-US" altLang="ko-KR" sz="2400" b="1" spc="-100" dirty="0">
                <a:solidFill>
                  <a:srgbClr val="2F5597"/>
                </a:solidFill>
                <a:latin typeface="+mn-ea"/>
              </a:rPr>
              <a:t>5</a:t>
            </a: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점 이상이 되는 순간 즉시 게임 종료</a:t>
            </a:r>
          </a:p>
          <a:p>
            <a:pPr>
              <a:lnSpc>
                <a:spcPct val="150000"/>
              </a:lnSpc>
            </a:pPr>
            <a:r>
              <a:rPr lang="ko-KR" altLang="en-US" sz="2400" b="1" spc="-100" dirty="0">
                <a:solidFill>
                  <a:srgbClr val="2F5597"/>
                </a:solidFill>
                <a:latin typeface="+mn-ea"/>
              </a:rPr>
              <a:t>점수가 가장 높은 사람이 승리</a:t>
            </a:r>
            <a:endParaRPr lang="en-US" altLang="ko-KR" sz="2400" b="1" spc="-100" dirty="0">
              <a:solidFill>
                <a:srgbClr val="2F5597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17097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3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10F43D8-A3F7-3880-A664-7CB92D23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246" y="553203"/>
            <a:ext cx="8287707" cy="334388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3B189A6-B243-ED74-DF90-CE1A3B0AB1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7" t="4072" r="1375" b="7214"/>
          <a:stretch/>
        </p:blipFill>
        <p:spPr>
          <a:xfrm>
            <a:off x="2046514" y="3897085"/>
            <a:ext cx="8098971" cy="2002972"/>
          </a:xfrm>
          <a:prstGeom prst="rect">
            <a:avLst/>
          </a:prstGeom>
          <a:solidFill>
            <a:srgbClr val="EAF3D4"/>
          </a:solidFill>
          <a:ln>
            <a:solidFill>
              <a:srgbClr val="BCE3E5"/>
            </a:solidFill>
          </a:ln>
        </p:spPr>
      </p:pic>
    </p:spTree>
    <p:extLst>
      <p:ext uri="{BB962C8B-B14F-4D97-AF65-F5344CB8AC3E}">
        <p14:creationId xmlns:p14="http://schemas.microsoft.com/office/powerpoint/2010/main" val="302128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EAFA0-7B7B-3428-2106-36D98A553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72AD565-C587-6C40-99DE-7F8656D98B6E}"/>
              </a:ext>
            </a:extLst>
          </p:cNvPr>
          <p:cNvSpPr/>
          <p:nvPr/>
        </p:nvSpPr>
        <p:spPr>
          <a:xfrm>
            <a:off x="2430526" y="612376"/>
            <a:ext cx="8271416" cy="546166"/>
          </a:xfrm>
          <a:prstGeom prst="rect">
            <a:avLst/>
          </a:prstGeom>
          <a:ln w="38100">
            <a:solidFill>
              <a:srgbClr val="385D9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385D9A"/>
                </a:solidFill>
                <a:latin typeface="+mj-ea"/>
                <a:ea typeface="+mj-ea"/>
              </a:rPr>
              <a:t>게임 준비</a:t>
            </a:r>
            <a:r>
              <a:rPr lang="en-US" altLang="ko-KR" sz="2000" dirty="0">
                <a:solidFill>
                  <a:srgbClr val="385D9A"/>
                </a:solidFill>
                <a:latin typeface="+mj-ea"/>
                <a:ea typeface="+mj-ea"/>
              </a:rPr>
              <a:t>: </a:t>
            </a:r>
            <a:r>
              <a:rPr lang="ko-KR" altLang="en-US" sz="2000" dirty="0">
                <a:solidFill>
                  <a:srgbClr val="385D9A"/>
                </a:solidFill>
                <a:latin typeface="+mj-ea"/>
                <a:ea typeface="+mj-ea"/>
              </a:rPr>
              <a:t>카드 </a:t>
            </a:r>
            <a:r>
              <a:rPr lang="en-US" altLang="ko-KR" sz="2000" dirty="0">
                <a:solidFill>
                  <a:srgbClr val="385D9A"/>
                </a:solidFill>
                <a:latin typeface="+mj-ea"/>
                <a:ea typeface="+mj-ea"/>
              </a:rPr>
              <a:t>8</a:t>
            </a:r>
            <a:r>
              <a:rPr lang="ko-KR" altLang="en-US" sz="2000" dirty="0">
                <a:solidFill>
                  <a:srgbClr val="385D9A"/>
                </a:solidFill>
                <a:latin typeface="+mj-ea"/>
                <a:ea typeface="+mj-ea"/>
              </a:rPr>
              <a:t>장씩</a:t>
            </a:r>
            <a:r>
              <a:rPr lang="en-US" altLang="ko-KR" sz="2000" dirty="0">
                <a:solidFill>
                  <a:srgbClr val="385D9A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385D9A"/>
                </a:solidFill>
                <a:latin typeface="+mj-ea"/>
                <a:ea typeface="+mj-ea"/>
              </a:rPr>
              <a:t>펭귄 말 </a:t>
            </a:r>
            <a:r>
              <a:rPr lang="en-US" altLang="ko-KR" sz="2000" dirty="0">
                <a:solidFill>
                  <a:srgbClr val="385D9A"/>
                </a:solidFill>
                <a:latin typeface="+mj-ea"/>
                <a:ea typeface="+mj-ea"/>
              </a:rPr>
              <a:t>2</a:t>
            </a:r>
            <a:r>
              <a:rPr lang="ko-KR" altLang="en-US" sz="2000" dirty="0" smtClean="0">
                <a:solidFill>
                  <a:srgbClr val="385D9A"/>
                </a:solidFill>
                <a:latin typeface="+mj-ea"/>
                <a:ea typeface="+mj-ea"/>
              </a:rPr>
              <a:t>개</a:t>
            </a:r>
            <a:endParaRPr lang="ko-KR" altLang="en-US" sz="2000" dirty="0">
              <a:solidFill>
                <a:srgbClr val="385D9A"/>
              </a:solidFill>
              <a:latin typeface="+mj-ea"/>
              <a:ea typeface="+mj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E1CF772-2565-2A84-AC09-363280F4567F}"/>
              </a:ext>
            </a:extLst>
          </p:cNvPr>
          <p:cNvSpPr/>
          <p:nvPr/>
        </p:nvSpPr>
        <p:spPr>
          <a:xfrm>
            <a:off x="2608627" y="5495305"/>
            <a:ext cx="7915215" cy="546166"/>
          </a:xfrm>
          <a:prstGeom prst="rect">
            <a:avLst/>
          </a:prstGeom>
          <a:solidFill>
            <a:srgbClr val="2F5597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게임 종료</a:t>
            </a:r>
            <a:r>
              <a:rPr lang="en-US" altLang="ko-KR" sz="2000" dirty="0" smtClean="0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ko-KR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펭귄 말 </a:t>
            </a:r>
            <a:r>
              <a:rPr lang="ko-KR" altLang="en-US" sz="2000" dirty="0">
                <a:solidFill>
                  <a:schemeClr val="bg1"/>
                </a:solidFill>
                <a:latin typeface="+mj-ea"/>
                <a:ea typeface="+mj-ea"/>
              </a:rPr>
              <a:t>규칙</a:t>
            </a:r>
            <a:r>
              <a:rPr lang="en-US" altLang="ko-KR" sz="2000" dirty="0">
                <a:solidFill>
                  <a:schemeClr val="bg1"/>
                </a:solidFill>
                <a:latin typeface="+mj-ea"/>
                <a:ea typeface="+mj-ea"/>
              </a:rPr>
              <a:t>/ </a:t>
            </a:r>
            <a:r>
              <a:rPr lang="ko-KR" altLang="en-US" sz="2000" dirty="0" err="1">
                <a:solidFill>
                  <a:schemeClr val="bg1"/>
                </a:solidFill>
                <a:latin typeface="+mj-ea"/>
                <a:ea typeface="+mj-ea"/>
              </a:rPr>
              <a:t>점수제</a:t>
            </a:r>
            <a:r>
              <a:rPr lang="ko-KR" altLang="en-US" sz="2000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규칙 중 선택</a:t>
            </a:r>
            <a:endParaRPr lang="ko-KR" alt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BC9D37-323B-5D14-6CA8-FF7E1C7C7D8A}"/>
              </a:ext>
            </a:extLst>
          </p:cNvPr>
          <p:cNvSpPr/>
          <p:nvPr/>
        </p:nvSpPr>
        <p:spPr>
          <a:xfrm>
            <a:off x="556022" y="1512831"/>
            <a:ext cx="2100092" cy="1683558"/>
          </a:xfrm>
          <a:prstGeom prst="rect">
            <a:avLst/>
          </a:prstGeom>
          <a:solidFill>
            <a:srgbClr val="F2F0E8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손에 </a:t>
            </a:r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8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장을 받고 시작</a:t>
            </a:r>
            <a:endParaRPr lang="en-US" altLang="ko-KR" sz="2000" dirty="0">
              <a:solidFill>
                <a:srgbClr val="2F5597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2000" dirty="0" smtClean="0">
                <a:solidFill>
                  <a:srgbClr val="2F5597"/>
                </a:solidFill>
                <a:latin typeface="+mj-ea"/>
                <a:ea typeface="+mj-ea"/>
              </a:rPr>
              <a:t>* </a:t>
            </a:r>
            <a:r>
              <a:rPr lang="ko-KR" altLang="en-US" sz="2000" dirty="0" smtClean="0">
                <a:solidFill>
                  <a:srgbClr val="2F5597"/>
                </a:solidFill>
                <a:latin typeface="+mj-ea"/>
                <a:ea typeface="+mj-ea"/>
              </a:rPr>
              <a:t>카드의 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순서는 절대로 바꾸면 </a:t>
            </a:r>
            <a:r>
              <a:rPr lang="ko-KR" altLang="en-US" sz="2000" dirty="0" smtClean="0">
                <a:solidFill>
                  <a:srgbClr val="2F5597"/>
                </a:solidFill>
                <a:latin typeface="+mj-ea"/>
                <a:ea typeface="+mj-ea"/>
              </a:rPr>
              <a:t>안 됨</a:t>
            </a:r>
            <a:endParaRPr lang="ko-KR" altLang="en-US" sz="20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0767FFA-9AB1-F1B4-F5D8-59350EDB62BD}"/>
              </a:ext>
            </a:extLst>
          </p:cNvPr>
          <p:cNvSpPr/>
          <p:nvPr/>
        </p:nvSpPr>
        <p:spPr>
          <a:xfrm>
            <a:off x="7118218" y="1743607"/>
            <a:ext cx="2438109" cy="1379612"/>
          </a:xfrm>
          <a:prstGeom prst="rect">
            <a:avLst/>
          </a:prstGeom>
          <a:solidFill>
            <a:srgbClr val="F2F0E8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A2: 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직전 바닥 카드 </a:t>
            </a:r>
            <a:r>
              <a:rPr lang="ko-KR" altLang="en-US" sz="2000" dirty="0" smtClean="0">
                <a:solidFill>
                  <a:srgbClr val="2F5597"/>
                </a:solidFill>
                <a:latin typeface="+mj-ea"/>
                <a:ea typeface="+mj-ea"/>
              </a:rPr>
              <a:t>손으로 가져오기 </a:t>
            </a:r>
            <a:endParaRPr lang="en-US" altLang="ko-KR" sz="2000" dirty="0">
              <a:solidFill>
                <a:srgbClr val="2F5597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Or</a:t>
            </a:r>
          </a:p>
          <a:p>
            <a:pPr algn="ctr"/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더미에 버리기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C69A840-D700-CC9E-DFB3-7A7EBD3ACA2C}"/>
              </a:ext>
            </a:extLst>
          </p:cNvPr>
          <p:cNvSpPr/>
          <p:nvPr/>
        </p:nvSpPr>
        <p:spPr>
          <a:xfrm>
            <a:off x="3695159" y="3429000"/>
            <a:ext cx="5847198" cy="1524874"/>
          </a:xfrm>
          <a:prstGeom prst="rect">
            <a:avLst/>
          </a:prstGeom>
          <a:solidFill>
            <a:srgbClr val="F2F0E8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B: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 패스</a:t>
            </a:r>
            <a:endParaRPr lang="en-US" altLang="ko-KR" sz="2000" dirty="0">
              <a:solidFill>
                <a:srgbClr val="2F5597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더미에서 </a:t>
            </a:r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1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장 가져와 손에 넣을지 버릴지 선택</a:t>
            </a:r>
            <a:endParaRPr lang="en-US" altLang="ko-KR" sz="2000" dirty="0">
              <a:solidFill>
                <a:srgbClr val="2F5597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더미가 없으면 가져오지 않음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18066606-B7C3-F0F8-21AF-C54259D94BC9}"/>
              </a:ext>
            </a:extLst>
          </p:cNvPr>
          <p:cNvCxnSpPr>
            <a:cxnSpLocks/>
            <a:stCxn id="11" idx="3"/>
            <a:endCxn id="19" idx="1"/>
          </p:cNvCxnSpPr>
          <p:nvPr/>
        </p:nvCxnSpPr>
        <p:spPr>
          <a:xfrm>
            <a:off x="6307946" y="2433413"/>
            <a:ext cx="81027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B562600E-947D-C7A6-9460-6DF0A9D78C27}"/>
              </a:ext>
            </a:extLst>
          </p:cNvPr>
          <p:cNvCxnSpPr>
            <a:cxnSpLocks/>
          </p:cNvCxnSpPr>
          <p:nvPr/>
        </p:nvCxnSpPr>
        <p:spPr>
          <a:xfrm>
            <a:off x="3039214" y="2299535"/>
            <a:ext cx="694050" cy="2344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2D5A73F-4BCA-040F-9256-BE852D597B10}"/>
              </a:ext>
            </a:extLst>
          </p:cNvPr>
          <p:cNvSpPr/>
          <p:nvPr/>
        </p:nvSpPr>
        <p:spPr>
          <a:xfrm>
            <a:off x="3759507" y="1743607"/>
            <a:ext cx="2548439" cy="1379612"/>
          </a:xfrm>
          <a:prstGeom prst="rect">
            <a:avLst/>
          </a:prstGeom>
          <a:solidFill>
            <a:srgbClr val="F2F0E8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rgbClr val="2F5597"/>
                </a:solidFill>
                <a:latin typeface="+mj-ea"/>
                <a:ea typeface="+mj-ea"/>
              </a:rPr>
              <a:t>A1: </a:t>
            </a:r>
            <a:r>
              <a:rPr lang="ko-KR" altLang="en-US" sz="2000" dirty="0">
                <a:solidFill>
                  <a:srgbClr val="2F5597"/>
                </a:solidFill>
                <a:latin typeface="+mj-ea"/>
                <a:ea typeface="+mj-ea"/>
              </a:rPr>
              <a:t>카드 내기</a:t>
            </a:r>
            <a:endParaRPr lang="en-US" altLang="ko-KR" sz="2000" dirty="0">
              <a:solidFill>
                <a:srgbClr val="2F5597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2000" dirty="0" smtClean="0">
                <a:solidFill>
                  <a:srgbClr val="2F5597"/>
                </a:solidFill>
                <a:latin typeface="+mj-ea"/>
                <a:ea typeface="+mj-ea"/>
              </a:rPr>
              <a:t>손에서 바닥보다 강한 조합의 카드 내기</a:t>
            </a:r>
            <a:endParaRPr lang="ko-KR" altLang="en-US" dirty="0">
              <a:solidFill>
                <a:srgbClr val="2F5597"/>
              </a:solidFill>
              <a:latin typeface="+mj-ea"/>
              <a:ea typeface="+mj-ea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23BF579-5A9C-C51B-2D03-92964D2DC83C}"/>
              </a:ext>
            </a:extLst>
          </p:cNvPr>
          <p:cNvCxnSpPr>
            <a:cxnSpLocks/>
          </p:cNvCxnSpPr>
          <p:nvPr/>
        </p:nvCxnSpPr>
        <p:spPr>
          <a:xfrm>
            <a:off x="3077320" y="4207067"/>
            <a:ext cx="61783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93D22BB-BD3A-C4C3-779E-8EB71595F81E}"/>
              </a:ext>
            </a:extLst>
          </p:cNvPr>
          <p:cNvCxnSpPr>
            <a:cxnSpLocks/>
          </p:cNvCxnSpPr>
          <p:nvPr/>
        </p:nvCxnSpPr>
        <p:spPr>
          <a:xfrm>
            <a:off x="2656114" y="2884991"/>
            <a:ext cx="3449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C5C70EF3-EEDD-A210-2596-AD4016696B85}"/>
              </a:ext>
            </a:extLst>
          </p:cNvPr>
          <p:cNvCxnSpPr>
            <a:cxnSpLocks/>
          </p:cNvCxnSpPr>
          <p:nvPr/>
        </p:nvCxnSpPr>
        <p:spPr>
          <a:xfrm flipH="1" flipV="1">
            <a:off x="3038664" y="2266462"/>
            <a:ext cx="34873" cy="19851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82EE558E-48B1-209E-BD26-37AD99CE6576}"/>
              </a:ext>
            </a:extLst>
          </p:cNvPr>
          <p:cNvCxnSpPr>
            <a:cxnSpLocks/>
          </p:cNvCxnSpPr>
          <p:nvPr/>
        </p:nvCxnSpPr>
        <p:spPr>
          <a:xfrm>
            <a:off x="9542357" y="2327352"/>
            <a:ext cx="3449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88569757-E663-8BDF-4A70-8BF260631949}"/>
              </a:ext>
            </a:extLst>
          </p:cNvPr>
          <p:cNvCxnSpPr>
            <a:cxnSpLocks/>
          </p:cNvCxnSpPr>
          <p:nvPr/>
        </p:nvCxnSpPr>
        <p:spPr>
          <a:xfrm>
            <a:off x="9542357" y="4133935"/>
            <a:ext cx="34499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E1743C1F-B663-3A8F-46E9-513E9A72F2F1}"/>
              </a:ext>
            </a:extLst>
          </p:cNvPr>
          <p:cNvCxnSpPr>
            <a:cxnSpLocks/>
          </p:cNvCxnSpPr>
          <p:nvPr/>
        </p:nvCxnSpPr>
        <p:spPr>
          <a:xfrm flipV="1">
            <a:off x="9863906" y="2315535"/>
            <a:ext cx="0" cy="18114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C14AE00F-B341-ABB3-8C40-1E145E495304}"/>
              </a:ext>
            </a:extLst>
          </p:cNvPr>
          <p:cNvCxnSpPr>
            <a:cxnSpLocks/>
          </p:cNvCxnSpPr>
          <p:nvPr/>
        </p:nvCxnSpPr>
        <p:spPr>
          <a:xfrm>
            <a:off x="9887351" y="3104984"/>
            <a:ext cx="48366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638210B3-671A-FA11-0B6C-E720E613A108}"/>
              </a:ext>
            </a:extLst>
          </p:cNvPr>
          <p:cNvSpPr/>
          <p:nvPr/>
        </p:nvSpPr>
        <p:spPr>
          <a:xfrm>
            <a:off x="10394459" y="2530185"/>
            <a:ext cx="1555705" cy="973946"/>
          </a:xfrm>
          <a:prstGeom prst="rect">
            <a:avLst/>
          </a:prstGeom>
          <a:solidFill>
            <a:srgbClr val="F2F0E8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>
                <a:solidFill>
                  <a:srgbClr val="2F5597"/>
                </a:solidFill>
                <a:latin typeface="+mj-ea"/>
                <a:ea typeface="+mj-ea"/>
              </a:rPr>
              <a:t>차례 넘기기</a:t>
            </a:r>
            <a:endParaRPr lang="ko-KR" altLang="en-US" sz="2000" dirty="0">
              <a:solidFill>
                <a:srgbClr val="2F5597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55645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6AC5B-65B8-5C48-A7B0-3AD6C1644F75}"/>
              </a:ext>
            </a:extLst>
          </p:cNvPr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13800" dirty="0"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나눔손글씨 펜" panose="03040600000000000000" pitchFamily="66" charset="-127"/>
                <a:ea typeface="나눔손글씨 펜" panose="03040600000000000000" pitchFamily="66" charset="-127"/>
                <a:cs typeface="+mj-cs"/>
              </a:rPr>
              <a:t>감사합니다</a:t>
            </a:r>
          </a:p>
        </p:txBody>
      </p:sp>
      <p:pic>
        <p:nvPicPr>
          <p:cNvPr id="4" name="그림 3" descr="텍스트, 그래픽 디자인, 만화 영화, 출판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EEA2193-FB98-4710-9E0D-EF1999A438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8828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0615"/>
      </p:ext>
    </p:extLst>
  </p:cSld>
  <p:clrMapOvr>
    <a:masterClrMapping/>
  </p:clrMapOvr>
</p:sld>
</file>

<file path=ppt/theme/theme1.xml><?xml version="1.0" encoding="utf-8"?>
<a:theme xmlns:a="http://schemas.openxmlformats.org/drawingml/2006/main" name="커버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Microsoft Office PowerPoint</Application>
  <PresentationFormat>와이드스크린</PresentationFormat>
  <Paragraphs>100</Paragraphs>
  <Slides>17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나눔손글씨 펜</vt:lpstr>
      <vt:lpstr>맑은 고딕</vt:lpstr>
      <vt:lpstr>Arial</vt:lpstr>
      <vt:lpstr>Meiryo</vt:lpstr>
      <vt:lpstr>나눔스퀘어 네오 Regular</vt:lpstr>
      <vt:lpstr>나눔스퀘어 네오 Heavy</vt:lpstr>
      <vt:lpstr>나눔스퀘어 네오 ExtraBold</vt:lpstr>
      <vt:lpstr>커버</vt:lpstr>
      <vt:lpstr>메인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2023-04-20T17:58:25Z</dcterms:created>
  <dcterms:modified xsi:type="dcterms:W3CDTF">2025-10-02T05:45:28Z</dcterms:modified>
  <cp:category/>
  <cp:contentStatus/>
</cp:coreProperties>
</file>