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9"/>
  </p:notesMasterIdLst>
  <p:sldIdLst>
    <p:sldId id="656" r:id="rId3"/>
    <p:sldId id="257" r:id="rId4"/>
    <p:sldId id="259" r:id="rId5"/>
    <p:sldId id="657" r:id="rId6"/>
    <p:sldId id="454" r:id="rId7"/>
    <p:sldId id="486" r:id="rId8"/>
    <p:sldId id="647" r:id="rId9"/>
    <p:sldId id="633" r:id="rId10"/>
    <p:sldId id="489" r:id="rId11"/>
    <p:sldId id="648" r:id="rId12"/>
    <p:sldId id="649" r:id="rId13"/>
    <p:sldId id="650" r:id="rId14"/>
    <p:sldId id="651" r:id="rId15"/>
    <p:sldId id="652" r:id="rId16"/>
    <p:sldId id="653" r:id="rId17"/>
    <p:sldId id="655" r:id="rId1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9B9E"/>
    <a:srgbClr val="EF8973"/>
    <a:srgbClr val="FFFFFF"/>
    <a:srgbClr val="327C7F"/>
    <a:srgbClr val="F5F3EF"/>
    <a:srgbClr val="FEF164"/>
    <a:srgbClr val="FFCCFF"/>
    <a:srgbClr val="CCFFFF"/>
    <a:srgbClr val="FDDEA5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87667" autoAdjust="0"/>
  </p:normalViewPr>
  <p:slideViewPr>
    <p:cSldViewPr>
      <p:cViewPr varScale="1">
        <p:scale>
          <a:sx n="120" d="100"/>
          <a:sy n="120" d="100"/>
        </p:scale>
        <p:origin x="198" y="1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04F14D-A6D3-40DC-9611-5C662D50C3DA}" type="datetimeFigureOut">
              <a:rPr lang="ko-KR" altLang="en-US" smtClean="0"/>
              <a:pPr/>
              <a:t>2025-10-02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E6755-AFCA-4B57-AF66-A6680963428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0838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E6755-AFCA-4B57-AF66-A6680963428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2865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E6755-AFCA-4B57-AF66-A66809634284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7974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9AB2-9EA6-4BE0-B5DB-32358A2B41C3}" type="datetimeFigureOut">
              <a:rPr lang="ko-KR" altLang="en-US" smtClean="0"/>
              <a:pPr/>
              <a:t>2025-10-02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CA989-02C3-47C0-8171-71729549C7A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2523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9AB2-9EA6-4BE0-B5DB-32358A2B41C3}" type="datetimeFigureOut">
              <a:rPr lang="ko-KR" altLang="en-US" smtClean="0"/>
              <a:pPr/>
              <a:t>2025-10-02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CA989-02C3-47C0-8171-71729549C7A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1"/>
          <p:cNvSpPr>
            <a:spLocks noGrp="1"/>
          </p:cNvSpPr>
          <p:nvPr userDrawn="1"/>
        </p:nvSpPr>
        <p:spPr bwMode="auto">
          <a:xfrm>
            <a:off x="4234" y="1"/>
            <a:ext cx="12187767" cy="6926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 vert="horz" wrap="none" lIns="37800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>
              <a:defRPr/>
            </a:pPr>
            <a:r>
              <a:rPr lang="ko-KR" altLang="en-US" sz="3600" b="1" dirty="0"/>
              <a:t>●</a:t>
            </a:r>
            <a:r>
              <a:rPr lang="ko-KR" altLang="en-US" sz="3600" b="1" baseline="0" dirty="0"/>
              <a:t> </a:t>
            </a:r>
            <a:r>
              <a:rPr lang="ko-KR" altLang="en-US" sz="3600" b="1" baseline="0" dirty="0" err="1"/>
              <a:t>밀리메모리</a:t>
            </a:r>
            <a:endParaRPr lang="ko-KR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302930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9AB2-9EA6-4BE0-B5DB-32358A2B41C3}" type="datetimeFigureOut">
              <a:rPr lang="ko-KR" altLang="en-US" smtClean="0"/>
              <a:pPr/>
              <a:t>2025-10-02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CA989-02C3-47C0-8171-71729549C7A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2609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9AB2-9EA6-4BE0-B5DB-32358A2B41C3}" type="datetimeFigureOut">
              <a:rPr lang="ko-KR" altLang="en-US" smtClean="0"/>
              <a:pPr/>
              <a:t>2025-10-02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CA989-02C3-47C0-8171-71729549C7A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766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9AB2-9EA6-4BE0-B5DB-32358A2B41C3}" type="datetimeFigureOut">
              <a:rPr lang="ko-KR" altLang="en-US" smtClean="0"/>
              <a:pPr/>
              <a:t>2025-10-02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CA989-02C3-47C0-8171-71729549C7A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903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9AB2-9EA6-4BE0-B5DB-32358A2B41C3}" type="datetimeFigureOut">
              <a:rPr lang="ko-KR" altLang="en-US" smtClean="0"/>
              <a:pPr/>
              <a:t>2025-10-02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CA989-02C3-47C0-8171-71729549C7A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948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9AB2-9EA6-4BE0-B5DB-32358A2B41C3}" type="datetimeFigureOut">
              <a:rPr lang="ko-KR" altLang="en-US" smtClean="0"/>
              <a:pPr/>
              <a:t>2025-10-02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CA989-02C3-47C0-8171-71729549C7A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6817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9AB2-9EA6-4BE0-B5DB-32358A2B41C3}" type="datetimeFigureOut">
              <a:rPr lang="ko-KR" altLang="en-US" smtClean="0"/>
              <a:pPr/>
              <a:t>2025-10-02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CA989-02C3-47C0-8171-71729549C7A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5281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9AB2-9EA6-4BE0-B5DB-32358A2B41C3}" type="datetimeFigureOut">
              <a:rPr lang="ko-KR" altLang="en-US" smtClean="0"/>
              <a:pPr/>
              <a:t>2025-10-02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CA989-02C3-47C0-8171-71729549C7A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814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9AB2-9EA6-4BE0-B5DB-32358A2B41C3}" type="datetimeFigureOut">
              <a:rPr lang="ko-KR" altLang="en-US" smtClean="0"/>
              <a:pPr/>
              <a:t>2025-10-02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CA989-02C3-47C0-8171-71729549C7A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1359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9AB2-9EA6-4BE0-B5DB-32358A2B41C3}" type="datetimeFigureOut">
              <a:rPr lang="ko-KR" altLang="en-US" smtClean="0"/>
              <a:pPr/>
              <a:t>2025-10-02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CA989-02C3-47C0-8171-71729549C7A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4042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4517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95CC0A-778A-4114-C937-A6C4E3B3BADA}"/>
              </a:ext>
            </a:extLst>
          </p:cNvPr>
          <p:cNvSpPr txBox="1"/>
          <p:nvPr userDrawn="1"/>
        </p:nvSpPr>
        <p:spPr>
          <a:xfrm>
            <a:off x="234126" y="641263"/>
            <a:ext cx="24136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소개</a:t>
            </a:r>
          </a:p>
        </p:txBody>
      </p:sp>
    </p:spTree>
    <p:extLst>
      <p:ext uri="{BB962C8B-B14F-4D97-AF65-F5344CB8AC3E}">
        <p14:creationId xmlns:p14="http://schemas.microsoft.com/office/powerpoint/2010/main" val="1664622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pos="438">
          <p15:clr>
            <a:srgbClr val="547EBF"/>
          </p15:clr>
        </p15:guide>
        <p15:guide id="4" pos="4294">
          <p15:clr>
            <a:srgbClr val="547EBF"/>
          </p15:clr>
        </p15:guide>
        <p15:guide id="5" pos="5881">
          <p15:clr>
            <a:srgbClr val="5ACBF0"/>
          </p15:clr>
        </p15:guide>
        <p15:guide id="6" orient="horz" pos="3974">
          <p15:clr>
            <a:srgbClr val="FBAE40"/>
          </p15:clr>
        </p15:guide>
        <p15:guide id="7" orient="horz" pos="346">
          <p15:clr>
            <a:srgbClr val="FBAE40"/>
          </p15:clr>
        </p15:guide>
        <p15:guide id="8" orient="horz" pos="1162">
          <p15:clr>
            <a:srgbClr val="9FCC3B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5B1C0DB-9FF2-33C7-F0AC-0E8608A1B732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게임의 흐름</a:t>
            </a:r>
          </a:p>
        </p:txBody>
      </p:sp>
    </p:spTree>
    <p:extLst>
      <p:ext uri="{BB962C8B-B14F-4D97-AF65-F5344CB8AC3E}">
        <p14:creationId xmlns:p14="http://schemas.microsoft.com/office/powerpoint/2010/main" val="805353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구성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9E40E4C-73F0-E73F-ABB1-2047C74CD731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구성물</a:t>
            </a:r>
          </a:p>
        </p:txBody>
      </p:sp>
    </p:spTree>
    <p:extLst>
      <p:ext uri="{BB962C8B-B14F-4D97-AF65-F5344CB8AC3E}">
        <p14:creationId xmlns:p14="http://schemas.microsoft.com/office/powerpoint/2010/main" val="1515250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준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992C39C-CD02-BDCA-89B8-521DC635C88B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준비</a:t>
            </a:r>
          </a:p>
        </p:txBody>
      </p:sp>
    </p:spTree>
    <p:extLst>
      <p:ext uri="{BB962C8B-B14F-4D97-AF65-F5344CB8AC3E}">
        <p14:creationId xmlns:p14="http://schemas.microsoft.com/office/powerpoint/2010/main" val="1708371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목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7698917-7199-437E-872A-554CE35CCDA5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목표</a:t>
            </a:r>
          </a:p>
        </p:txBody>
      </p:sp>
    </p:spTree>
    <p:extLst>
      <p:ext uri="{BB962C8B-B14F-4D97-AF65-F5344CB8AC3E}">
        <p14:creationId xmlns:p14="http://schemas.microsoft.com/office/powerpoint/2010/main" val="40536248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진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70FAC06-09FB-7DE9-3F69-CAF9A6A11554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진행</a:t>
            </a:r>
          </a:p>
        </p:txBody>
      </p:sp>
    </p:spTree>
    <p:extLst>
      <p:ext uri="{BB962C8B-B14F-4D97-AF65-F5344CB8AC3E}">
        <p14:creationId xmlns:p14="http://schemas.microsoft.com/office/powerpoint/2010/main" val="550267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게임 방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CF4C239-0C1E-8145-526D-A589CD104F3A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정답 도전</a:t>
            </a:r>
          </a:p>
        </p:txBody>
      </p:sp>
    </p:spTree>
    <p:extLst>
      <p:ext uri="{BB962C8B-B14F-4D97-AF65-F5344CB8AC3E}">
        <p14:creationId xmlns:p14="http://schemas.microsoft.com/office/powerpoint/2010/main" val="506292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방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CF4C239-0C1E-8145-526D-A589CD104F3A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방법</a:t>
            </a:r>
          </a:p>
        </p:txBody>
      </p:sp>
    </p:spTree>
    <p:extLst>
      <p:ext uri="{BB962C8B-B14F-4D97-AF65-F5344CB8AC3E}">
        <p14:creationId xmlns:p14="http://schemas.microsoft.com/office/powerpoint/2010/main" val="4060162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종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D54E040-5531-A8FC-CCCD-0299DCE3D650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종료 및 승리</a:t>
            </a:r>
          </a:p>
        </p:txBody>
      </p:sp>
    </p:spTree>
    <p:extLst>
      <p:ext uri="{BB962C8B-B14F-4D97-AF65-F5344CB8AC3E}">
        <p14:creationId xmlns:p14="http://schemas.microsoft.com/office/powerpoint/2010/main" val="3899996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변형 규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5059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FE6AD2-212E-ACCB-B25F-129FCF7D6453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요약</a:t>
            </a:r>
          </a:p>
        </p:txBody>
      </p:sp>
    </p:spTree>
    <p:extLst>
      <p:ext uri="{BB962C8B-B14F-4D97-AF65-F5344CB8AC3E}">
        <p14:creationId xmlns:p14="http://schemas.microsoft.com/office/powerpoint/2010/main" val="201403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추천 게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1A37879-F170-9167-D1CB-23C3361CB9A0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6">
                    <a:lumMod val="20000"/>
                    <a:lumOff val="80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추천 게임</a:t>
            </a:r>
          </a:p>
        </p:txBody>
      </p:sp>
    </p:spTree>
    <p:extLst>
      <p:ext uri="{BB962C8B-B14F-4D97-AF65-F5344CB8AC3E}">
        <p14:creationId xmlns:p14="http://schemas.microsoft.com/office/powerpoint/2010/main" val="673355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12179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microsoft.com/office/2007/relationships/hdphoto" Target="../media/hdphoto1.wdp"/><Relationship Id="rId3" Type="http://schemas.openxmlformats.org/officeDocument/2006/relationships/slideLayout" Target="../slideLayouts/slideLayout15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Relationship Id="rId22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7C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49AB2-9EA6-4BE0-B5DB-32358A2B41C3}" type="datetimeFigureOut">
              <a:rPr lang="ko-KR" altLang="en-US" smtClean="0"/>
              <a:pPr/>
              <a:t>2025-10-02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CA989-02C3-47C0-8171-71729549C7A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541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7C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E8CBEFE7-826F-F9CA-EB49-EE55059DBCB7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7328" y="-94525"/>
            <a:ext cx="12192000" cy="355173"/>
          </a:xfrm>
          <a:prstGeom prst="rect">
            <a:avLst/>
          </a:prstGeom>
        </p:spPr>
      </p:pic>
      <p:grpSp>
        <p:nvGrpSpPr>
          <p:cNvPr id="9" name="그룹 8">
            <a:extLst>
              <a:ext uri="{FF2B5EF4-FFF2-40B4-BE49-F238E27FC236}">
                <a16:creationId xmlns:a16="http://schemas.microsoft.com/office/drawing/2014/main" id="{228CA6FD-19FC-0819-8F02-602C2E9E6075}"/>
              </a:ext>
            </a:extLst>
          </p:cNvPr>
          <p:cNvGrpSpPr/>
          <p:nvPr userDrawn="1"/>
        </p:nvGrpSpPr>
        <p:grpSpPr>
          <a:xfrm>
            <a:off x="10391775" y="6377301"/>
            <a:ext cx="1470684" cy="310273"/>
            <a:chOff x="4304622" y="3575487"/>
            <a:chExt cx="4859448" cy="1025207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4230FA38-2E2D-C315-A2E8-8468E9F4DDA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4622" y="3575487"/>
              <a:ext cx="638853" cy="1025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770F830A-9C95-4983-D109-D3D3419ECBE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harpenSoften amount="1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22234" y="3623363"/>
              <a:ext cx="4041836" cy="929457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3D16CC76-849E-D511-846C-600B73521F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058" y="6278598"/>
            <a:ext cx="525936" cy="51272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3EE736A-8CF0-A249-4DEA-9D483C25D773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2" y="6371788"/>
            <a:ext cx="814555" cy="35286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5CCBEB9-104D-1A31-93E2-96CC741315C2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233874"/>
            <a:ext cx="12192000" cy="17709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190423A-8E4E-F589-6AE6-BDD129AA2F16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0" y="8205"/>
            <a:ext cx="1631504" cy="4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800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텍스트, 책, 만화 영화, 그래픽 디자인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AAF571-1FC5-8B2E-A85F-987EF771D0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007" b="7206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4519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가전, 실내, 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3022A5A-274B-9A6A-6DB1-FF465A39AF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93" b="185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855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2"/>
          <p:cNvSpPr txBox="1">
            <a:spLocks/>
          </p:cNvSpPr>
          <p:nvPr/>
        </p:nvSpPr>
        <p:spPr>
          <a:xfrm>
            <a:off x="229519" y="1587939"/>
            <a:ext cx="11732961" cy="197208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1. </a:t>
            </a:r>
            <a:r>
              <a:rPr lang="ko-KR" altLang="en-US" kern="0" dirty="0" smtClean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우리 주변 사물의 </a:t>
            </a:r>
            <a:r>
              <a:rPr lang="ko-KR" altLang="en-US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길이 측정을 보드게임으로</a:t>
            </a:r>
            <a:endParaRPr lang="en-US" altLang="ko-KR" kern="0" dirty="0">
              <a:solidFill>
                <a:schemeClr val="bg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2. </a:t>
            </a:r>
            <a:r>
              <a:rPr lang="ko-KR" altLang="en-US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수 감각 →</a:t>
            </a:r>
            <a:r>
              <a:rPr lang="en-US" altLang="ko-KR" kern="0" dirty="0" smtClean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r>
              <a:rPr lang="ko-KR" altLang="en-US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측정에 기반한 활동</a:t>
            </a:r>
            <a:r>
              <a:rPr lang="en-US" altLang="ko-KR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(</a:t>
            </a:r>
            <a:r>
              <a:rPr lang="ko-KR" altLang="en-US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존 듀이</a:t>
            </a:r>
            <a:r>
              <a:rPr lang="en-US" altLang="ko-KR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)</a:t>
            </a:r>
            <a:r>
              <a:rPr lang="ko-KR" altLang="en-US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endParaRPr lang="en-US" altLang="ko-KR" kern="0" dirty="0">
              <a:solidFill>
                <a:schemeClr val="bg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               </a:t>
            </a:r>
            <a:r>
              <a:rPr lang="ko-KR" altLang="en-US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측정 능력 향상을 위해서는 관찰력이</a:t>
            </a:r>
            <a:r>
              <a:rPr lang="en-US" altLang="ko-KR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r>
              <a:rPr lang="ko-KR" altLang="en-US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뒷받침</a:t>
            </a:r>
            <a:endParaRPr lang="en-US" altLang="ko-KR" kern="0" dirty="0">
              <a:solidFill>
                <a:schemeClr val="bg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3. </a:t>
            </a:r>
            <a:r>
              <a:rPr lang="ko-KR" altLang="en-US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단위 길이에 대한 이해 </a:t>
            </a:r>
            <a:r>
              <a:rPr lang="ko-KR" altLang="en-US" kern="0" dirty="0" smtClean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필요</a:t>
            </a:r>
            <a:endParaRPr lang="en-US" altLang="ko-KR" kern="0" dirty="0">
              <a:solidFill>
                <a:schemeClr val="bg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4. </a:t>
            </a:r>
            <a:r>
              <a:rPr lang="ko-KR" altLang="en-US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정확히 </a:t>
            </a:r>
            <a:r>
              <a:rPr lang="ko-KR" altLang="en-US" kern="0" dirty="0" smtClean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맞혔을 </a:t>
            </a:r>
            <a:r>
              <a:rPr lang="ko-KR" altLang="en-US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때의 </a:t>
            </a:r>
            <a:r>
              <a:rPr lang="ko-KR" altLang="en-US" kern="0" dirty="0" smtClean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희열감</a:t>
            </a:r>
            <a:r>
              <a:rPr lang="en-US" altLang="ko-KR" kern="0" dirty="0" smtClean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:</a:t>
            </a:r>
            <a:endParaRPr lang="en-US" altLang="ko-KR" kern="0" dirty="0">
              <a:solidFill>
                <a:schemeClr val="bg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</a:t>
            </a:r>
            <a:r>
              <a:rPr lang="ko-KR" altLang="en-US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정답에 </a:t>
            </a:r>
            <a:r>
              <a:rPr lang="ko-KR" altLang="en-US" kern="0" dirty="0" smtClean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가까울수록 </a:t>
            </a:r>
            <a:r>
              <a:rPr lang="ko-KR" altLang="en-US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높은 점수 </a:t>
            </a:r>
            <a:endParaRPr lang="en-US" altLang="ko-KR" kern="0" dirty="0">
              <a:solidFill>
                <a:schemeClr val="bg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</a:t>
            </a:r>
            <a:r>
              <a:rPr lang="ko-KR" altLang="en-US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endParaRPr lang="en-US" altLang="ko-KR" kern="0" dirty="0">
              <a:solidFill>
                <a:schemeClr val="bg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sz="2800" kern="0" dirty="0">
                <a:solidFill>
                  <a:schemeClr val="bg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 </a:t>
            </a:r>
          </a:p>
        </p:txBody>
      </p:sp>
      <p:sp>
        <p:nvSpPr>
          <p:cNvPr id="3" name="AutoShape 2" descr="external/store.e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r="2475"/>
          <a:stretch/>
        </p:blipFill>
        <p:spPr>
          <a:xfrm>
            <a:off x="6672064" y="3734248"/>
            <a:ext cx="4824824" cy="209355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DC339A10-A732-36B7-58D6-D07ECC5A26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312" y="480034"/>
            <a:ext cx="3133316" cy="122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38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231F6-5314-2F3F-3B6B-97BDF4259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A176C1DD-7390-58B3-7F5C-D1DAF49F3AB3}"/>
              </a:ext>
            </a:extLst>
          </p:cNvPr>
          <p:cNvSpPr txBox="1">
            <a:spLocks/>
          </p:cNvSpPr>
          <p:nvPr/>
        </p:nvSpPr>
        <p:spPr>
          <a:xfrm>
            <a:off x="460375" y="1615250"/>
            <a:ext cx="11732961" cy="197208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자주 손에 쥐고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흔히 보는 </a:t>
            </a:r>
            <a:endParaRPr lang="en-US" altLang="ko-KR" kern="0" dirty="0" smtClean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사물들의 크기를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떠올려 보세요</a:t>
            </a: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0" indent="0">
              <a:buNone/>
            </a:pP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예리한 감각으로 그 크기를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재현해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보세요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!</a:t>
            </a:r>
          </a:p>
          <a:p>
            <a:pPr marL="0" indent="0">
              <a:buNone/>
            </a:pP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바로 이 눈금 없는 자로요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0" indent="0">
              <a:buNone/>
            </a:pPr>
            <a:r>
              <a:rPr lang="en-US" altLang="ko-KR" sz="2800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 </a:t>
            </a:r>
          </a:p>
        </p:txBody>
      </p:sp>
      <p:sp>
        <p:nvSpPr>
          <p:cNvPr id="3" name="AutoShape 2" descr="external/store.e...">
            <a:extLst>
              <a:ext uri="{FF2B5EF4-FFF2-40B4-BE49-F238E27FC236}">
                <a16:creationId xmlns:a16="http://schemas.microsoft.com/office/drawing/2014/main" id="{51044D23-ABC2-6086-4578-FFD7E3E6B7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6B804DF-D4BD-AC63-BFD0-EAD13EE94A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75"/>
          <a:stretch/>
        </p:blipFill>
        <p:spPr>
          <a:xfrm>
            <a:off x="6888088" y="1628800"/>
            <a:ext cx="4824824" cy="2093556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8B37F53D-9859-2082-DC48-BC7C774EE1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869" y="4581128"/>
            <a:ext cx="4440571" cy="178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6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2"/>
          <p:cNvSpPr txBox="1">
            <a:spLocks/>
          </p:cNvSpPr>
          <p:nvPr/>
        </p:nvSpPr>
        <p:spPr>
          <a:xfrm>
            <a:off x="514450" y="1628800"/>
            <a:ext cx="4429422" cy="576064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ko-KR" altLang="en-US" sz="3100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문제 카드에 </a:t>
            </a:r>
            <a:r>
              <a:rPr lang="ko-KR" altLang="en-US" sz="3100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제시된 </a:t>
            </a:r>
            <a:r>
              <a:rPr lang="en-US" altLang="ko-KR" sz="3100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/>
            </a:r>
            <a:br>
              <a:rPr lang="en-US" altLang="ko-KR" sz="3100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</a:br>
            <a:r>
              <a:rPr lang="ko-KR" altLang="en-US" sz="3100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사물의 </a:t>
            </a:r>
            <a:r>
              <a:rPr lang="ko-KR" altLang="en-US" sz="3100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길이를 </a:t>
            </a:r>
            <a:r>
              <a:rPr lang="ko-KR" altLang="en-US" sz="3100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추측해</a:t>
            </a:r>
            <a:r>
              <a:rPr lang="en-US" altLang="ko-KR" sz="3100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</a:t>
            </a:r>
            <a:r>
              <a:rPr lang="ko-KR" altLang="en-US" sz="3100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r>
              <a:rPr lang="en-US" altLang="ko-KR" sz="3100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/>
            </a:r>
            <a:br>
              <a:rPr lang="en-US" altLang="ko-KR" sz="3100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</a:br>
            <a:r>
              <a:rPr lang="ko-KR" altLang="en-US" sz="3100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먼저 </a:t>
            </a:r>
            <a:r>
              <a:rPr lang="en-US" altLang="ko-KR" sz="3100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10</a:t>
            </a:r>
            <a:r>
              <a:rPr lang="ko-KR" altLang="en-US" sz="3100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점을 </a:t>
            </a:r>
            <a:r>
              <a:rPr lang="ko-KR" altLang="en-US" sz="3100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얻으면 승리</a:t>
            </a:r>
            <a:endParaRPr lang="en-US" altLang="ko-KR" sz="3100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-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정확할수록 높은 점수 </a:t>
            </a:r>
            <a:endParaRPr lang="en-US" altLang="ko-KR" kern="0" dirty="0" smtClean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4A5C4638-144B-E2E9-E782-BC5E70BEC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864" y="1340768"/>
            <a:ext cx="6973273" cy="457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08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2"/>
          <p:cNvSpPr txBox="1">
            <a:spLocks/>
          </p:cNvSpPr>
          <p:nvPr/>
        </p:nvSpPr>
        <p:spPr>
          <a:xfrm>
            <a:off x="459039" y="1556792"/>
            <a:ext cx="11732961" cy="197208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1.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점수판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(2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조각</a:t>
            </a: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)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을</a:t>
            </a: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연결하여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탁자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가운데 놓습니다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 </a:t>
            </a: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2.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각자 색깔을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정한 후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예상 카드 덮개와 </a:t>
            </a: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예상 카드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점수말을 가져옵니다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-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예상 카드는 예상 카드 덮개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안쪽에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넣습니다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-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점수말을 점수판 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0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칸에 놓습니다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3.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문제 카드 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70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장을 잘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섞은 다음</a:t>
            </a: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</a:t>
            </a: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사물의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이름과 그림이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보이는</a:t>
            </a: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쪽이 위로 향하게 놓습니다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 </a:t>
            </a:r>
          </a:p>
          <a:p>
            <a:pPr marL="0" indent="0">
              <a:buNone/>
            </a:pP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</a:t>
            </a:r>
          </a:p>
          <a:p>
            <a:pPr marL="0" indent="0">
              <a:buNone/>
            </a:pPr>
            <a:endParaRPr lang="en-US" altLang="ko-KR" sz="2800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endParaRPr lang="en-US" altLang="ko-KR" sz="2800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3" name="AutoShape 2" descr="external/store.e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648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rcRect t="2975" b="9816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9067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2"/>
          <p:cNvSpPr txBox="1">
            <a:spLocks/>
          </p:cNvSpPr>
          <p:nvPr/>
        </p:nvSpPr>
        <p:spPr>
          <a:xfrm>
            <a:off x="277100" y="1771970"/>
            <a:ext cx="11732961" cy="7920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1.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다음 순서에 따라 라운드를 진행합니다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 </a:t>
            </a:r>
          </a:p>
        </p:txBody>
      </p:sp>
      <p:sp>
        <p:nvSpPr>
          <p:cNvPr id="3" name="AutoShape 2" descr="external/store.e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252742" y="2983632"/>
            <a:ext cx="2405522" cy="14356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문제 카드 </a:t>
            </a:r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공개 </a:t>
            </a:r>
            <a:endParaRPr lang="en-US" altLang="ko-KR" sz="2000" b="1" dirty="0">
              <a:solidFill>
                <a:schemeClr val="tx1"/>
              </a:solidFill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295724" y="2983632"/>
            <a:ext cx="2405522" cy="14356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예상 카드로</a:t>
            </a:r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정답 </a:t>
            </a:r>
            <a:r>
              <a:rPr lang="ko-KR" altLang="en-US" sz="2400" b="1" dirty="0" smtClean="0">
                <a:solidFill>
                  <a:schemeClr val="tx1"/>
                </a:solidFill>
              </a:rPr>
              <a:t>추측하기 </a:t>
            </a:r>
            <a:endParaRPr lang="en-US" altLang="ko-KR" sz="2000" b="1" dirty="0">
              <a:solidFill>
                <a:schemeClr val="tx1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6388050" y="2983632"/>
            <a:ext cx="2405522" cy="14356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정답 </a:t>
            </a:r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확인하기 </a:t>
            </a:r>
            <a:endParaRPr lang="en-US" altLang="ko-KR" sz="2000" b="1" dirty="0">
              <a:solidFill>
                <a:schemeClr val="tx1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9480376" y="2996952"/>
            <a:ext cx="2405522" cy="1435600"/>
          </a:xfrm>
          <a:prstGeom prst="roundRect">
            <a:avLst/>
          </a:prstGeom>
          <a:solidFill>
            <a:schemeClr val="bg1"/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점수말</a:t>
            </a:r>
            <a:endParaRPr lang="en-US" altLang="ko-KR" sz="2400" b="1" dirty="0">
              <a:solidFill>
                <a:schemeClr val="tx1"/>
              </a:solidFill>
            </a:endParaRPr>
          </a:p>
          <a:p>
            <a:pPr algn="ctr"/>
            <a:r>
              <a:rPr lang="ko-KR" altLang="en-US" sz="2400" b="1" dirty="0">
                <a:solidFill>
                  <a:schemeClr val="tx1"/>
                </a:solidFill>
              </a:rPr>
              <a:t>움직이기 </a:t>
            </a:r>
            <a:endParaRPr lang="en-US" altLang="ko-KR" sz="2000" b="1" dirty="0">
              <a:solidFill>
                <a:schemeClr val="tx1"/>
              </a:solidFill>
            </a:endParaRPr>
          </a:p>
        </p:txBody>
      </p:sp>
      <p:sp>
        <p:nvSpPr>
          <p:cNvPr id="11" name="왼쪽 화살표 10"/>
          <p:cNvSpPr/>
          <p:nvPr/>
        </p:nvSpPr>
        <p:spPr>
          <a:xfrm flipH="1">
            <a:off x="2750192" y="3503410"/>
            <a:ext cx="432048" cy="39604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왼쪽 화살표 11"/>
          <p:cNvSpPr/>
          <p:nvPr/>
        </p:nvSpPr>
        <p:spPr>
          <a:xfrm flipH="1">
            <a:off x="5828624" y="3503410"/>
            <a:ext cx="432048" cy="39604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왼쪽 화살표 12"/>
          <p:cNvSpPr/>
          <p:nvPr/>
        </p:nvSpPr>
        <p:spPr>
          <a:xfrm flipH="1">
            <a:off x="8920950" y="3503410"/>
            <a:ext cx="432048" cy="39604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3215" y="4633049"/>
            <a:ext cx="2273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FFFFFF"/>
                </a:solidFill>
              </a:rPr>
              <a:t>문제 카드 뒷면이</a:t>
            </a:r>
            <a:endParaRPr lang="en-US" altLang="ko-KR" b="1" dirty="0" smtClean="0">
              <a:solidFill>
                <a:srgbClr val="FFFFFF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FFFFFF"/>
                </a:solidFill>
              </a:rPr>
              <a:t>공개되지 않도록 주의</a:t>
            </a:r>
            <a:endParaRPr lang="en-US" altLang="ko-KR" b="1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4707" y="4577325"/>
            <a:ext cx="25074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FFFFFF"/>
                </a:solidFill>
              </a:rPr>
              <a:t>정답의 길이를 추측해 </a:t>
            </a:r>
            <a:endParaRPr lang="en-US" altLang="ko-KR" b="1" dirty="0">
              <a:solidFill>
                <a:srgbClr val="FFFFFF"/>
              </a:solidFill>
            </a:endParaRPr>
          </a:p>
          <a:p>
            <a:pPr algn="ctr"/>
            <a:r>
              <a:rPr lang="ko-KR" altLang="en-US" b="1" dirty="0">
                <a:solidFill>
                  <a:srgbClr val="FFFFFF"/>
                </a:solidFill>
              </a:rPr>
              <a:t>예상 카드를</a:t>
            </a:r>
            <a:endParaRPr lang="en-US" altLang="ko-KR" b="1" dirty="0">
              <a:solidFill>
                <a:srgbClr val="FFFFFF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FFFFFF"/>
                </a:solidFill>
              </a:rPr>
              <a:t>덮개에서 </a:t>
            </a:r>
            <a:r>
              <a:rPr lang="ko-KR" altLang="en-US" b="1" dirty="0">
                <a:solidFill>
                  <a:srgbClr val="FFFFFF"/>
                </a:solidFill>
              </a:rPr>
              <a:t>뽑기</a:t>
            </a:r>
            <a:endParaRPr lang="en-US" altLang="ko-KR" b="1" dirty="0">
              <a:solidFill>
                <a:srgbClr val="FFFF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01561" y="4577324"/>
            <a:ext cx="21948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smtClean="0">
                <a:solidFill>
                  <a:srgbClr val="FFFFFF"/>
                </a:solidFill>
              </a:rPr>
              <a:t>마주보는 짝이</a:t>
            </a:r>
            <a:endParaRPr lang="en-US" altLang="ko-KR" b="1" dirty="0" smtClean="0">
              <a:solidFill>
                <a:srgbClr val="FFFFFF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FFFFFF"/>
                </a:solidFill>
              </a:rPr>
              <a:t>서로 길이를 측정해</a:t>
            </a:r>
            <a:endParaRPr lang="en-US" altLang="ko-KR" b="1" dirty="0" smtClean="0">
              <a:solidFill>
                <a:srgbClr val="FFFFFF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FFFFFF"/>
                </a:solidFill>
              </a:rPr>
              <a:t>정답을 확인</a:t>
            </a:r>
            <a:endParaRPr lang="en-US" altLang="ko-KR" b="1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585725" y="4624145"/>
            <a:ext cx="21948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>
                <a:solidFill>
                  <a:srgbClr val="FFFFFF"/>
                </a:solidFill>
              </a:rPr>
              <a:t>점수말 이동 후</a:t>
            </a:r>
            <a:r>
              <a:rPr lang="en-US" altLang="ko-KR" b="1" dirty="0">
                <a:solidFill>
                  <a:srgbClr val="FFFFFF"/>
                </a:solidFill>
              </a:rPr>
              <a:t>,</a:t>
            </a:r>
          </a:p>
          <a:p>
            <a:pPr algn="ctr"/>
            <a:r>
              <a:rPr lang="ko-KR" altLang="en-US" b="1" dirty="0">
                <a:solidFill>
                  <a:srgbClr val="FFFFFF"/>
                </a:solidFill>
              </a:rPr>
              <a:t>예상 카드를</a:t>
            </a:r>
            <a:endParaRPr lang="en-US" altLang="ko-KR" b="1" dirty="0">
              <a:solidFill>
                <a:srgbClr val="FFFFFF"/>
              </a:solidFill>
            </a:endParaRPr>
          </a:p>
          <a:p>
            <a:pPr algn="ctr"/>
            <a:r>
              <a:rPr lang="ko-KR" altLang="en-US" b="1" dirty="0">
                <a:solidFill>
                  <a:srgbClr val="FFFFFF"/>
                </a:solidFill>
              </a:rPr>
              <a:t>덮개 </a:t>
            </a:r>
            <a:r>
              <a:rPr lang="ko-KR" altLang="en-US" b="1" dirty="0" smtClean="0">
                <a:solidFill>
                  <a:srgbClr val="FFFFFF"/>
                </a:solidFill>
              </a:rPr>
              <a:t>안에 </a:t>
            </a:r>
            <a:r>
              <a:rPr lang="ko-KR" altLang="en-US" b="1" dirty="0">
                <a:solidFill>
                  <a:srgbClr val="FFFFFF"/>
                </a:solidFill>
              </a:rPr>
              <a:t>밀어넣기</a:t>
            </a:r>
            <a:endParaRPr lang="en-US" altLang="ko-KR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32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2"/>
          <p:cNvSpPr txBox="1">
            <a:spLocks/>
          </p:cNvSpPr>
          <p:nvPr/>
        </p:nvSpPr>
        <p:spPr>
          <a:xfrm>
            <a:off x="407337" y="2015512"/>
            <a:ext cx="11732961" cy="7920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2-1.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문제 카드 공개</a:t>
            </a: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1)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문제 카드를 공개하고 사물의 이름을 확인합니다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 </a:t>
            </a: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 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만약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제시된 물건의 이름을 모르는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플레이어가 있다면 </a:t>
            </a: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 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문제 카드를 교체합니다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 </a:t>
            </a: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2)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문제 카드를 공개할 때 뒷면이 보이지 않도록 유의합니다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</a:p>
        </p:txBody>
      </p:sp>
      <p:sp>
        <p:nvSpPr>
          <p:cNvPr id="3" name="AutoShape 2" descr="external/store.e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012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600" y="2276872"/>
            <a:ext cx="7590524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9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2"/>
          <p:cNvSpPr txBox="1">
            <a:spLocks/>
          </p:cNvSpPr>
          <p:nvPr/>
        </p:nvSpPr>
        <p:spPr>
          <a:xfrm>
            <a:off x="407337" y="2015512"/>
            <a:ext cx="11732961" cy="7920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2-2.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예상 카드로 정답 예상하기 </a:t>
            </a: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1)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각자 문제에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제시된 물건의 길이를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상상한 뒤</a:t>
            </a: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</a:p>
          <a:p>
            <a:pPr marL="0" indent="0">
              <a:buNone/>
            </a:pP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  그 길이에 맞춰 자신의 예상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카드를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덮개에서 뽑습니다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</a:p>
        </p:txBody>
      </p:sp>
      <p:sp>
        <p:nvSpPr>
          <p:cNvPr id="3" name="AutoShape 2" descr="external/store.e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l="1158" t="10090" r="386" b="16752"/>
          <a:stretch/>
        </p:blipFill>
        <p:spPr>
          <a:xfrm>
            <a:off x="2783631" y="4509120"/>
            <a:ext cx="6120681" cy="20882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378314" y="5517924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>
                <a:solidFill>
                  <a:srgbClr val="FFFFFF"/>
                </a:solidFill>
              </a:rPr>
              <a:t>예상 카드 </a:t>
            </a:r>
            <a:endParaRPr lang="en-US" altLang="ko-KR" b="1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6733" y="4976693"/>
            <a:ext cx="1670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>
                <a:solidFill>
                  <a:srgbClr val="FFFFFF"/>
                </a:solidFill>
              </a:rPr>
              <a:t>예상 카드 덮개 </a:t>
            </a:r>
            <a:endParaRPr lang="en-US" altLang="ko-KR" b="1" dirty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21833" y="4017734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>
                <a:solidFill>
                  <a:srgbClr val="FFFFFF"/>
                </a:solidFill>
              </a:rPr>
              <a:t>예상 정답 </a:t>
            </a:r>
            <a:endParaRPr lang="en-US" altLang="ko-KR" b="1" dirty="0">
              <a:solidFill>
                <a:srgbClr val="FFFFFF"/>
              </a:solidFill>
            </a:endParaRPr>
          </a:p>
        </p:txBody>
      </p:sp>
      <p:cxnSp>
        <p:nvCxnSpPr>
          <p:cNvPr id="5" name="직선 화살표 연결선 4"/>
          <p:cNvCxnSpPr/>
          <p:nvPr/>
        </p:nvCxnSpPr>
        <p:spPr>
          <a:xfrm flipV="1">
            <a:off x="2423592" y="5140642"/>
            <a:ext cx="685453" cy="20717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>
            <a:stCxn id="6" idx="1"/>
          </p:cNvCxnSpPr>
          <p:nvPr/>
        </p:nvCxnSpPr>
        <p:spPr>
          <a:xfrm flipH="1">
            <a:off x="8625162" y="5702590"/>
            <a:ext cx="753152" cy="335507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화살표 연결선 14"/>
          <p:cNvCxnSpPr/>
          <p:nvPr/>
        </p:nvCxnSpPr>
        <p:spPr>
          <a:xfrm flipH="1">
            <a:off x="8218796" y="4387066"/>
            <a:ext cx="325476" cy="725523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730493" y="5122560"/>
            <a:ext cx="976605" cy="86748"/>
          </a:xfrm>
          <a:prstGeom prst="line">
            <a:avLst/>
          </a:prstGeom>
          <a:ln w="349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87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2"/>
          <p:cNvSpPr txBox="1">
            <a:spLocks/>
          </p:cNvSpPr>
          <p:nvPr/>
        </p:nvSpPr>
        <p:spPr>
          <a:xfrm>
            <a:off x="460375" y="1484784"/>
            <a:ext cx="11732961" cy="7920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2-3.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정답 확인하기</a:t>
            </a: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1)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모두가 </a:t>
            </a: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&lt;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예상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카드로 정답 예상하기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단계</a:t>
            </a: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&gt;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를 마쳤다면</a:t>
            </a: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</a:t>
            </a:r>
          </a:p>
          <a:p>
            <a:pPr marL="0" indent="0">
              <a:buNone/>
            </a:pP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 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문제 카드를 뒤집어 정답을 확인합니다</a:t>
            </a: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 </a:t>
            </a:r>
          </a:p>
          <a:p>
            <a:pPr marL="0" indent="0">
              <a:buNone/>
            </a:pP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2)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각자의 추측을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문제 카드에 있는 눈금면으로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측정하고</a:t>
            </a: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</a:t>
            </a: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 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해당하는 칸의 색깔에 따라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점수를 받습니다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</a:p>
        </p:txBody>
      </p:sp>
      <p:sp>
        <p:nvSpPr>
          <p:cNvPr id="3" name="AutoShape 2" descr="external/store.e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4" name="그룹 13"/>
          <p:cNvGrpSpPr/>
          <p:nvPr/>
        </p:nvGrpSpPr>
        <p:grpSpPr>
          <a:xfrm>
            <a:off x="1906439" y="4581128"/>
            <a:ext cx="8379121" cy="1584176"/>
            <a:chOff x="1758058" y="3933056"/>
            <a:chExt cx="8379121" cy="1584176"/>
          </a:xfrm>
        </p:grpSpPr>
        <p:grpSp>
          <p:nvGrpSpPr>
            <p:cNvPr id="16" name="그룹 15"/>
            <p:cNvGrpSpPr/>
            <p:nvPr/>
          </p:nvGrpSpPr>
          <p:grpSpPr>
            <a:xfrm>
              <a:off x="1758058" y="3933056"/>
              <a:ext cx="2088232" cy="1584176"/>
              <a:chOff x="1631504" y="3933056"/>
              <a:chExt cx="2088232" cy="1584176"/>
            </a:xfrm>
          </p:grpSpPr>
          <p:sp>
            <p:nvSpPr>
              <p:cNvPr id="27" name="직사각형 26"/>
              <p:cNvSpPr/>
              <p:nvPr/>
            </p:nvSpPr>
            <p:spPr>
              <a:xfrm>
                <a:off x="1631504" y="3933056"/>
                <a:ext cx="2088232" cy="79208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 dirty="0">
                    <a:solidFill>
                      <a:schemeClr val="tx1"/>
                    </a:solidFill>
                  </a:rPr>
                  <a:t>아쉬워요</a:t>
                </a:r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1631504" y="4725144"/>
                <a:ext cx="2088232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800" b="1" dirty="0">
                    <a:solidFill>
                      <a:schemeClr val="tx1"/>
                    </a:solidFill>
                  </a:rPr>
                  <a:t>-1</a:t>
                </a:r>
                <a:r>
                  <a:rPr lang="ko-KR" altLang="en-US" sz="2800" b="1" dirty="0">
                    <a:solidFill>
                      <a:schemeClr val="tx1"/>
                    </a:solidFill>
                  </a:rPr>
                  <a:t>점</a:t>
                </a:r>
              </a:p>
            </p:txBody>
          </p:sp>
        </p:grpSp>
        <p:grpSp>
          <p:nvGrpSpPr>
            <p:cNvPr id="17" name="그룹 16"/>
            <p:cNvGrpSpPr/>
            <p:nvPr/>
          </p:nvGrpSpPr>
          <p:grpSpPr>
            <a:xfrm>
              <a:off x="3855021" y="3933056"/>
              <a:ext cx="2088232" cy="1584176"/>
              <a:chOff x="1631504" y="3933056"/>
              <a:chExt cx="2088232" cy="1584176"/>
            </a:xfrm>
          </p:grpSpPr>
          <p:sp>
            <p:nvSpPr>
              <p:cNvPr id="25" name="직사각형 24"/>
              <p:cNvSpPr/>
              <p:nvPr/>
            </p:nvSpPr>
            <p:spPr>
              <a:xfrm>
                <a:off x="1631504" y="3933056"/>
                <a:ext cx="2088232" cy="792088"/>
              </a:xfrm>
              <a:prstGeom prst="rect">
                <a:avLst/>
              </a:prstGeom>
              <a:solidFill>
                <a:srgbClr val="EF897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>
                    <a:solidFill>
                      <a:schemeClr val="tx1"/>
                    </a:solidFill>
                  </a:rPr>
                  <a:t>좋아요</a:t>
                </a:r>
                <a:endParaRPr lang="ko-KR" alt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1631504" y="4725144"/>
                <a:ext cx="2088232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800" b="1" dirty="0">
                    <a:solidFill>
                      <a:schemeClr val="tx1"/>
                    </a:solidFill>
                  </a:rPr>
                  <a:t>1</a:t>
                </a:r>
                <a:r>
                  <a:rPr lang="ko-KR" altLang="en-US" sz="2800" b="1" dirty="0">
                    <a:solidFill>
                      <a:schemeClr val="tx1"/>
                    </a:solidFill>
                  </a:rPr>
                  <a:t>점</a:t>
                </a:r>
              </a:p>
            </p:txBody>
          </p:sp>
        </p:grpSp>
        <p:grpSp>
          <p:nvGrpSpPr>
            <p:cNvPr id="19" name="그룹 18"/>
            <p:cNvGrpSpPr/>
            <p:nvPr/>
          </p:nvGrpSpPr>
          <p:grpSpPr>
            <a:xfrm>
              <a:off x="5951984" y="3933056"/>
              <a:ext cx="2088232" cy="1584176"/>
              <a:chOff x="1631504" y="3933056"/>
              <a:chExt cx="2088232" cy="1584176"/>
            </a:xfrm>
          </p:grpSpPr>
          <p:sp>
            <p:nvSpPr>
              <p:cNvPr id="23" name="직사각형 22"/>
              <p:cNvSpPr/>
              <p:nvPr/>
            </p:nvSpPr>
            <p:spPr>
              <a:xfrm>
                <a:off x="1631504" y="3933056"/>
                <a:ext cx="2088232" cy="792088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 dirty="0">
                    <a:solidFill>
                      <a:schemeClr val="tx1"/>
                    </a:solidFill>
                  </a:rPr>
                  <a:t>훌륭해요</a:t>
                </a:r>
              </a:p>
            </p:txBody>
          </p:sp>
          <p:sp>
            <p:nvSpPr>
              <p:cNvPr id="24" name="직사각형 23"/>
              <p:cNvSpPr/>
              <p:nvPr/>
            </p:nvSpPr>
            <p:spPr>
              <a:xfrm>
                <a:off x="1631504" y="4725144"/>
                <a:ext cx="2088232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800" b="1" dirty="0">
                    <a:solidFill>
                      <a:schemeClr val="tx1"/>
                    </a:solidFill>
                  </a:rPr>
                  <a:t>2</a:t>
                </a:r>
                <a:r>
                  <a:rPr lang="ko-KR" altLang="en-US" sz="2800" b="1" dirty="0">
                    <a:solidFill>
                      <a:schemeClr val="tx1"/>
                    </a:solidFill>
                  </a:rPr>
                  <a:t>점</a:t>
                </a: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8048947" y="3933056"/>
              <a:ext cx="2088232" cy="1584176"/>
              <a:chOff x="1631504" y="3933056"/>
              <a:chExt cx="2088232" cy="1584176"/>
            </a:xfrm>
          </p:grpSpPr>
          <p:sp>
            <p:nvSpPr>
              <p:cNvPr id="21" name="직사각형 20"/>
              <p:cNvSpPr/>
              <p:nvPr/>
            </p:nvSpPr>
            <p:spPr>
              <a:xfrm>
                <a:off x="1631504" y="3933056"/>
                <a:ext cx="2088232" cy="792088"/>
              </a:xfrm>
              <a:prstGeom prst="rect">
                <a:avLst/>
              </a:prstGeom>
              <a:solidFill>
                <a:srgbClr val="399B9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 dirty="0">
                    <a:solidFill>
                      <a:schemeClr val="tx1"/>
                    </a:solidFill>
                  </a:rPr>
                  <a:t>완벽해요</a:t>
                </a:r>
              </a:p>
            </p:txBody>
          </p:sp>
          <p:sp>
            <p:nvSpPr>
              <p:cNvPr id="22" name="직사각형 21"/>
              <p:cNvSpPr/>
              <p:nvPr/>
            </p:nvSpPr>
            <p:spPr>
              <a:xfrm>
                <a:off x="1631504" y="4725144"/>
                <a:ext cx="2088232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800" b="1" dirty="0">
                    <a:solidFill>
                      <a:schemeClr val="tx1"/>
                    </a:solidFill>
                  </a:rPr>
                  <a:t>4</a:t>
                </a:r>
                <a:r>
                  <a:rPr lang="ko-KR" altLang="en-US" sz="2800" b="1" dirty="0">
                    <a:solidFill>
                      <a:schemeClr val="tx1"/>
                    </a:solidFill>
                  </a:rPr>
                  <a:t>점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789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7692" b="10863"/>
          <a:stretch/>
        </p:blipFill>
        <p:spPr>
          <a:xfrm>
            <a:off x="1271464" y="1196753"/>
            <a:ext cx="7776864" cy="4680519"/>
          </a:xfrm>
          <a:prstGeom prst="rect">
            <a:avLst/>
          </a:prstGeom>
        </p:spPr>
      </p:pic>
      <p:sp>
        <p:nvSpPr>
          <p:cNvPr id="4" name="타원형 설명선 3"/>
          <p:cNvSpPr/>
          <p:nvPr/>
        </p:nvSpPr>
        <p:spPr>
          <a:xfrm>
            <a:off x="9470577" y="2887185"/>
            <a:ext cx="2448272" cy="1441915"/>
          </a:xfrm>
          <a:prstGeom prst="wedgeEllipse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400" dirty="0">
                <a:solidFill>
                  <a:schemeClr val="tx1"/>
                </a:solidFill>
              </a:rPr>
              <a:t>4</a:t>
            </a:r>
            <a:r>
              <a:rPr lang="ko-KR" altLang="en-US" sz="4400" dirty="0">
                <a:solidFill>
                  <a:schemeClr val="tx1"/>
                </a:solidFill>
              </a:rPr>
              <a:t>점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202B5916-1207-007B-1347-FFBC4B784C3A}"/>
              </a:ext>
            </a:extLst>
          </p:cNvPr>
          <p:cNvGrpSpPr/>
          <p:nvPr/>
        </p:nvGrpSpPr>
        <p:grpSpPr>
          <a:xfrm>
            <a:off x="3575720" y="4725144"/>
            <a:ext cx="8379121" cy="1584176"/>
            <a:chOff x="1758058" y="3933056"/>
            <a:chExt cx="8379121" cy="1584176"/>
          </a:xfrm>
        </p:grpSpPr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5F72F709-F5F9-D774-C043-10C3D44BC089}"/>
                </a:ext>
              </a:extLst>
            </p:cNvPr>
            <p:cNvGrpSpPr/>
            <p:nvPr/>
          </p:nvGrpSpPr>
          <p:grpSpPr>
            <a:xfrm>
              <a:off x="1758058" y="3933056"/>
              <a:ext cx="2088232" cy="1584176"/>
              <a:chOff x="1631504" y="3933056"/>
              <a:chExt cx="2088232" cy="1584176"/>
            </a:xfrm>
          </p:grpSpPr>
          <p:sp>
            <p:nvSpPr>
              <p:cNvPr id="28" name="직사각형 27">
                <a:extLst>
                  <a:ext uri="{FF2B5EF4-FFF2-40B4-BE49-F238E27FC236}">
                    <a16:creationId xmlns:a16="http://schemas.microsoft.com/office/drawing/2014/main" id="{81EFD93F-684D-8849-008A-8585AC5A6836}"/>
                  </a:ext>
                </a:extLst>
              </p:cNvPr>
              <p:cNvSpPr/>
              <p:nvPr/>
            </p:nvSpPr>
            <p:spPr>
              <a:xfrm>
                <a:off x="1631504" y="3933056"/>
                <a:ext cx="2088232" cy="79208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 dirty="0">
                    <a:solidFill>
                      <a:schemeClr val="tx1"/>
                    </a:solidFill>
                  </a:rPr>
                  <a:t>아쉬워요</a:t>
                </a:r>
              </a:p>
            </p:txBody>
          </p:sp>
          <p:sp>
            <p:nvSpPr>
              <p:cNvPr id="29" name="직사각형 28">
                <a:extLst>
                  <a:ext uri="{FF2B5EF4-FFF2-40B4-BE49-F238E27FC236}">
                    <a16:creationId xmlns:a16="http://schemas.microsoft.com/office/drawing/2014/main" id="{B7A54623-A083-9CED-5BAF-69B07AB9E6BB}"/>
                  </a:ext>
                </a:extLst>
              </p:cNvPr>
              <p:cNvSpPr/>
              <p:nvPr/>
            </p:nvSpPr>
            <p:spPr>
              <a:xfrm>
                <a:off x="1631504" y="4725144"/>
                <a:ext cx="2088232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800" b="1" dirty="0">
                    <a:solidFill>
                      <a:schemeClr val="tx1"/>
                    </a:solidFill>
                  </a:rPr>
                  <a:t>-1</a:t>
                </a:r>
                <a:r>
                  <a:rPr lang="ko-KR" altLang="en-US" sz="2800" b="1" dirty="0">
                    <a:solidFill>
                      <a:schemeClr val="tx1"/>
                    </a:solidFill>
                  </a:rPr>
                  <a:t>점</a:t>
                </a: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F4C2C58E-C71F-E3B1-BEFA-96B656C36F7E}"/>
                </a:ext>
              </a:extLst>
            </p:cNvPr>
            <p:cNvGrpSpPr/>
            <p:nvPr/>
          </p:nvGrpSpPr>
          <p:grpSpPr>
            <a:xfrm>
              <a:off x="3855021" y="3933056"/>
              <a:ext cx="2088232" cy="1584176"/>
              <a:chOff x="1631504" y="3933056"/>
              <a:chExt cx="2088232" cy="1584176"/>
            </a:xfrm>
          </p:grpSpPr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id="{36DCFE27-9B96-E711-F4F7-D7CFA3E5F764}"/>
                  </a:ext>
                </a:extLst>
              </p:cNvPr>
              <p:cNvSpPr/>
              <p:nvPr/>
            </p:nvSpPr>
            <p:spPr>
              <a:xfrm>
                <a:off x="1631504" y="3933056"/>
                <a:ext cx="2088232" cy="792088"/>
              </a:xfrm>
              <a:prstGeom prst="rect">
                <a:avLst/>
              </a:prstGeom>
              <a:solidFill>
                <a:srgbClr val="EF897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>
                    <a:solidFill>
                      <a:schemeClr val="tx1"/>
                    </a:solidFill>
                  </a:rPr>
                  <a:t>좋아요</a:t>
                </a:r>
                <a:endParaRPr lang="ko-KR" alt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직사각형 26">
                <a:extLst>
                  <a:ext uri="{FF2B5EF4-FFF2-40B4-BE49-F238E27FC236}">
                    <a16:creationId xmlns:a16="http://schemas.microsoft.com/office/drawing/2014/main" id="{C94D7BD1-5385-28E4-A3BE-2DF2D046A614}"/>
                  </a:ext>
                </a:extLst>
              </p:cNvPr>
              <p:cNvSpPr/>
              <p:nvPr/>
            </p:nvSpPr>
            <p:spPr>
              <a:xfrm>
                <a:off x="1631504" y="4725144"/>
                <a:ext cx="2088232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800" b="1" dirty="0">
                    <a:solidFill>
                      <a:schemeClr val="tx1"/>
                    </a:solidFill>
                  </a:rPr>
                  <a:t>1</a:t>
                </a:r>
                <a:r>
                  <a:rPr lang="ko-KR" altLang="en-US" sz="2800" b="1" dirty="0">
                    <a:solidFill>
                      <a:schemeClr val="tx1"/>
                    </a:solidFill>
                  </a:rPr>
                  <a:t>점</a:t>
                </a:r>
              </a:p>
            </p:txBody>
          </p:sp>
        </p:grpSp>
        <p:grpSp>
          <p:nvGrpSpPr>
            <p:cNvPr id="20" name="그룹 19">
              <a:extLst>
                <a:ext uri="{FF2B5EF4-FFF2-40B4-BE49-F238E27FC236}">
                  <a16:creationId xmlns:a16="http://schemas.microsoft.com/office/drawing/2014/main" id="{72492CF7-911B-0E13-1D43-4B4EB7DCC9F6}"/>
                </a:ext>
              </a:extLst>
            </p:cNvPr>
            <p:cNvGrpSpPr/>
            <p:nvPr/>
          </p:nvGrpSpPr>
          <p:grpSpPr>
            <a:xfrm>
              <a:off x="5951984" y="3933056"/>
              <a:ext cx="2088232" cy="1584176"/>
              <a:chOff x="1631504" y="3933056"/>
              <a:chExt cx="2088232" cy="1584176"/>
            </a:xfrm>
          </p:grpSpPr>
          <p:sp>
            <p:nvSpPr>
              <p:cNvPr id="24" name="직사각형 23">
                <a:extLst>
                  <a:ext uri="{FF2B5EF4-FFF2-40B4-BE49-F238E27FC236}">
                    <a16:creationId xmlns:a16="http://schemas.microsoft.com/office/drawing/2014/main" id="{4BC92499-65F6-312C-F471-58B93D8BF5E4}"/>
                  </a:ext>
                </a:extLst>
              </p:cNvPr>
              <p:cNvSpPr/>
              <p:nvPr/>
            </p:nvSpPr>
            <p:spPr>
              <a:xfrm>
                <a:off x="1631504" y="3933056"/>
                <a:ext cx="2088232" cy="792088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 dirty="0">
                    <a:solidFill>
                      <a:schemeClr val="tx1"/>
                    </a:solidFill>
                  </a:rPr>
                  <a:t>훌륭해요</a:t>
                </a:r>
              </a:p>
            </p:txBody>
          </p:sp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D3A23F44-3976-9920-4C95-73D45FCE76F4}"/>
                  </a:ext>
                </a:extLst>
              </p:cNvPr>
              <p:cNvSpPr/>
              <p:nvPr/>
            </p:nvSpPr>
            <p:spPr>
              <a:xfrm>
                <a:off x="1631504" y="4725144"/>
                <a:ext cx="2088232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800" b="1" dirty="0">
                    <a:solidFill>
                      <a:schemeClr val="tx1"/>
                    </a:solidFill>
                  </a:rPr>
                  <a:t>2</a:t>
                </a:r>
                <a:r>
                  <a:rPr lang="ko-KR" altLang="en-US" sz="2800" b="1" dirty="0">
                    <a:solidFill>
                      <a:schemeClr val="tx1"/>
                    </a:solidFill>
                  </a:rPr>
                  <a:t>점</a:t>
                </a:r>
              </a:p>
            </p:txBody>
          </p: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4486B14F-2623-D7FE-9BDA-7C4873065064}"/>
                </a:ext>
              </a:extLst>
            </p:cNvPr>
            <p:cNvGrpSpPr/>
            <p:nvPr/>
          </p:nvGrpSpPr>
          <p:grpSpPr>
            <a:xfrm>
              <a:off x="8048947" y="3933056"/>
              <a:ext cx="2088232" cy="1584176"/>
              <a:chOff x="1631504" y="3933056"/>
              <a:chExt cx="2088232" cy="1584176"/>
            </a:xfrm>
          </p:grpSpPr>
          <p:sp>
            <p:nvSpPr>
              <p:cNvPr id="22" name="직사각형 21">
                <a:extLst>
                  <a:ext uri="{FF2B5EF4-FFF2-40B4-BE49-F238E27FC236}">
                    <a16:creationId xmlns:a16="http://schemas.microsoft.com/office/drawing/2014/main" id="{5F5C7551-E7F2-06F8-9335-102E02B622E3}"/>
                  </a:ext>
                </a:extLst>
              </p:cNvPr>
              <p:cNvSpPr/>
              <p:nvPr/>
            </p:nvSpPr>
            <p:spPr>
              <a:xfrm>
                <a:off x="1631504" y="3933056"/>
                <a:ext cx="2088232" cy="792088"/>
              </a:xfrm>
              <a:prstGeom prst="rect">
                <a:avLst/>
              </a:prstGeom>
              <a:solidFill>
                <a:srgbClr val="399B9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 dirty="0">
                    <a:solidFill>
                      <a:schemeClr val="tx1"/>
                    </a:solidFill>
                  </a:rPr>
                  <a:t>완벽해요</a:t>
                </a:r>
              </a:p>
            </p:txBody>
          </p:sp>
          <p:sp>
            <p:nvSpPr>
              <p:cNvPr id="23" name="직사각형 22">
                <a:extLst>
                  <a:ext uri="{FF2B5EF4-FFF2-40B4-BE49-F238E27FC236}">
                    <a16:creationId xmlns:a16="http://schemas.microsoft.com/office/drawing/2014/main" id="{FAAF9AC0-452D-119B-46CF-1468F405AD22}"/>
                  </a:ext>
                </a:extLst>
              </p:cNvPr>
              <p:cNvSpPr/>
              <p:nvPr/>
            </p:nvSpPr>
            <p:spPr>
              <a:xfrm>
                <a:off x="1631504" y="4725144"/>
                <a:ext cx="2088232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800" b="1" dirty="0">
                    <a:solidFill>
                      <a:schemeClr val="tx1"/>
                    </a:solidFill>
                  </a:rPr>
                  <a:t>4</a:t>
                </a:r>
                <a:r>
                  <a:rPr lang="ko-KR" altLang="en-US" sz="2800" b="1" dirty="0">
                    <a:solidFill>
                      <a:schemeClr val="tx1"/>
                    </a:solidFill>
                  </a:rPr>
                  <a:t>점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410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/>
          <a:srcRect l="2630" t="-8130" r="-1754" b="9214"/>
          <a:stretch/>
        </p:blipFill>
        <p:spPr>
          <a:xfrm>
            <a:off x="983432" y="620688"/>
            <a:ext cx="8142780" cy="5256584"/>
          </a:xfrm>
          <a:prstGeom prst="rect">
            <a:avLst/>
          </a:prstGeom>
        </p:spPr>
      </p:pic>
      <p:sp>
        <p:nvSpPr>
          <p:cNvPr id="4" name="타원형 설명선 3"/>
          <p:cNvSpPr/>
          <p:nvPr/>
        </p:nvSpPr>
        <p:spPr>
          <a:xfrm>
            <a:off x="6613761" y="2996952"/>
            <a:ext cx="2448272" cy="1441915"/>
          </a:xfrm>
          <a:prstGeom prst="wedgeEllipse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400" dirty="0">
                <a:solidFill>
                  <a:schemeClr val="tx1"/>
                </a:solidFill>
              </a:rPr>
              <a:t>1</a:t>
            </a:r>
            <a:r>
              <a:rPr lang="ko-KR" altLang="en-US" sz="4400" dirty="0">
                <a:solidFill>
                  <a:schemeClr val="tx1"/>
                </a:solidFill>
              </a:rPr>
              <a:t>점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202B5916-1207-007B-1347-FFBC4B784C3A}"/>
              </a:ext>
            </a:extLst>
          </p:cNvPr>
          <p:cNvGrpSpPr/>
          <p:nvPr/>
        </p:nvGrpSpPr>
        <p:grpSpPr>
          <a:xfrm>
            <a:off x="3575720" y="4725144"/>
            <a:ext cx="8379121" cy="1584176"/>
            <a:chOff x="1758058" y="3933056"/>
            <a:chExt cx="8379121" cy="1584176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5F72F709-F5F9-D774-C043-10C3D44BC089}"/>
                </a:ext>
              </a:extLst>
            </p:cNvPr>
            <p:cNvGrpSpPr/>
            <p:nvPr/>
          </p:nvGrpSpPr>
          <p:grpSpPr>
            <a:xfrm>
              <a:off x="1758058" y="3933056"/>
              <a:ext cx="2088232" cy="1584176"/>
              <a:chOff x="1631504" y="3933056"/>
              <a:chExt cx="2088232" cy="1584176"/>
            </a:xfrm>
          </p:grpSpPr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81EFD93F-684D-8849-008A-8585AC5A6836}"/>
                  </a:ext>
                </a:extLst>
              </p:cNvPr>
              <p:cNvSpPr/>
              <p:nvPr/>
            </p:nvSpPr>
            <p:spPr>
              <a:xfrm>
                <a:off x="1631504" y="3933056"/>
                <a:ext cx="2088232" cy="792088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 dirty="0">
                    <a:solidFill>
                      <a:schemeClr val="tx1"/>
                    </a:solidFill>
                  </a:rPr>
                  <a:t>아쉬워요</a:t>
                </a:r>
              </a:p>
            </p:txBody>
          </p:sp>
          <p:sp>
            <p:nvSpPr>
              <p:cNvPr id="41" name="직사각형 40">
                <a:extLst>
                  <a:ext uri="{FF2B5EF4-FFF2-40B4-BE49-F238E27FC236}">
                    <a16:creationId xmlns:a16="http://schemas.microsoft.com/office/drawing/2014/main" id="{B7A54623-A083-9CED-5BAF-69B07AB9E6BB}"/>
                  </a:ext>
                </a:extLst>
              </p:cNvPr>
              <p:cNvSpPr/>
              <p:nvPr/>
            </p:nvSpPr>
            <p:spPr>
              <a:xfrm>
                <a:off x="1631504" y="4725144"/>
                <a:ext cx="2088232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800" b="1" dirty="0">
                    <a:solidFill>
                      <a:schemeClr val="tx1"/>
                    </a:solidFill>
                  </a:rPr>
                  <a:t>-1</a:t>
                </a:r>
                <a:r>
                  <a:rPr lang="ko-KR" altLang="en-US" sz="2800" b="1" dirty="0">
                    <a:solidFill>
                      <a:schemeClr val="tx1"/>
                    </a:solidFill>
                  </a:rPr>
                  <a:t>점</a:t>
                </a:r>
              </a:p>
            </p:txBody>
          </p:sp>
        </p:grp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F4C2C58E-C71F-E3B1-BEFA-96B656C36F7E}"/>
                </a:ext>
              </a:extLst>
            </p:cNvPr>
            <p:cNvGrpSpPr/>
            <p:nvPr/>
          </p:nvGrpSpPr>
          <p:grpSpPr>
            <a:xfrm>
              <a:off x="3855021" y="3933056"/>
              <a:ext cx="2088232" cy="1584176"/>
              <a:chOff x="1631504" y="3933056"/>
              <a:chExt cx="2088232" cy="1584176"/>
            </a:xfrm>
          </p:grpSpPr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36DCFE27-9B96-E711-F4F7-D7CFA3E5F764}"/>
                  </a:ext>
                </a:extLst>
              </p:cNvPr>
              <p:cNvSpPr/>
              <p:nvPr/>
            </p:nvSpPr>
            <p:spPr>
              <a:xfrm>
                <a:off x="1631504" y="3933056"/>
                <a:ext cx="2088232" cy="792088"/>
              </a:xfrm>
              <a:prstGeom prst="rect">
                <a:avLst/>
              </a:prstGeom>
              <a:solidFill>
                <a:srgbClr val="EF897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>
                    <a:solidFill>
                      <a:schemeClr val="tx1"/>
                    </a:solidFill>
                  </a:rPr>
                  <a:t>좋아요</a:t>
                </a:r>
                <a:endParaRPr lang="ko-KR" altLang="en-US" sz="2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C94D7BD1-5385-28E4-A3BE-2DF2D046A614}"/>
                  </a:ext>
                </a:extLst>
              </p:cNvPr>
              <p:cNvSpPr/>
              <p:nvPr/>
            </p:nvSpPr>
            <p:spPr>
              <a:xfrm>
                <a:off x="1631504" y="4725144"/>
                <a:ext cx="2088232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800" b="1" dirty="0">
                    <a:solidFill>
                      <a:schemeClr val="tx1"/>
                    </a:solidFill>
                  </a:rPr>
                  <a:t>1</a:t>
                </a:r>
                <a:r>
                  <a:rPr lang="ko-KR" altLang="en-US" sz="2800" b="1" dirty="0">
                    <a:solidFill>
                      <a:schemeClr val="tx1"/>
                    </a:solidFill>
                  </a:rPr>
                  <a:t>점</a:t>
                </a: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72492CF7-911B-0E13-1D43-4B4EB7DCC9F6}"/>
                </a:ext>
              </a:extLst>
            </p:cNvPr>
            <p:cNvGrpSpPr/>
            <p:nvPr/>
          </p:nvGrpSpPr>
          <p:grpSpPr>
            <a:xfrm>
              <a:off x="5951984" y="3933056"/>
              <a:ext cx="2088232" cy="1584176"/>
              <a:chOff x="1631504" y="3933056"/>
              <a:chExt cx="2088232" cy="1584176"/>
            </a:xfrm>
          </p:grpSpPr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4BC92499-65F6-312C-F471-58B93D8BF5E4}"/>
                  </a:ext>
                </a:extLst>
              </p:cNvPr>
              <p:cNvSpPr/>
              <p:nvPr/>
            </p:nvSpPr>
            <p:spPr>
              <a:xfrm>
                <a:off x="1631504" y="3933056"/>
                <a:ext cx="2088232" cy="792088"/>
              </a:xfrm>
              <a:prstGeom prst="rect">
                <a:avLst/>
              </a:prstGeom>
              <a:solidFill>
                <a:srgbClr val="FFC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 dirty="0">
                    <a:solidFill>
                      <a:schemeClr val="tx1"/>
                    </a:solidFill>
                  </a:rPr>
                  <a:t>훌륭해요</a:t>
                </a:r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D3A23F44-3976-9920-4C95-73D45FCE76F4}"/>
                  </a:ext>
                </a:extLst>
              </p:cNvPr>
              <p:cNvSpPr/>
              <p:nvPr/>
            </p:nvSpPr>
            <p:spPr>
              <a:xfrm>
                <a:off x="1631504" y="4725144"/>
                <a:ext cx="2088232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800" b="1" dirty="0">
                    <a:solidFill>
                      <a:schemeClr val="tx1"/>
                    </a:solidFill>
                  </a:rPr>
                  <a:t>2</a:t>
                </a:r>
                <a:r>
                  <a:rPr lang="ko-KR" altLang="en-US" sz="2800" b="1" dirty="0">
                    <a:solidFill>
                      <a:schemeClr val="tx1"/>
                    </a:solidFill>
                  </a:rPr>
                  <a:t>점</a:t>
                </a:r>
              </a:p>
            </p:txBody>
          </p:sp>
        </p:grpSp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4486B14F-2623-D7FE-9BDA-7C4873065064}"/>
                </a:ext>
              </a:extLst>
            </p:cNvPr>
            <p:cNvGrpSpPr/>
            <p:nvPr/>
          </p:nvGrpSpPr>
          <p:grpSpPr>
            <a:xfrm>
              <a:off x="8048947" y="3933056"/>
              <a:ext cx="2088232" cy="1584176"/>
              <a:chOff x="1631504" y="3933056"/>
              <a:chExt cx="2088232" cy="1584176"/>
            </a:xfrm>
          </p:grpSpPr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5F5C7551-E7F2-06F8-9335-102E02B622E3}"/>
                  </a:ext>
                </a:extLst>
              </p:cNvPr>
              <p:cNvSpPr/>
              <p:nvPr/>
            </p:nvSpPr>
            <p:spPr>
              <a:xfrm>
                <a:off x="1631504" y="3933056"/>
                <a:ext cx="2088232" cy="792088"/>
              </a:xfrm>
              <a:prstGeom prst="rect">
                <a:avLst/>
              </a:prstGeom>
              <a:solidFill>
                <a:srgbClr val="399B9E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 dirty="0">
                    <a:solidFill>
                      <a:schemeClr val="tx1"/>
                    </a:solidFill>
                  </a:rPr>
                  <a:t>완벽해요</a:t>
                </a:r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FAAF9AC0-452D-119B-46CF-1468F405AD22}"/>
                  </a:ext>
                </a:extLst>
              </p:cNvPr>
              <p:cNvSpPr/>
              <p:nvPr/>
            </p:nvSpPr>
            <p:spPr>
              <a:xfrm>
                <a:off x="1631504" y="4725144"/>
                <a:ext cx="2088232" cy="7920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2800" b="1" dirty="0">
                    <a:solidFill>
                      <a:schemeClr val="tx1"/>
                    </a:solidFill>
                  </a:rPr>
                  <a:t>4</a:t>
                </a:r>
                <a:r>
                  <a:rPr lang="ko-KR" altLang="en-US" sz="2800" b="1" dirty="0">
                    <a:solidFill>
                      <a:schemeClr val="tx1"/>
                    </a:solidFill>
                  </a:rPr>
                  <a:t>점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748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내용 개체 틀 2"/>
          <p:cNvSpPr txBox="1">
            <a:spLocks/>
          </p:cNvSpPr>
          <p:nvPr/>
        </p:nvSpPr>
        <p:spPr>
          <a:xfrm>
            <a:off x="460375" y="1340768"/>
            <a:ext cx="11732961" cy="7920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2-4.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점수말 움직이기</a:t>
            </a: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1)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획득한 점수만큼 자신의 점수말을 이동합니다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 </a:t>
            </a: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2)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점수는 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0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점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밑으로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내려가지 않습니다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3)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누군가 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10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점 칸에 도달하면 </a:t>
            </a: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  </a:t>
            </a:r>
            <a:r>
              <a:rPr lang="ko-KR" altLang="en-US" kern="0" dirty="0" smtClean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게임이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종료됩니다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  </a:t>
            </a: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3.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점수가 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10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점 이상인 모든 사람이</a:t>
            </a: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승리합니다</a:t>
            </a: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 </a:t>
            </a:r>
          </a:p>
          <a:p>
            <a:pPr marL="0" indent="0">
              <a:buNone/>
            </a:pPr>
            <a:r>
              <a:rPr lang="en-US" altLang="ko-KR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 </a:t>
            </a:r>
            <a:r>
              <a:rPr lang="ko-KR" altLang="en-US" kern="0" dirty="0">
                <a:solidFill>
                  <a:srgbClr val="FFFFFF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marL="0" indent="0">
              <a:buNone/>
            </a:pPr>
            <a:endParaRPr lang="en-US" altLang="ko-KR" kern="0" dirty="0">
              <a:solidFill>
                <a:srgbClr val="FFFFFF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3" name="AutoShape 2" descr="external/store.e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136" y="3212976"/>
            <a:ext cx="4551300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7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 descr="텍스트, 종이 제품, 종이, 인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6CBBBC7-8A9C-F240-10D2-C062E7B908D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2" b="10018"/>
          <a:stretch/>
        </p:blipFill>
        <p:spPr>
          <a:xfrm>
            <a:off x="20" y="10"/>
            <a:ext cx="12191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318364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메인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프랭크">
      <a:majorFont>
        <a:latin typeface="나눔스퀘어 네오 ExtraBold"/>
        <a:ea typeface="나눔스퀘어 네오 ExtraBold"/>
        <a:cs typeface=""/>
      </a:majorFont>
      <a:minorFont>
        <a:latin typeface="나눔스퀘어 네오 Regular"/>
        <a:ea typeface="나눔스퀘어 네오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252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4623</TotalTime>
  <Words>406</Words>
  <Application>Microsoft Office PowerPoint</Application>
  <PresentationFormat>와이드스크린</PresentationFormat>
  <Paragraphs>101</Paragraphs>
  <Slides>16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12롯데마트드림Bold</vt:lpstr>
      <vt:lpstr>나눔스퀘어 네오 Heavy</vt:lpstr>
      <vt:lpstr>나눔스퀘어 네오 Regular</vt:lpstr>
      <vt:lpstr>맑은 고딕</vt:lpstr>
      <vt:lpstr>Arial</vt:lpstr>
      <vt:lpstr>Office 테마</vt:lpstr>
      <vt:lpstr>메인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KBG_Ally</cp:lastModifiedBy>
  <cp:revision>237</cp:revision>
  <dcterms:created xsi:type="dcterms:W3CDTF">2016-05-12T07:36:01Z</dcterms:created>
  <dcterms:modified xsi:type="dcterms:W3CDTF">2025-10-02T02:58:11Z</dcterms:modified>
</cp:coreProperties>
</file>