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3" d="100"/>
          <a:sy n="203" d="100"/>
        </p:scale>
        <p:origin x="59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7619" y="1798685"/>
            <a:ext cx="4354195" cy="1545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203"/>
            <a:ext cx="9144000" cy="4686935"/>
            <a:chOff x="0" y="457203"/>
            <a:chExt cx="9144000" cy="4686935"/>
          </a:xfrm>
        </p:grpSpPr>
        <p:sp>
          <p:nvSpPr>
            <p:cNvPr id="3" name="object 3"/>
            <p:cNvSpPr/>
            <p:nvPr/>
          </p:nvSpPr>
          <p:spPr>
            <a:xfrm>
              <a:off x="4572000" y="848271"/>
              <a:ext cx="3515360" cy="3515360"/>
            </a:xfrm>
            <a:custGeom>
              <a:avLst/>
              <a:gdLst/>
              <a:ahLst/>
              <a:cxnLst/>
              <a:rect l="l" t="t" r="r" b="b"/>
              <a:pathLst>
                <a:path w="3515359" h="3515360">
                  <a:moveTo>
                    <a:pt x="0" y="3514801"/>
                  </a:moveTo>
                  <a:lnTo>
                    <a:pt x="3514801" y="3514801"/>
                  </a:lnTo>
                  <a:lnTo>
                    <a:pt x="3514801" y="0"/>
                  </a:lnTo>
                  <a:lnTo>
                    <a:pt x="0" y="0"/>
                  </a:lnTo>
                  <a:lnTo>
                    <a:pt x="0" y="3514801"/>
                  </a:lnTo>
                  <a:close/>
                </a:path>
              </a:pathLst>
            </a:custGeom>
            <a:ln w="127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335843"/>
              <a:ext cx="9144000" cy="808355"/>
            </a:xfrm>
            <a:custGeom>
              <a:avLst/>
              <a:gdLst/>
              <a:ahLst/>
              <a:cxnLst/>
              <a:rect l="l" t="t" r="r" b="b"/>
              <a:pathLst>
                <a:path w="9144000" h="808354">
                  <a:moveTo>
                    <a:pt x="9144000" y="0"/>
                  </a:moveTo>
                  <a:lnTo>
                    <a:pt x="0" y="0"/>
                  </a:lnTo>
                  <a:lnTo>
                    <a:pt x="0" y="807834"/>
                  </a:lnTo>
                  <a:lnTo>
                    <a:pt x="9144000" y="8078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47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03118"/>
              <a:ext cx="1739264" cy="219075"/>
            </a:xfrm>
            <a:custGeom>
              <a:avLst/>
              <a:gdLst/>
              <a:ahLst/>
              <a:cxnLst/>
              <a:rect l="l" t="t" r="r" b="b"/>
              <a:pathLst>
                <a:path w="1739264" h="219075">
                  <a:moveTo>
                    <a:pt x="1612800" y="0"/>
                  </a:moveTo>
                  <a:lnTo>
                    <a:pt x="0" y="0"/>
                  </a:lnTo>
                  <a:lnTo>
                    <a:pt x="0" y="218884"/>
                  </a:lnTo>
                  <a:lnTo>
                    <a:pt x="1738797" y="218884"/>
                  </a:lnTo>
                  <a:lnTo>
                    <a:pt x="1612800" y="0"/>
                  </a:lnTo>
                  <a:close/>
                </a:path>
              </a:pathLst>
            </a:custGeom>
            <a:solidFill>
              <a:srgbClr val="32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4" y="457203"/>
              <a:ext cx="257124" cy="4120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690" y="503580"/>
              <a:ext cx="174142" cy="1506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9522" y="1175270"/>
              <a:ext cx="3508870" cy="351480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500" y="1673152"/>
            <a:ext cx="48133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spc="-204" dirty="0">
                <a:latin typeface="맑은 고딕"/>
                <a:cs typeface="맑은 고딕"/>
              </a:rPr>
              <a:t>치킨차차</a:t>
            </a:r>
            <a:endParaRPr sz="5500" dirty="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298" y="1319103"/>
            <a:ext cx="4156901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기억력</a:t>
            </a:r>
            <a:r>
              <a:rPr sz="1700" b="0" spc="-5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1700" b="0" spc="-5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좋은</a:t>
            </a:r>
            <a:r>
              <a:rPr sz="1700" b="0" spc="-4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17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닭들의</a:t>
            </a:r>
            <a:r>
              <a:rPr sz="1700" b="0" spc="-5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1700" b="0" spc="-5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꽁지</a:t>
            </a:r>
            <a:r>
              <a:rPr sz="1700" b="0" spc="-4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쟁탈전!</a:t>
            </a:r>
            <a:endParaRPr sz="17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480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3300" y="2070529"/>
            <a:ext cx="7209700" cy="1135380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다른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닭을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앞지르면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꽁지를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빼앗아요.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모든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닭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꽁지를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빼앗으면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승리!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813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진행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-12"/>
            <a:ext cx="4572000" cy="5143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99298" y="2568263"/>
            <a:ext cx="375850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경주는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이렇게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632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진행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0898" y="1297615"/>
            <a:ext cx="7348301" cy="2747932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닭들은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시계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방향으로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달려가요.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꼬꼬마당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타일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1개를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뒤집어요.</a:t>
            </a:r>
            <a:endParaRPr sz="2400" dirty="0">
              <a:latin typeface="맑은 고딕"/>
              <a:cs typeface="맑은 고딕"/>
            </a:endParaRPr>
          </a:p>
          <a:p>
            <a:pPr marL="241300" marR="6985" indent="-228600">
              <a:lnSpc>
                <a:spcPct val="131900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가장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가까운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빈칸과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그림이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4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같다면</a:t>
            </a:r>
            <a:r>
              <a:rPr lang="en-US" sz="24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전진하고</a:t>
            </a:r>
            <a:r>
              <a:rPr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또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뒤집기!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Char char="•"/>
              <a:tabLst>
                <a:tab pos="241300" algn="l"/>
              </a:tabLst>
            </a:pP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그림이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spc="-235" dirty="0" smtClean="0">
                <a:solidFill>
                  <a:srgbClr val="323031"/>
                </a:solidFill>
                <a:latin typeface="맑은 고딕"/>
                <a:cs typeface="맑은 고딕"/>
              </a:rPr>
              <a:t>같지 않</a:t>
            </a:r>
            <a:r>
              <a:rPr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다면</a:t>
            </a:r>
            <a:r>
              <a:rPr sz="2400" spc="-23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차례를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넘겨요.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508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22248" y="2584945"/>
            <a:ext cx="3964151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자기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70" dirty="0">
                <a:solidFill>
                  <a:srgbClr val="323031"/>
                </a:solidFill>
                <a:latin typeface="맑은 고딕"/>
                <a:cs typeface="맑은 고딕"/>
              </a:rPr>
              <a:t>차례에는...</a:t>
            </a:r>
            <a:endParaRPr sz="25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202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9579" y="1329142"/>
            <a:ext cx="4216821" cy="3362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97510" indent="-228600">
              <a:lnSpc>
                <a:spcPct val="1304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내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앞에서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가장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가까운</a:t>
            </a:r>
            <a:r>
              <a:rPr lang="en-US" sz="23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빈칸의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그림을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5" dirty="0">
                <a:solidFill>
                  <a:srgbClr val="323031"/>
                </a:solidFill>
                <a:latin typeface="맑은 고딕"/>
                <a:cs typeface="맑은 고딕"/>
              </a:rPr>
              <a:t>보세요.</a:t>
            </a:r>
            <a:endParaRPr sz="2300" dirty="0">
              <a:latin typeface="맑은 고딕"/>
              <a:cs typeface="맑은 고딕"/>
            </a:endParaRPr>
          </a:p>
          <a:p>
            <a:pPr marL="240029" marR="204470" indent="-227329">
              <a:lnSpc>
                <a:spcPct val="150000"/>
              </a:lnSpc>
              <a:spcBef>
                <a:spcPts val="505"/>
              </a:spcBef>
              <a:buAutoNum type="arabicPeriod"/>
              <a:tabLst>
                <a:tab pos="241300" algn="l"/>
              </a:tabLst>
            </a:pP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내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바로</a:t>
            </a:r>
            <a:r>
              <a:rPr sz="20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앞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칸이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65" dirty="0" err="1">
                <a:solidFill>
                  <a:srgbClr val="323031"/>
                </a:solidFill>
                <a:latin typeface="맑은 고딕"/>
                <a:cs typeface="맑은 고딕"/>
              </a:rPr>
              <a:t>빈칸이라면</a:t>
            </a:r>
            <a:r>
              <a:rPr sz="2000" spc="-1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sz="20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0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sz="2000" spc="-21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칸을</a:t>
            </a:r>
            <a:r>
              <a:rPr sz="20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20" dirty="0">
                <a:solidFill>
                  <a:srgbClr val="323031"/>
                </a:solidFill>
                <a:latin typeface="맑은 고딕"/>
                <a:cs typeface="맑은 고딕"/>
              </a:rPr>
              <a:t>봅니다.</a:t>
            </a:r>
            <a:endParaRPr sz="2000" dirty="0">
              <a:latin typeface="맑은 고딕"/>
              <a:cs typeface="맑은 고딕"/>
            </a:endParaRPr>
          </a:p>
          <a:p>
            <a:pPr marL="239395" marR="5080" indent="-227329">
              <a:lnSpc>
                <a:spcPct val="150000"/>
              </a:lnSpc>
              <a:spcBef>
                <a:spcPts val="565"/>
              </a:spcBef>
              <a:buAutoNum type="arabicPeriod"/>
              <a:tabLst>
                <a:tab pos="241300" algn="l"/>
              </a:tabLst>
            </a:pP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내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바로</a:t>
            </a:r>
            <a:r>
              <a:rPr sz="20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앞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칸에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다른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40" dirty="0">
                <a:solidFill>
                  <a:srgbClr val="323031"/>
                </a:solidFill>
                <a:latin typeface="맑은 고딕"/>
                <a:cs typeface="맑은 고딕"/>
              </a:rPr>
              <a:t>닭(들)</a:t>
            </a:r>
            <a:r>
              <a:rPr sz="20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이</a:t>
            </a:r>
            <a:r>
              <a:rPr lang="en-US" sz="20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0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000" spc="-13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있다면</a:t>
            </a:r>
            <a:r>
              <a:rPr sz="2000" spc="-130" dirty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45" dirty="0">
                <a:solidFill>
                  <a:srgbClr val="323031"/>
                </a:solidFill>
                <a:latin typeface="맑은 고딕"/>
                <a:cs typeface="맑은 고딕"/>
              </a:rPr>
              <a:t>닭(들)의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 err="1">
                <a:solidFill>
                  <a:srgbClr val="323031"/>
                </a:solidFill>
                <a:latin typeface="맑은 고딕"/>
                <a:cs typeface="맑은 고딕"/>
              </a:rPr>
              <a:t>바로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50" dirty="0" smtClean="0">
                <a:solidFill>
                  <a:srgbClr val="323031"/>
                </a:solidFill>
                <a:latin typeface="맑은 고딕"/>
                <a:cs typeface="맑은 고딕"/>
              </a:rPr>
              <a:t>앞</a:t>
            </a:r>
            <a:r>
              <a:rPr lang="en-US" sz="2000" spc="-5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000" spc="-5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000" spc="-50" dirty="0">
                <a:solidFill>
                  <a:srgbClr val="323031"/>
                </a:solidFill>
                <a:latin typeface="맑은 고딕"/>
                <a:cs typeface="맑은 고딕"/>
              </a:rPr>
              <a:t>	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빈칸을</a:t>
            </a:r>
            <a:r>
              <a:rPr sz="2000" spc="-1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20" dirty="0">
                <a:solidFill>
                  <a:srgbClr val="323031"/>
                </a:solidFill>
                <a:latin typeface="맑은 고딕"/>
                <a:cs typeface="맑은 고딕"/>
              </a:rPr>
              <a:t>봅니다.</a:t>
            </a:r>
            <a:endParaRPr sz="20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57600" y="368069"/>
            <a:ext cx="5029996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1.</a:t>
            </a:r>
            <a:r>
              <a:rPr sz="2500" spc="-265" dirty="0"/>
              <a:t> </a:t>
            </a:r>
            <a:r>
              <a:rPr sz="2500" spc="-75" dirty="0"/>
              <a:t>앞</a:t>
            </a:r>
            <a:r>
              <a:rPr sz="2500" spc="-265" dirty="0"/>
              <a:t> </a:t>
            </a:r>
            <a:r>
              <a:rPr sz="2500" spc="-75" dirty="0"/>
              <a:t>칸</a:t>
            </a:r>
            <a:r>
              <a:rPr sz="2500" spc="-265" dirty="0"/>
              <a:t> </a:t>
            </a:r>
            <a:r>
              <a:rPr sz="2500" spc="-145" dirty="0"/>
              <a:t>확인</a:t>
            </a:r>
            <a:endParaRPr sz="25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9996" y="1291679"/>
            <a:ext cx="3834003" cy="38519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5269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7618" y="1217998"/>
            <a:ext cx="6928181" cy="3326295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241300" indent="-228600" algn="l">
              <a:lnSpc>
                <a:spcPct val="100000"/>
              </a:lnSpc>
              <a:spcBef>
                <a:spcPts val="1530"/>
              </a:spcBef>
              <a:buChar char="•"/>
              <a:tabLst>
                <a:tab pos="241300" algn="l"/>
              </a:tabLst>
            </a:pP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꼬꼬마당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타일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하나를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뒤집어요!</a:t>
            </a:r>
            <a:endParaRPr sz="2400" dirty="0">
              <a:latin typeface="맑은 고딕"/>
              <a:cs typeface="맑은 고딕"/>
            </a:endParaRPr>
          </a:p>
          <a:p>
            <a:pPr marL="475615" marR="1159510" lvl="1" indent="-227329" algn="l">
              <a:lnSpc>
                <a:spcPct val="137500"/>
              </a:lnSpc>
              <a:spcBef>
                <a:spcPts val="290"/>
              </a:spcBef>
              <a:buAutoNum type="arabicPeriod"/>
              <a:tabLst>
                <a:tab pos="477520" algn="l"/>
              </a:tabLst>
            </a:pP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봐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둔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칸과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그림이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50" dirty="0" err="1">
                <a:solidFill>
                  <a:srgbClr val="323031"/>
                </a:solidFill>
                <a:latin typeface="맑은 고딕"/>
                <a:cs typeface="맑은 고딕"/>
              </a:rPr>
              <a:t>같나요</a:t>
            </a:r>
            <a:r>
              <a:rPr sz="2000" spc="-150" dirty="0" smtClean="0">
                <a:solidFill>
                  <a:srgbClr val="323031"/>
                </a:solidFill>
                <a:latin typeface="맑은 고딕"/>
                <a:cs typeface="맑은 고딕"/>
              </a:rPr>
              <a:t>?</a:t>
            </a:r>
            <a:r>
              <a:rPr lang="en-US"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000" spc="-204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0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그러면</a:t>
            </a:r>
            <a:r>
              <a:rPr sz="20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4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칸으</a:t>
            </a:r>
            <a:r>
              <a:rPr sz="2000" spc="-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로</a:t>
            </a:r>
            <a:r>
              <a:rPr sz="2000" spc="-21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0" dirty="0">
                <a:solidFill>
                  <a:srgbClr val="323031"/>
                </a:solidFill>
                <a:latin typeface="맑은 고딕"/>
                <a:cs typeface="맑은 고딕"/>
              </a:rPr>
              <a:t>이동하세요!</a:t>
            </a:r>
            <a:endParaRPr sz="2000" dirty="0">
              <a:latin typeface="맑은 고딕"/>
              <a:cs typeface="맑은 고딕"/>
            </a:endParaRPr>
          </a:p>
          <a:p>
            <a:pPr marL="475615" marR="1233805" lvl="1" indent="-227329" algn="l">
              <a:lnSpc>
                <a:spcPct val="137500"/>
              </a:lnSpc>
              <a:spcBef>
                <a:spcPts val="570"/>
              </a:spcBef>
              <a:buAutoNum type="arabicPeriod"/>
              <a:tabLst>
                <a:tab pos="477520" algn="l"/>
              </a:tabLst>
            </a:pP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봐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둔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칸과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그림이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0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>같지 않나</a:t>
            </a:r>
            <a:r>
              <a:rPr sz="20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요</a:t>
            </a:r>
            <a:r>
              <a:rPr sz="20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?</a:t>
            </a:r>
            <a:r>
              <a:rPr lang="en-US"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000" spc="-204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0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그러면</a:t>
            </a:r>
            <a:r>
              <a:rPr sz="20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00" dirty="0">
                <a:solidFill>
                  <a:srgbClr val="323031"/>
                </a:solidFill>
                <a:latin typeface="맑은 고딕"/>
                <a:cs typeface="맑은 고딕"/>
              </a:rPr>
              <a:t>다음 	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사람에게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차례를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20" dirty="0">
                <a:solidFill>
                  <a:srgbClr val="323031"/>
                </a:solidFill>
                <a:latin typeface="맑은 고딕"/>
                <a:cs typeface="맑은 고딕"/>
              </a:rPr>
              <a:t>넘겨요!</a:t>
            </a:r>
            <a:endParaRPr sz="2000" dirty="0">
              <a:latin typeface="맑은 고딕"/>
              <a:cs typeface="맑은 고딕"/>
            </a:endParaRPr>
          </a:p>
          <a:p>
            <a:pPr marL="241300" indent="-228600" algn="l">
              <a:lnSpc>
                <a:spcPct val="100000"/>
              </a:lnSpc>
              <a:spcBef>
                <a:spcPts val="890"/>
              </a:spcBef>
              <a:buChar char="•"/>
              <a:tabLst>
                <a:tab pos="241300" algn="l"/>
              </a:tabLst>
            </a:pP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앞칸으로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이동했다면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또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5" dirty="0">
                <a:solidFill>
                  <a:srgbClr val="323031"/>
                </a:solidFill>
                <a:latin typeface="맑은 고딕"/>
                <a:cs typeface="맑은 고딕"/>
              </a:rPr>
              <a:t>뒤집으세요!</a:t>
            </a:r>
            <a:endParaRPr sz="2400" dirty="0">
              <a:latin typeface="맑은 고딕"/>
              <a:cs typeface="맑은 고딕"/>
            </a:endParaRPr>
          </a:p>
          <a:p>
            <a:pPr marL="476250" lvl="1" indent="-227329" algn="l">
              <a:lnSpc>
                <a:spcPct val="100000"/>
              </a:lnSpc>
              <a:spcBef>
                <a:spcPts val="1195"/>
              </a:spcBef>
              <a:buAutoNum type="arabicPeriod"/>
              <a:tabLst>
                <a:tab pos="476250" algn="l"/>
              </a:tabLst>
            </a:pPr>
            <a:r>
              <a:rPr sz="2000" spc="-160" dirty="0">
                <a:solidFill>
                  <a:srgbClr val="323031"/>
                </a:solidFill>
                <a:latin typeface="맑은 고딕"/>
                <a:cs typeface="맑은 고딕"/>
              </a:rPr>
              <a:t>언제까지?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000" spc="-110" dirty="0" smtClean="0">
                <a:solidFill>
                  <a:srgbClr val="323031"/>
                </a:solidFill>
                <a:latin typeface="맑은 고딕"/>
                <a:cs typeface="맑은 고딕"/>
              </a:rPr>
              <a:t>같지 않은</a:t>
            </a:r>
            <a:r>
              <a:rPr sz="20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그림을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뒤집거나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게임을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끝낼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00" dirty="0">
                <a:solidFill>
                  <a:srgbClr val="323031"/>
                </a:solidFill>
                <a:latin typeface="맑은 고딕"/>
                <a:cs typeface="맑은 고딕"/>
              </a:rPr>
              <a:t>때까지!</a:t>
            </a:r>
            <a:endParaRPr sz="20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86201" y="368069"/>
            <a:ext cx="48015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70" dirty="0"/>
              <a:t>2-</a:t>
            </a:r>
            <a:r>
              <a:rPr sz="2500" spc="-100" dirty="0"/>
              <a:t>1.</a:t>
            </a:r>
            <a:r>
              <a:rPr sz="2500" spc="-245" dirty="0"/>
              <a:t> </a:t>
            </a:r>
            <a:r>
              <a:rPr sz="2500" spc="-165" dirty="0"/>
              <a:t>뒤집고</a:t>
            </a:r>
            <a:r>
              <a:rPr sz="2500" spc="-240" dirty="0"/>
              <a:t> </a:t>
            </a:r>
            <a:r>
              <a:rPr sz="2500" spc="-170" dirty="0"/>
              <a:t>달리고</a:t>
            </a:r>
            <a:endParaRPr sz="25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1469673"/>
            <a:ext cx="2417186" cy="21383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53225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2801" y="368069"/>
            <a:ext cx="5335078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70" dirty="0"/>
              <a:t>2-</a:t>
            </a:r>
            <a:r>
              <a:rPr sz="2500" spc="-100" dirty="0"/>
              <a:t>2.</a:t>
            </a:r>
            <a:r>
              <a:rPr sz="2500" spc="-250" dirty="0"/>
              <a:t> </a:t>
            </a:r>
            <a:r>
              <a:rPr sz="2500" spc="-145" dirty="0"/>
              <a:t>꽁지</a:t>
            </a:r>
            <a:r>
              <a:rPr sz="2500" spc="-250" dirty="0"/>
              <a:t> </a:t>
            </a:r>
            <a:r>
              <a:rPr sz="2500" spc="-145" dirty="0"/>
              <a:t>뺏고</a:t>
            </a:r>
            <a:r>
              <a:rPr sz="2500" spc="-245" dirty="0"/>
              <a:t> </a:t>
            </a:r>
            <a:r>
              <a:rPr sz="2500" spc="-175" dirty="0"/>
              <a:t>앞지르기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1377618" y="1384094"/>
            <a:ext cx="7613981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5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이동할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때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다른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닭을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앞지르면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꽁지를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빼앗아요.</a:t>
            </a:r>
            <a:endParaRPr sz="2400" dirty="0">
              <a:latin typeface="맑은 고딕"/>
              <a:cs typeface="맑은 고딕"/>
            </a:endParaRPr>
          </a:p>
          <a:p>
            <a:pPr marL="3830320">
              <a:lnSpc>
                <a:spcPct val="150000"/>
              </a:lnSpc>
            </a:pPr>
            <a:endParaRPr lang="en-US" sz="2000" spc="-1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3830320">
              <a:lnSpc>
                <a:spcPct val="150000"/>
              </a:lnSpc>
            </a:pPr>
            <a:r>
              <a:rPr sz="2000" spc="-1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추월</a:t>
            </a:r>
            <a:r>
              <a:rPr sz="2000" spc="-21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 err="1">
                <a:solidFill>
                  <a:srgbClr val="323031"/>
                </a:solidFill>
                <a:latin typeface="맑은 고딕"/>
                <a:cs typeface="맑은 고딕"/>
              </a:rPr>
              <a:t>당한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닭들의</a:t>
            </a:r>
            <a:r>
              <a:rPr lang="en-US"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000" spc="-204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0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꽁지를</a:t>
            </a:r>
            <a:r>
              <a:rPr lang="en-US" sz="20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모두</a:t>
            </a:r>
            <a:r>
              <a:rPr sz="2000" spc="-21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빼앗아서</a:t>
            </a:r>
            <a:r>
              <a:rPr lang="en-US" sz="2000" spc="-22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000" spc="-22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내</a:t>
            </a:r>
            <a:r>
              <a:rPr sz="2000" spc="-21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닭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65" dirty="0">
                <a:solidFill>
                  <a:srgbClr val="323031"/>
                </a:solidFill>
                <a:latin typeface="맑은 고딕"/>
                <a:cs typeface="맑은 고딕"/>
              </a:rPr>
              <a:t>엉덩이에 </a:t>
            </a:r>
            <a:r>
              <a:rPr sz="2000" spc="-20" dirty="0">
                <a:solidFill>
                  <a:srgbClr val="323031"/>
                </a:solidFill>
                <a:latin typeface="맑은 고딕"/>
                <a:cs typeface="맑은 고딕"/>
              </a:rPr>
              <a:t>꽂아요.</a:t>
            </a:r>
            <a:endParaRPr sz="2000" dirty="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1145" y="2585974"/>
            <a:ext cx="3586327" cy="25577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3441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528" y="2568511"/>
            <a:ext cx="3489212" cy="22241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95528" y="368069"/>
            <a:ext cx="5592478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>
                <a:solidFill>
                  <a:srgbClr val="323031"/>
                </a:solidFill>
                <a:latin typeface="맑은 고딕"/>
                <a:cs typeface="맑은 고딕"/>
              </a:rPr>
              <a:t>3.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남의</a:t>
            </a:r>
            <a:r>
              <a:rPr sz="25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80" dirty="0">
                <a:solidFill>
                  <a:srgbClr val="323031"/>
                </a:solidFill>
                <a:latin typeface="맑은 고딕"/>
                <a:cs typeface="맑은 고딕"/>
              </a:rPr>
              <a:t>차례에,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보고</a:t>
            </a:r>
            <a:r>
              <a:rPr sz="25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0" dirty="0">
                <a:solidFill>
                  <a:srgbClr val="323031"/>
                </a:solidFill>
                <a:latin typeface="맑은 고딕"/>
                <a:cs typeface="맑은 고딕"/>
              </a:rPr>
              <a:t>기억하기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7618" y="1444217"/>
            <a:ext cx="7537781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9525" indent="-228600">
              <a:lnSpc>
                <a:spcPct val="113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800" spc="-185" dirty="0">
                <a:solidFill>
                  <a:srgbClr val="323031"/>
                </a:solidFill>
                <a:latin typeface="맑은 고딕"/>
                <a:cs typeface="맑은 고딕"/>
              </a:rPr>
              <a:t>남들이</a:t>
            </a:r>
            <a:r>
              <a:rPr sz="2800" spc="-2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800" spc="-185" dirty="0">
                <a:solidFill>
                  <a:srgbClr val="323031"/>
                </a:solidFill>
                <a:latin typeface="맑은 고딕"/>
                <a:cs typeface="맑은 고딕"/>
              </a:rPr>
              <a:t>뒤집는</a:t>
            </a:r>
            <a:r>
              <a:rPr sz="2800" spc="-2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800" spc="-195" dirty="0">
                <a:solidFill>
                  <a:srgbClr val="323031"/>
                </a:solidFill>
                <a:latin typeface="맑은 고딕"/>
                <a:cs typeface="맑은 고딕"/>
              </a:rPr>
              <a:t>꼬꼬마당</a:t>
            </a:r>
            <a:r>
              <a:rPr sz="2800" spc="-2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800" spc="-185" dirty="0">
                <a:solidFill>
                  <a:srgbClr val="323031"/>
                </a:solidFill>
                <a:latin typeface="맑은 고딕"/>
                <a:cs typeface="맑은 고딕"/>
              </a:rPr>
              <a:t>타일도</a:t>
            </a:r>
            <a:r>
              <a:rPr sz="2800" spc="-28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800" spc="-90" dirty="0">
                <a:solidFill>
                  <a:srgbClr val="323031"/>
                </a:solidFill>
                <a:latin typeface="맑은 고딕"/>
                <a:cs typeface="맑은 고딕"/>
              </a:rPr>
              <a:t>잘</a:t>
            </a:r>
            <a:r>
              <a:rPr sz="2800" spc="-2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800" spc="-90" dirty="0">
                <a:solidFill>
                  <a:srgbClr val="323031"/>
                </a:solidFill>
                <a:latin typeface="맑은 고딕"/>
                <a:cs typeface="맑은 고딕"/>
              </a:rPr>
              <a:t>봐</a:t>
            </a:r>
            <a:r>
              <a:rPr sz="2800" spc="-2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800" spc="-210" dirty="0" err="1">
                <a:solidFill>
                  <a:srgbClr val="323031"/>
                </a:solidFill>
                <a:latin typeface="맑은 고딕"/>
                <a:cs typeface="맑은 고딕"/>
              </a:rPr>
              <a:t>두세요</a:t>
            </a:r>
            <a:r>
              <a:rPr sz="2800" spc="-21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r>
              <a:rPr lang="en-US" sz="2800" spc="-21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800" spc="-21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800" spc="-90" dirty="0" smtClean="0">
                <a:solidFill>
                  <a:srgbClr val="323031"/>
                </a:solidFill>
                <a:latin typeface="맑은 고딕"/>
                <a:cs typeface="맑은 고딕"/>
              </a:rPr>
              <a:t>내</a:t>
            </a:r>
            <a:r>
              <a:rPr sz="2800" spc="-29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800" spc="-185" dirty="0">
                <a:solidFill>
                  <a:srgbClr val="323031"/>
                </a:solidFill>
                <a:latin typeface="맑은 고딕"/>
                <a:cs typeface="맑은 고딕"/>
              </a:rPr>
              <a:t>차례에</a:t>
            </a:r>
            <a:r>
              <a:rPr sz="2800" spc="-2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800" spc="-160" dirty="0">
                <a:solidFill>
                  <a:srgbClr val="323031"/>
                </a:solidFill>
                <a:latin typeface="맑은 고딕"/>
                <a:cs typeface="맑은 고딕"/>
              </a:rPr>
              <a:t>달려</a:t>
            </a:r>
            <a:r>
              <a:rPr sz="2800" spc="-2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800" spc="-160" dirty="0">
                <a:solidFill>
                  <a:srgbClr val="323031"/>
                </a:solidFill>
                <a:latin typeface="맑은 고딕"/>
                <a:cs typeface="맑은 고딕"/>
              </a:rPr>
              <a:t>나갈</a:t>
            </a:r>
            <a:r>
              <a:rPr sz="2800" spc="-2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800" spc="-90" dirty="0">
                <a:solidFill>
                  <a:srgbClr val="323031"/>
                </a:solidFill>
                <a:latin typeface="맑은 고딕"/>
                <a:cs typeface="맑은 고딕"/>
              </a:rPr>
              <a:t>때</a:t>
            </a:r>
            <a:r>
              <a:rPr sz="2800" spc="-2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800" spc="-185" dirty="0">
                <a:solidFill>
                  <a:srgbClr val="323031"/>
                </a:solidFill>
                <a:latin typeface="맑은 고딕"/>
                <a:cs typeface="맑은 고딕"/>
              </a:rPr>
              <a:t>도움이</a:t>
            </a:r>
            <a:r>
              <a:rPr sz="2800" spc="-2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800" spc="-25" dirty="0">
                <a:solidFill>
                  <a:srgbClr val="323031"/>
                </a:solidFill>
                <a:latin typeface="맑은 고딕"/>
                <a:cs typeface="맑은 고딕"/>
              </a:rPr>
              <a:t>돼요.</a:t>
            </a:r>
            <a:endParaRPr sz="28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441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35300" y="2584945"/>
            <a:ext cx="26557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경주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30" dirty="0">
                <a:solidFill>
                  <a:srgbClr val="323031"/>
                </a:solidFill>
                <a:latin typeface="맑은 고딕"/>
                <a:cs typeface="맑은 고딕"/>
              </a:rPr>
              <a:t>끝!</a:t>
            </a:r>
            <a:endParaRPr sz="25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5880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377619" y="1889125"/>
            <a:ext cx="7461581" cy="1545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985" indent="-228600">
              <a:lnSpc>
                <a:spcPct val="1319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pc="-140" dirty="0"/>
              <a:t>어느</a:t>
            </a:r>
            <a:r>
              <a:rPr spc="-245" dirty="0"/>
              <a:t> </a:t>
            </a:r>
            <a:r>
              <a:rPr spc="-140" dirty="0"/>
              <a:t>닭이</a:t>
            </a:r>
            <a:r>
              <a:rPr spc="-245" dirty="0"/>
              <a:t> </a:t>
            </a:r>
            <a:r>
              <a:rPr spc="-140" dirty="0"/>
              <a:t>다른</a:t>
            </a:r>
            <a:r>
              <a:rPr spc="-245" dirty="0"/>
              <a:t> </a:t>
            </a:r>
            <a:r>
              <a:rPr spc="-140" dirty="0"/>
              <a:t>모든</a:t>
            </a:r>
            <a:r>
              <a:rPr spc="-245" dirty="0"/>
              <a:t> </a:t>
            </a:r>
            <a:r>
              <a:rPr spc="-140" dirty="0" err="1"/>
              <a:t>닭의</a:t>
            </a:r>
            <a:r>
              <a:rPr spc="-240" dirty="0"/>
              <a:t> </a:t>
            </a:r>
            <a:r>
              <a:rPr spc="-200" dirty="0" err="1" smtClean="0"/>
              <a:t>꽁지를</a:t>
            </a:r>
            <a:r>
              <a:rPr lang="en-US" spc="-200" dirty="0" smtClean="0"/>
              <a:t/>
            </a:r>
            <a:br>
              <a:rPr lang="en-US" spc="-200" dirty="0" smtClean="0"/>
            </a:br>
            <a:r>
              <a:rPr spc="-140" dirty="0" err="1" smtClean="0"/>
              <a:t>모두</a:t>
            </a:r>
            <a:r>
              <a:rPr spc="-245" dirty="0" smtClean="0"/>
              <a:t> </a:t>
            </a:r>
            <a:r>
              <a:rPr spc="-160" dirty="0"/>
              <a:t>빼앗는</a:t>
            </a:r>
            <a:r>
              <a:rPr spc="-240" dirty="0"/>
              <a:t> </a:t>
            </a:r>
            <a:r>
              <a:rPr spc="-140" dirty="0"/>
              <a:t>순간</a:t>
            </a:r>
            <a:r>
              <a:rPr spc="-245" dirty="0"/>
              <a:t> </a:t>
            </a:r>
            <a:r>
              <a:rPr spc="-140" dirty="0"/>
              <a:t>게임</a:t>
            </a:r>
            <a:r>
              <a:rPr spc="-240" dirty="0"/>
              <a:t> </a:t>
            </a:r>
            <a:r>
              <a:rPr spc="-25" dirty="0"/>
              <a:t>종료!</a:t>
            </a: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spc="-80" dirty="0"/>
              <a:t>그</a:t>
            </a:r>
            <a:r>
              <a:rPr spc="-245" dirty="0"/>
              <a:t> </a:t>
            </a:r>
            <a:r>
              <a:rPr spc="-140" dirty="0"/>
              <a:t>닭의</a:t>
            </a:r>
            <a:r>
              <a:rPr spc="-245" dirty="0"/>
              <a:t> </a:t>
            </a:r>
            <a:r>
              <a:rPr spc="-160" dirty="0"/>
              <a:t>주인이</a:t>
            </a:r>
            <a:r>
              <a:rPr spc="-245" dirty="0"/>
              <a:t> </a:t>
            </a:r>
            <a:r>
              <a:rPr spc="-30" dirty="0"/>
              <a:t>승리합니다.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3746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목차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004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004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8004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004" y="378324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01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2001" y="3779647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01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001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3299" y="1374703"/>
            <a:ext cx="83710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01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298" y="1477409"/>
            <a:ext cx="2005457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소개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7899" y="2059068"/>
            <a:ext cx="2750856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03</a:t>
            </a:r>
            <a:r>
              <a:rPr sz="6000" b="0" spc="375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7899" y="2824878"/>
            <a:ext cx="2750856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05</a:t>
            </a:r>
            <a:r>
              <a:rPr sz="6000" b="0" spc="375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7898" y="3618628"/>
            <a:ext cx="280726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07</a:t>
            </a:r>
            <a:r>
              <a:rPr sz="6000" b="0" spc="502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5676" y="1231475"/>
            <a:ext cx="2739724" cy="2224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0"/>
              </a:spcBef>
            </a:pPr>
            <a:r>
              <a:rPr sz="2500" spc="-25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2500" dirty="0"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목표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5676" y="3809128"/>
            <a:ext cx="35017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60" dirty="0">
                <a:solidFill>
                  <a:srgbClr val="323031"/>
                </a:solidFill>
                <a:latin typeface="맑은 고딕"/>
                <a:cs typeface="맑은 고딕"/>
              </a:rPr>
              <a:t>요약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368" y="1330325"/>
            <a:ext cx="7883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02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87368" y="3717925"/>
            <a:ext cx="15468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08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87368" y="2117725"/>
            <a:ext cx="8610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8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04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7368" y="2930525"/>
            <a:ext cx="9372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06</a:t>
            </a:r>
            <a:endParaRPr sz="40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6336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요약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300" y="1195118"/>
            <a:ext cx="7528300" cy="3209290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준비: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타일들을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깔고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닭들을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같은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간격으로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놓기</a:t>
            </a:r>
            <a:endParaRPr sz="2400" dirty="0">
              <a:latin typeface="맑은 고딕"/>
              <a:cs typeface="맑은 고딕"/>
            </a:endParaRPr>
          </a:p>
          <a:p>
            <a:pPr marL="241300" marR="1176020" indent="-228600">
              <a:lnSpc>
                <a:spcPct val="131900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이동하기: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마당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타일을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뒤집어</a:t>
            </a:r>
            <a:r>
              <a:rPr lang="en-US"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29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앞칸과</a:t>
            </a:r>
            <a:r>
              <a:rPr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같은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그림이면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0" dirty="0">
                <a:solidFill>
                  <a:srgbClr val="323031"/>
                </a:solidFill>
                <a:latin typeface="맑은 고딕"/>
                <a:cs typeface="맑은 고딕"/>
              </a:rPr>
              <a:t>이동(실패할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때까지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5" dirty="0">
                <a:solidFill>
                  <a:srgbClr val="323031"/>
                </a:solidFill>
                <a:latin typeface="맑은 고딕"/>
                <a:cs typeface="맑은 고딕"/>
              </a:rPr>
              <a:t>반복)</a:t>
            </a:r>
            <a:endParaRPr sz="2400" dirty="0">
              <a:latin typeface="맑은 고딕"/>
              <a:cs typeface="맑은 고딕"/>
            </a:endParaRPr>
          </a:p>
          <a:p>
            <a:pPr marL="241300" marR="1379220" indent="-228600">
              <a:lnSpc>
                <a:spcPct val="131900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꽁지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뺏기: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이동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중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다른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>
                <a:solidFill>
                  <a:srgbClr val="323031"/>
                </a:solidFill>
                <a:latin typeface="맑은 고딕"/>
                <a:cs typeface="맑은 고딕"/>
              </a:rPr>
              <a:t>닭을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4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앞지르면</a:t>
            </a:r>
            <a:r>
              <a:rPr lang="en-US" sz="24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80" dirty="0" smtClean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sz="2400" spc="-25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닭의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꽁지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모두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빼앗기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10" dirty="0">
                <a:solidFill>
                  <a:srgbClr val="323031"/>
                </a:solidFill>
                <a:latin typeface="맑은 고딕"/>
                <a:cs typeface="맑은 고딕"/>
              </a:rPr>
              <a:t>끝: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모든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닭의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꽁지를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빼앗아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모은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닭이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55" dirty="0">
                <a:solidFill>
                  <a:srgbClr val="323031"/>
                </a:solidFill>
                <a:latin typeface="맑은 고딕"/>
                <a:cs typeface="맑은 고딕"/>
              </a:rPr>
              <a:t>승리!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29715" y="457197"/>
            <a:ext cx="366395" cy="587375"/>
            <a:chOff x="7729715" y="457197"/>
            <a:chExt cx="366395" cy="587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9715" y="457197"/>
              <a:ext cx="366166" cy="5867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8808" y="523252"/>
              <a:ext cx="247979" cy="21456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2625" y="909522"/>
            <a:ext cx="372168" cy="1086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197582" y="482624"/>
            <a:ext cx="493395" cy="362585"/>
            <a:chOff x="8197582" y="482624"/>
            <a:chExt cx="493395" cy="362585"/>
          </a:xfrm>
        </p:grpSpPr>
        <p:sp>
          <p:nvSpPr>
            <p:cNvPr id="8" name="object 8"/>
            <p:cNvSpPr/>
            <p:nvPr/>
          </p:nvSpPr>
          <p:spPr>
            <a:xfrm>
              <a:off x="8219911" y="697303"/>
              <a:ext cx="457834" cy="147320"/>
            </a:xfrm>
            <a:custGeom>
              <a:avLst/>
              <a:gdLst/>
              <a:ahLst/>
              <a:cxnLst/>
              <a:rect l="l" t="t" r="r" b="b"/>
              <a:pathLst>
                <a:path w="457834" h="147319">
                  <a:moveTo>
                    <a:pt x="457542" y="0"/>
                  </a:moveTo>
                  <a:lnTo>
                    <a:pt x="407089" y="36593"/>
                  </a:lnTo>
                  <a:lnTo>
                    <a:pt x="354689" y="58529"/>
                  </a:lnTo>
                  <a:lnTo>
                    <a:pt x="303808" y="69305"/>
                  </a:lnTo>
                  <a:lnTo>
                    <a:pt x="257910" y="72416"/>
                  </a:lnTo>
                  <a:lnTo>
                    <a:pt x="220459" y="71361"/>
                  </a:lnTo>
                  <a:lnTo>
                    <a:pt x="175294" y="70993"/>
                  </a:lnTo>
                  <a:lnTo>
                    <a:pt x="107068" y="83593"/>
                  </a:lnTo>
                  <a:lnTo>
                    <a:pt x="48400" y="104405"/>
                  </a:lnTo>
                  <a:lnTo>
                    <a:pt x="0" y="147281"/>
                  </a:lnTo>
                  <a:lnTo>
                    <a:pt x="58119" y="123259"/>
                  </a:lnTo>
                  <a:lnTo>
                    <a:pt x="113915" y="111833"/>
                  </a:lnTo>
                  <a:lnTo>
                    <a:pt x="166689" y="109344"/>
                  </a:lnTo>
                  <a:lnTo>
                    <a:pt x="215744" y="112132"/>
                  </a:lnTo>
                  <a:lnTo>
                    <a:pt x="260382" y="116537"/>
                  </a:lnTo>
                  <a:lnTo>
                    <a:pt x="299905" y="118898"/>
                  </a:lnTo>
                  <a:lnTo>
                    <a:pt x="333616" y="115557"/>
                  </a:lnTo>
                  <a:lnTo>
                    <a:pt x="384894" y="101793"/>
                  </a:lnTo>
                  <a:lnTo>
                    <a:pt x="414896" y="85167"/>
                  </a:lnTo>
                  <a:lnTo>
                    <a:pt x="435239" y="54847"/>
                  </a:lnTo>
                  <a:lnTo>
                    <a:pt x="457542" y="0"/>
                  </a:lnTo>
                  <a:close/>
                </a:path>
              </a:pathLst>
            </a:custGeom>
            <a:solidFill>
              <a:srgbClr val="00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83694" y="579227"/>
              <a:ext cx="145415" cy="139065"/>
            </a:xfrm>
            <a:custGeom>
              <a:avLst/>
              <a:gdLst/>
              <a:ahLst/>
              <a:cxnLst/>
              <a:rect l="l" t="t" r="r" b="b"/>
              <a:pathLst>
                <a:path w="145415" h="139065">
                  <a:moveTo>
                    <a:pt x="41674" y="743"/>
                  </a:moveTo>
                  <a:lnTo>
                    <a:pt x="5002" y="23850"/>
                  </a:lnTo>
                  <a:lnTo>
                    <a:pt x="0" y="64801"/>
                  </a:lnTo>
                  <a:lnTo>
                    <a:pt x="4469" y="84712"/>
                  </a:lnTo>
                  <a:lnTo>
                    <a:pt x="31458" y="122430"/>
                  </a:lnTo>
                  <a:lnTo>
                    <a:pt x="79356" y="138772"/>
                  </a:lnTo>
                  <a:lnTo>
                    <a:pt x="100352" y="136458"/>
                  </a:lnTo>
                  <a:lnTo>
                    <a:pt x="140380" y="112216"/>
                  </a:lnTo>
                  <a:lnTo>
                    <a:pt x="144852" y="90126"/>
                  </a:lnTo>
                  <a:lnTo>
                    <a:pt x="142650" y="80507"/>
                  </a:lnTo>
                  <a:lnTo>
                    <a:pt x="107068" y="53643"/>
                  </a:lnTo>
                  <a:lnTo>
                    <a:pt x="103994" y="52246"/>
                  </a:lnTo>
                  <a:lnTo>
                    <a:pt x="94304" y="46711"/>
                  </a:lnTo>
                  <a:lnTo>
                    <a:pt x="84906" y="39456"/>
                  </a:lnTo>
                  <a:lnTo>
                    <a:pt x="76709" y="31274"/>
                  </a:lnTo>
                  <a:lnTo>
                    <a:pt x="70619" y="22960"/>
                  </a:lnTo>
                  <a:lnTo>
                    <a:pt x="65617" y="15778"/>
                  </a:lnTo>
                  <a:lnTo>
                    <a:pt x="55809" y="6434"/>
                  </a:lnTo>
                  <a:lnTo>
                    <a:pt x="41674" y="743"/>
                  </a:lnTo>
                  <a:close/>
                </a:path>
                <a:path w="145415" h="139065">
                  <a:moveTo>
                    <a:pt x="17368" y="227"/>
                  </a:moveTo>
                  <a:close/>
                </a:path>
                <a:path w="145415" h="139065">
                  <a:moveTo>
                    <a:pt x="17821" y="0"/>
                  </a:moveTo>
                  <a:lnTo>
                    <a:pt x="17347" y="227"/>
                  </a:lnTo>
                  <a:lnTo>
                    <a:pt x="17821" y="0"/>
                  </a:lnTo>
                  <a:close/>
                </a:path>
              </a:pathLst>
            </a:custGeom>
            <a:solidFill>
              <a:srgbClr val="FAA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7582" y="491346"/>
              <a:ext cx="238028" cy="2508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54962" y="482625"/>
              <a:ext cx="436245" cy="269240"/>
            </a:xfrm>
            <a:custGeom>
              <a:avLst/>
              <a:gdLst/>
              <a:ahLst/>
              <a:cxnLst/>
              <a:rect l="l" t="t" r="r" b="b"/>
              <a:pathLst>
                <a:path w="436245" h="269240">
                  <a:moveTo>
                    <a:pt x="123583" y="193179"/>
                  </a:moveTo>
                  <a:lnTo>
                    <a:pt x="121043" y="188899"/>
                  </a:lnTo>
                  <a:lnTo>
                    <a:pt x="118275" y="188188"/>
                  </a:lnTo>
                  <a:lnTo>
                    <a:pt x="116141" y="189458"/>
                  </a:lnTo>
                  <a:lnTo>
                    <a:pt x="104749" y="195338"/>
                  </a:lnTo>
                  <a:lnTo>
                    <a:pt x="94627" y="198729"/>
                  </a:lnTo>
                  <a:lnTo>
                    <a:pt x="85915" y="199605"/>
                  </a:lnTo>
                  <a:lnTo>
                    <a:pt x="78727" y="197929"/>
                  </a:lnTo>
                  <a:lnTo>
                    <a:pt x="70027" y="193903"/>
                  </a:lnTo>
                  <a:lnTo>
                    <a:pt x="67716" y="180987"/>
                  </a:lnTo>
                  <a:lnTo>
                    <a:pt x="65392" y="179324"/>
                  </a:lnTo>
                  <a:lnTo>
                    <a:pt x="60502" y="180124"/>
                  </a:lnTo>
                  <a:lnTo>
                    <a:pt x="58826" y="182435"/>
                  </a:lnTo>
                  <a:lnTo>
                    <a:pt x="59220" y="184886"/>
                  </a:lnTo>
                  <a:lnTo>
                    <a:pt x="82651" y="208661"/>
                  </a:lnTo>
                  <a:lnTo>
                    <a:pt x="87160" y="208661"/>
                  </a:lnTo>
                  <a:lnTo>
                    <a:pt x="122872" y="195948"/>
                  </a:lnTo>
                  <a:lnTo>
                    <a:pt x="123583" y="193179"/>
                  </a:lnTo>
                  <a:close/>
                </a:path>
                <a:path w="436245" h="269240">
                  <a:moveTo>
                    <a:pt x="146761" y="125336"/>
                  </a:moveTo>
                  <a:lnTo>
                    <a:pt x="145465" y="118376"/>
                  </a:lnTo>
                  <a:lnTo>
                    <a:pt x="142290" y="113131"/>
                  </a:lnTo>
                  <a:lnTo>
                    <a:pt x="137515" y="110312"/>
                  </a:lnTo>
                  <a:lnTo>
                    <a:pt x="131991" y="110578"/>
                  </a:lnTo>
                  <a:lnTo>
                    <a:pt x="126746" y="113753"/>
                  </a:lnTo>
                  <a:lnTo>
                    <a:pt x="122364" y="119303"/>
                  </a:lnTo>
                  <a:lnTo>
                    <a:pt x="119430" y="126707"/>
                  </a:lnTo>
                  <a:lnTo>
                    <a:pt x="118579" y="134620"/>
                  </a:lnTo>
                  <a:lnTo>
                    <a:pt x="119875" y="141566"/>
                  </a:lnTo>
                  <a:lnTo>
                    <a:pt x="123037" y="146824"/>
                  </a:lnTo>
                  <a:lnTo>
                    <a:pt x="127812" y="149644"/>
                  </a:lnTo>
                  <a:lnTo>
                    <a:pt x="133350" y="149377"/>
                  </a:lnTo>
                  <a:lnTo>
                    <a:pt x="138607" y="146189"/>
                  </a:lnTo>
                  <a:lnTo>
                    <a:pt x="142989" y="140639"/>
                  </a:lnTo>
                  <a:lnTo>
                    <a:pt x="145910" y="133248"/>
                  </a:lnTo>
                  <a:lnTo>
                    <a:pt x="146761" y="125336"/>
                  </a:lnTo>
                  <a:close/>
                </a:path>
                <a:path w="436245" h="269240">
                  <a:moveTo>
                    <a:pt x="190614" y="139750"/>
                  </a:moveTo>
                  <a:lnTo>
                    <a:pt x="189598" y="108178"/>
                  </a:lnTo>
                  <a:lnTo>
                    <a:pt x="184594" y="78536"/>
                  </a:lnTo>
                  <a:lnTo>
                    <a:pt x="180644" y="66268"/>
                  </a:lnTo>
                  <a:lnTo>
                    <a:pt x="180644" y="109143"/>
                  </a:lnTo>
                  <a:lnTo>
                    <a:pt x="176479" y="172186"/>
                  </a:lnTo>
                  <a:lnTo>
                    <a:pt x="156362" y="215150"/>
                  </a:lnTo>
                  <a:lnTo>
                    <a:pt x="118287" y="250672"/>
                  </a:lnTo>
                  <a:lnTo>
                    <a:pt x="66484" y="260121"/>
                  </a:lnTo>
                  <a:lnTo>
                    <a:pt x="54343" y="259511"/>
                  </a:lnTo>
                  <a:lnTo>
                    <a:pt x="42506" y="257441"/>
                  </a:lnTo>
                  <a:lnTo>
                    <a:pt x="31457" y="253631"/>
                  </a:lnTo>
                  <a:lnTo>
                    <a:pt x="21704" y="247751"/>
                  </a:lnTo>
                  <a:lnTo>
                    <a:pt x="9194" y="226517"/>
                  </a:lnTo>
                  <a:lnTo>
                    <a:pt x="11290" y="201676"/>
                  </a:lnTo>
                  <a:lnTo>
                    <a:pt x="20510" y="179197"/>
                  </a:lnTo>
                  <a:lnTo>
                    <a:pt x="29438" y="165036"/>
                  </a:lnTo>
                  <a:lnTo>
                    <a:pt x="35115" y="156362"/>
                  </a:lnTo>
                  <a:lnTo>
                    <a:pt x="39700" y="146710"/>
                  </a:lnTo>
                  <a:lnTo>
                    <a:pt x="43446" y="136702"/>
                  </a:lnTo>
                  <a:lnTo>
                    <a:pt x="46583" y="126936"/>
                  </a:lnTo>
                  <a:lnTo>
                    <a:pt x="48006" y="114909"/>
                  </a:lnTo>
                  <a:lnTo>
                    <a:pt x="47383" y="99314"/>
                  </a:lnTo>
                  <a:lnTo>
                    <a:pt x="46024" y="82499"/>
                  </a:lnTo>
                  <a:lnTo>
                    <a:pt x="45275" y="66852"/>
                  </a:lnTo>
                  <a:lnTo>
                    <a:pt x="60769" y="25171"/>
                  </a:lnTo>
                  <a:lnTo>
                    <a:pt x="96342" y="9385"/>
                  </a:lnTo>
                  <a:lnTo>
                    <a:pt x="104038" y="9017"/>
                  </a:lnTo>
                  <a:lnTo>
                    <a:pt x="105041" y="9029"/>
                  </a:lnTo>
                  <a:lnTo>
                    <a:pt x="120535" y="11353"/>
                  </a:lnTo>
                  <a:lnTo>
                    <a:pt x="143446" y="22631"/>
                  </a:lnTo>
                  <a:lnTo>
                    <a:pt x="166052" y="52120"/>
                  </a:lnTo>
                  <a:lnTo>
                    <a:pt x="180644" y="109143"/>
                  </a:lnTo>
                  <a:lnTo>
                    <a:pt x="180644" y="66268"/>
                  </a:lnTo>
                  <a:lnTo>
                    <a:pt x="151320" y="17399"/>
                  </a:lnTo>
                  <a:lnTo>
                    <a:pt x="115265" y="1104"/>
                  </a:lnTo>
                  <a:lnTo>
                    <a:pt x="104863" y="0"/>
                  </a:lnTo>
                  <a:lnTo>
                    <a:pt x="104038" y="0"/>
                  </a:lnTo>
                  <a:lnTo>
                    <a:pt x="65176" y="9144"/>
                  </a:lnTo>
                  <a:lnTo>
                    <a:pt x="40144" y="42646"/>
                  </a:lnTo>
                  <a:lnTo>
                    <a:pt x="36258" y="66852"/>
                  </a:lnTo>
                  <a:lnTo>
                    <a:pt x="36258" y="74129"/>
                  </a:lnTo>
                  <a:lnTo>
                    <a:pt x="37655" y="90805"/>
                  </a:lnTo>
                  <a:lnTo>
                    <a:pt x="38417" y="100507"/>
                  </a:lnTo>
                  <a:lnTo>
                    <a:pt x="38836" y="108178"/>
                  </a:lnTo>
                  <a:lnTo>
                    <a:pt x="38887" y="118160"/>
                  </a:lnTo>
                  <a:lnTo>
                    <a:pt x="37960" y="124294"/>
                  </a:lnTo>
                  <a:lnTo>
                    <a:pt x="22364" y="159461"/>
                  </a:lnTo>
                  <a:lnTo>
                    <a:pt x="15316" y="169964"/>
                  </a:lnTo>
                  <a:lnTo>
                    <a:pt x="7213" y="186029"/>
                  </a:lnTo>
                  <a:lnTo>
                    <a:pt x="1092" y="205397"/>
                  </a:lnTo>
                  <a:lnTo>
                    <a:pt x="0" y="225844"/>
                  </a:lnTo>
                  <a:lnTo>
                    <a:pt x="1828" y="234416"/>
                  </a:lnTo>
                  <a:lnTo>
                    <a:pt x="37884" y="265557"/>
                  </a:lnTo>
                  <a:lnTo>
                    <a:pt x="66484" y="269138"/>
                  </a:lnTo>
                  <a:lnTo>
                    <a:pt x="84912" y="267995"/>
                  </a:lnTo>
                  <a:lnTo>
                    <a:pt x="101600" y="265201"/>
                  </a:lnTo>
                  <a:lnTo>
                    <a:pt x="114820" y="261708"/>
                  </a:lnTo>
                  <a:lnTo>
                    <a:pt x="118719" y="260121"/>
                  </a:lnTo>
                  <a:lnTo>
                    <a:pt x="122821" y="258457"/>
                  </a:lnTo>
                  <a:lnTo>
                    <a:pt x="154825" y="231622"/>
                  </a:lnTo>
                  <a:lnTo>
                    <a:pt x="177647" y="195935"/>
                  </a:lnTo>
                  <a:lnTo>
                    <a:pt x="186626" y="169037"/>
                  </a:lnTo>
                  <a:lnTo>
                    <a:pt x="190614" y="139750"/>
                  </a:lnTo>
                  <a:close/>
                </a:path>
                <a:path w="436245" h="269240">
                  <a:moveTo>
                    <a:pt x="274408" y="168554"/>
                  </a:moveTo>
                  <a:lnTo>
                    <a:pt x="272034" y="160959"/>
                  </a:lnTo>
                  <a:lnTo>
                    <a:pt x="269659" y="153377"/>
                  </a:lnTo>
                  <a:lnTo>
                    <a:pt x="263588" y="148513"/>
                  </a:lnTo>
                  <a:lnTo>
                    <a:pt x="253365" y="151726"/>
                  </a:lnTo>
                  <a:lnTo>
                    <a:pt x="251155" y="159169"/>
                  </a:lnTo>
                  <a:lnTo>
                    <a:pt x="255917" y="174345"/>
                  </a:lnTo>
                  <a:lnTo>
                    <a:pt x="261988" y="179197"/>
                  </a:lnTo>
                  <a:lnTo>
                    <a:pt x="272199" y="175996"/>
                  </a:lnTo>
                  <a:lnTo>
                    <a:pt x="274408" y="168554"/>
                  </a:lnTo>
                  <a:close/>
                </a:path>
                <a:path w="436245" h="269240">
                  <a:moveTo>
                    <a:pt x="306362" y="152641"/>
                  </a:moveTo>
                  <a:lnTo>
                    <a:pt x="304088" y="146469"/>
                  </a:lnTo>
                  <a:lnTo>
                    <a:pt x="301815" y="140309"/>
                  </a:lnTo>
                  <a:lnTo>
                    <a:pt x="296633" y="136537"/>
                  </a:lnTo>
                  <a:lnTo>
                    <a:pt x="288366" y="139585"/>
                  </a:lnTo>
                  <a:lnTo>
                    <a:pt x="286854" y="145808"/>
                  </a:lnTo>
                  <a:lnTo>
                    <a:pt x="291401" y="158140"/>
                  </a:lnTo>
                  <a:lnTo>
                    <a:pt x="296583" y="161912"/>
                  </a:lnTo>
                  <a:lnTo>
                    <a:pt x="304850" y="158864"/>
                  </a:lnTo>
                  <a:lnTo>
                    <a:pt x="306362" y="152641"/>
                  </a:lnTo>
                  <a:close/>
                </a:path>
                <a:path w="436245" h="269240">
                  <a:moveTo>
                    <a:pt x="344055" y="182257"/>
                  </a:moveTo>
                  <a:lnTo>
                    <a:pt x="340067" y="175336"/>
                  </a:lnTo>
                  <a:lnTo>
                    <a:pt x="339864" y="174993"/>
                  </a:lnTo>
                  <a:lnTo>
                    <a:pt x="339864" y="182206"/>
                  </a:lnTo>
                  <a:lnTo>
                    <a:pt x="339699" y="185699"/>
                  </a:lnTo>
                  <a:lnTo>
                    <a:pt x="335826" y="187934"/>
                  </a:lnTo>
                  <a:lnTo>
                    <a:pt x="332714" y="186334"/>
                  </a:lnTo>
                  <a:lnTo>
                    <a:pt x="329234" y="180314"/>
                  </a:lnTo>
                  <a:lnTo>
                    <a:pt x="329399" y="176809"/>
                  </a:lnTo>
                  <a:lnTo>
                    <a:pt x="331762" y="175450"/>
                  </a:lnTo>
                  <a:lnTo>
                    <a:pt x="332232" y="175336"/>
                  </a:lnTo>
                  <a:lnTo>
                    <a:pt x="334556" y="175336"/>
                  </a:lnTo>
                  <a:lnTo>
                    <a:pt x="336765" y="176834"/>
                  </a:lnTo>
                  <a:lnTo>
                    <a:pt x="339864" y="182206"/>
                  </a:lnTo>
                  <a:lnTo>
                    <a:pt x="339864" y="174993"/>
                  </a:lnTo>
                  <a:lnTo>
                    <a:pt x="338429" y="172516"/>
                  </a:lnTo>
                  <a:lnTo>
                    <a:pt x="333286" y="170408"/>
                  </a:lnTo>
                  <a:lnTo>
                    <a:pt x="325780" y="174739"/>
                  </a:lnTo>
                  <a:lnTo>
                    <a:pt x="325043" y="180251"/>
                  </a:lnTo>
                  <a:lnTo>
                    <a:pt x="329920" y="188696"/>
                  </a:lnTo>
                  <a:lnTo>
                    <a:pt x="333235" y="190792"/>
                  </a:lnTo>
                  <a:lnTo>
                    <a:pt x="337477" y="190792"/>
                  </a:lnTo>
                  <a:lnTo>
                    <a:pt x="338569" y="190512"/>
                  </a:lnTo>
                  <a:lnTo>
                    <a:pt x="343039" y="187934"/>
                  </a:lnTo>
                  <a:lnTo>
                    <a:pt x="343319" y="187769"/>
                  </a:lnTo>
                  <a:lnTo>
                    <a:pt x="344055" y="182257"/>
                  </a:lnTo>
                  <a:close/>
                </a:path>
                <a:path w="436245" h="269240">
                  <a:moveTo>
                    <a:pt x="382409" y="186740"/>
                  </a:moveTo>
                  <a:lnTo>
                    <a:pt x="382346" y="184556"/>
                  </a:lnTo>
                  <a:lnTo>
                    <a:pt x="379374" y="172935"/>
                  </a:lnTo>
                  <a:lnTo>
                    <a:pt x="373595" y="163728"/>
                  </a:lnTo>
                  <a:lnTo>
                    <a:pt x="373583" y="186740"/>
                  </a:lnTo>
                  <a:lnTo>
                    <a:pt x="373011" y="197650"/>
                  </a:lnTo>
                  <a:lnTo>
                    <a:pt x="347052" y="226999"/>
                  </a:lnTo>
                  <a:lnTo>
                    <a:pt x="308076" y="235381"/>
                  </a:lnTo>
                  <a:lnTo>
                    <a:pt x="288442" y="233146"/>
                  </a:lnTo>
                  <a:lnTo>
                    <a:pt x="249986" y="209651"/>
                  </a:lnTo>
                  <a:lnTo>
                    <a:pt x="228727" y="161417"/>
                  </a:lnTo>
                  <a:lnTo>
                    <a:pt x="228828" y="138353"/>
                  </a:lnTo>
                  <a:lnTo>
                    <a:pt x="248373" y="103263"/>
                  </a:lnTo>
                  <a:lnTo>
                    <a:pt x="252425" y="101130"/>
                  </a:lnTo>
                  <a:lnTo>
                    <a:pt x="257733" y="98323"/>
                  </a:lnTo>
                  <a:lnTo>
                    <a:pt x="262686" y="97167"/>
                  </a:lnTo>
                  <a:lnTo>
                    <a:pt x="267233" y="97167"/>
                  </a:lnTo>
                  <a:lnTo>
                    <a:pt x="279450" y="100037"/>
                  </a:lnTo>
                  <a:lnTo>
                    <a:pt x="289052" y="106705"/>
                  </a:lnTo>
                  <a:lnTo>
                    <a:pt x="295757" y="114198"/>
                  </a:lnTo>
                  <a:lnTo>
                    <a:pt x="299351" y="119570"/>
                  </a:lnTo>
                  <a:lnTo>
                    <a:pt x="305435" y="127889"/>
                  </a:lnTo>
                  <a:lnTo>
                    <a:pt x="313639" y="136067"/>
                  </a:lnTo>
                  <a:lnTo>
                    <a:pt x="323037" y="143319"/>
                  </a:lnTo>
                  <a:lnTo>
                    <a:pt x="332727" y="148856"/>
                  </a:lnTo>
                  <a:lnTo>
                    <a:pt x="335800" y="150253"/>
                  </a:lnTo>
                  <a:lnTo>
                    <a:pt x="343928" y="154051"/>
                  </a:lnTo>
                  <a:lnTo>
                    <a:pt x="373583" y="186740"/>
                  </a:lnTo>
                  <a:lnTo>
                    <a:pt x="373583" y="163728"/>
                  </a:lnTo>
                  <a:lnTo>
                    <a:pt x="339559" y="142062"/>
                  </a:lnTo>
                  <a:lnTo>
                    <a:pt x="336473" y="140652"/>
                  </a:lnTo>
                  <a:lnTo>
                    <a:pt x="327990" y="135801"/>
                  </a:lnTo>
                  <a:lnTo>
                    <a:pt x="319697" y="129400"/>
                  </a:lnTo>
                  <a:lnTo>
                    <a:pt x="312445" y="122224"/>
                  </a:lnTo>
                  <a:lnTo>
                    <a:pt x="307136" y="115023"/>
                  </a:lnTo>
                  <a:lnTo>
                    <a:pt x="302488" y="108153"/>
                  </a:lnTo>
                  <a:lnTo>
                    <a:pt x="294182" y="99212"/>
                  </a:lnTo>
                  <a:lnTo>
                    <a:pt x="282384" y="91452"/>
                  </a:lnTo>
                  <a:lnTo>
                    <a:pt x="267233" y="88150"/>
                  </a:lnTo>
                  <a:lnTo>
                    <a:pt x="260959" y="88150"/>
                  </a:lnTo>
                  <a:lnTo>
                    <a:pt x="225425" y="116941"/>
                  </a:lnTo>
                  <a:lnTo>
                    <a:pt x="219811" y="162623"/>
                  </a:lnTo>
                  <a:lnTo>
                    <a:pt x="224815" y="184556"/>
                  </a:lnTo>
                  <a:lnTo>
                    <a:pt x="254444" y="225971"/>
                  </a:lnTo>
                  <a:lnTo>
                    <a:pt x="308076" y="244398"/>
                  </a:lnTo>
                  <a:lnTo>
                    <a:pt x="330174" y="242011"/>
                  </a:lnTo>
                  <a:lnTo>
                    <a:pt x="350291" y="235419"/>
                  </a:lnTo>
                  <a:lnTo>
                    <a:pt x="366547" y="225463"/>
                  </a:lnTo>
                  <a:lnTo>
                    <a:pt x="377088" y="213017"/>
                  </a:lnTo>
                  <a:lnTo>
                    <a:pt x="382003" y="198755"/>
                  </a:lnTo>
                  <a:lnTo>
                    <a:pt x="382409" y="186740"/>
                  </a:lnTo>
                  <a:close/>
                </a:path>
                <a:path w="436245" h="269240">
                  <a:moveTo>
                    <a:pt x="426008" y="160947"/>
                  </a:moveTo>
                  <a:lnTo>
                    <a:pt x="415366" y="149466"/>
                  </a:lnTo>
                  <a:lnTo>
                    <a:pt x="389521" y="136804"/>
                  </a:lnTo>
                  <a:lnTo>
                    <a:pt x="409232" y="152196"/>
                  </a:lnTo>
                  <a:lnTo>
                    <a:pt x="417830" y="164579"/>
                  </a:lnTo>
                  <a:lnTo>
                    <a:pt x="417118" y="180492"/>
                  </a:lnTo>
                  <a:lnTo>
                    <a:pt x="408914" y="206451"/>
                  </a:lnTo>
                  <a:lnTo>
                    <a:pt x="423240" y="177761"/>
                  </a:lnTo>
                  <a:lnTo>
                    <a:pt x="426008" y="160947"/>
                  </a:lnTo>
                  <a:close/>
                </a:path>
                <a:path w="436245" h="269240">
                  <a:moveTo>
                    <a:pt x="435762" y="161328"/>
                  </a:moveTo>
                  <a:lnTo>
                    <a:pt x="432104" y="156311"/>
                  </a:lnTo>
                  <a:lnTo>
                    <a:pt x="422821" y="150723"/>
                  </a:lnTo>
                  <a:lnTo>
                    <a:pt x="428371" y="159715"/>
                  </a:lnTo>
                  <a:lnTo>
                    <a:pt x="430784" y="165874"/>
                  </a:lnTo>
                  <a:lnTo>
                    <a:pt x="430580" y="172021"/>
                  </a:lnTo>
                  <a:lnTo>
                    <a:pt x="428282" y="181000"/>
                  </a:lnTo>
                  <a:lnTo>
                    <a:pt x="434327" y="168605"/>
                  </a:lnTo>
                  <a:lnTo>
                    <a:pt x="435762" y="16132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46191" y="1962451"/>
            <a:ext cx="488352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445" dirty="0"/>
              <a:t>감사합니다</a:t>
            </a:r>
            <a:endParaRPr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432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1300" y="2584945"/>
            <a:ext cx="30445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85" dirty="0">
                <a:solidFill>
                  <a:srgbClr val="323031"/>
                </a:solidFill>
                <a:latin typeface="맑은 고딕"/>
                <a:cs typeface="맑은 고딕"/>
              </a:rPr>
              <a:t>치킨차차는?</a:t>
            </a:r>
            <a:endParaRPr sz="25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3670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298" y="1564189"/>
            <a:ext cx="7568501" cy="224472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기억력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좋은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닭들의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꽁지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쟁탈전!</a:t>
            </a:r>
            <a:endParaRPr sz="2400" dirty="0">
              <a:latin typeface="맑은 고딕"/>
              <a:cs typeface="맑은 고딕"/>
            </a:endParaRPr>
          </a:p>
          <a:p>
            <a:pPr marL="240029" indent="-236854">
              <a:lnSpc>
                <a:spcPct val="100000"/>
              </a:lnSpc>
              <a:spcBef>
                <a:spcPts val="1490"/>
              </a:spcBef>
              <a:buSzPct val="95833"/>
              <a:buAutoNum type="arabicPeriod"/>
              <a:tabLst>
                <a:tab pos="240029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생동감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넘치는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기억력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endParaRPr sz="2400" dirty="0">
              <a:latin typeface="맑은 고딕"/>
              <a:cs typeface="맑은 고딕"/>
            </a:endParaRPr>
          </a:p>
          <a:p>
            <a:pPr marL="240029" indent="-236854">
              <a:lnSpc>
                <a:spcPct val="100000"/>
              </a:lnSpc>
              <a:spcBef>
                <a:spcPts val="1485"/>
              </a:spcBef>
              <a:buSzPct val="95833"/>
              <a:buAutoNum type="arabicPeriod"/>
              <a:tabLst>
                <a:tab pos="240029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다른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닭을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앞지르면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꽁지를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빼앗아요.</a:t>
            </a:r>
            <a:endParaRPr sz="2400" dirty="0">
              <a:latin typeface="맑은 고딕"/>
              <a:cs typeface="맑은 고딕"/>
            </a:endParaRPr>
          </a:p>
          <a:p>
            <a:pPr marL="240029" indent="-236854">
              <a:lnSpc>
                <a:spcPct val="100000"/>
              </a:lnSpc>
              <a:spcBef>
                <a:spcPts val="1490"/>
              </a:spcBef>
              <a:buSzPct val="95833"/>
              <a:buAutoNum type="arabicPeriod"/>
              <a:tabLst>
                <a:tab pos="240029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모든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닭의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꽁지를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모으면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이겨요!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5600" y="653751"/>
            <a:ext cx="579153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2~4명ㅣ만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4세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이상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5" dirty="0">
                <a:solidFill>
                  <a:srgbClr val="323031"/>
                </a:solidFill>
                <a:latin typeface="맑은 고딕"/>
                <a:cs typeface="맑은 고딕"/>
              </a:rPr>
              <a:t>ㅣ10~20분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290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구성물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76288" y="1444426"/>
            <a:ext cx="3339111" cy="2631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달걀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모양</a:t>
            </a:r>
            <a:endParaRPr sz="2400" dirty="0">
              <a:latin typeface="맑은 고딕"/>
              <a:cs typeface="맑은 고딕"/>
            </a:endParaRPr>
          </a:p>
          <a:p>
            <a:pPr marL="13970">
              <a:lnSpc>
                <a:spcPct val="100000"/>
              </a:lnSpc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운동장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타일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24개</a:t>
            </a:r>
            <a:endParaRPr sz="24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팔각형</a:t>
            </a:r>
            <a:endParaRPr sz="24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꼬꼬마당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타일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50" dirty="0">
                <a:solidFill>
                  <a:srgbClr val="323031"/>
                </a:solidFill>
                <a:latin typeface="맑은 고딕"/>
                <a:cs typeface="맑은 고딕"/>
              </a:rPr>
              <a:t>12개</a:t>
            </a:r>
            <a:endParaRPr sz="2400" dirty="0">
              <a:latin typeface="맑은 고딕"/>
              <a:cs typeface="맑은 고딕"/>
            </a:endParaRPr>
          </a:p>
          <a:p>
            <a:pPr marL="13970" marR="997585" indent="-1905">
              <a:lnSpc>
                <a:spcPct val="133200"/>
              </a:lnSpc>
              <a:spcBef>
                <a:spcPts val="45"/>
              </a:spcBef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선수</a:t>
            </a:r>
            <a:r>
              <a:rPr sz="24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닭</a:t>
            </a:r>
            <a:r>
              <a:rPr sz="24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5" dirty="0">
                <a:solidFill>
                  <a:srgbClr val="323031"/>
                </a:solidFill>
                <a:latin typeface="맑은 고딕"/>
                <a:cs typeface="맑은 고딕"/>
              </a:rPr>
              <a:t>4</a:t>
            </a:r>
            <a:r>
              <a:rPr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sz="2400" spc="-19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3970" marR="997585" indent="-1905">
              <a:lnSpc>
                <a:spcPct val="133200"/>
              </a:lnSpc>
              <a:spcBef>
                <a:spcPts val="45"/>
              </a:spcBef>
            </a:pP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꽁지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4개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2796" y="323278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2796" y="2472677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02808" y="158269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2808" y="3717925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1160" y="1530489"/>
            <a:ext cx="3642842" cy="25023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213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298" y="2287808"/>
            <a:ext cx="2386901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16700"/>
              </a:lnSpc>
              <a:spcBef>
                <a:spcPts val="100"/>
              </a:spcBef>
            </a:pPr>
            <a:r>
              <a:rPr sz="2500" spc="-145" dirty="0" err="1">
                <a:solidFill>
                  <a:srgbClr val="323031"/>
                </a:solidFill>
                <a:latin typeface="맑은 고딕"/>
                <a:cs typeface="맑은 고딕"/>
              </a:rPr>
              <a:t>꽁지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뺏기</a:t>
            </a:r>
            <a:endParaRPr lang="en-US" sz="2500" spc="-3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>
              <a:lnSpc>
                <a:spcPct val="116700"/>
              </a:lnSpc>
              <a:spcBef>
                <a:spcPts val="100"/>
              </a:spcBef>
            </a:pPr>
            <a:r>
              <a:rPr sz="25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경주</a:t>
            </a:r>
            <a:r>
              <a:rPr sz="2500" spc="-26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95" dirty="0">
                <a:solidFill>
                  <a:srgbClr val="323031"/>
                </a:solidFill>
                <a:latin typeface="맑은 고딕"/>
                <a:cs typeface="맑은 고딕"/>
              </a:rPr>
              <a:t>준비!</a:t>
            </a:r>
            <a:endParaRPr sz="25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9944" y="1166387"/>
            <a:ext cx="5578380" cy="3977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8166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298" y="1619574"/>
            <a:ext cx="7452101" cy="2028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6985" indent="-236854">
              <a:lnSpc>
                <a:spcPct val="131900"/>
              </a:lnSpc>
              <a:spcBef>
                <a:spcPts val="100"/>
              </a:spcBef>
              <a:buSzPct val="95833"/>
              <a:buAutoNum type="arabicPeriod"/>
              <a:tabLst>
                <a:tab pos="241300" algn="l"/>
              </a:tabLst>
            </a:pP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꼬꼬마당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타일을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가운데에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모아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놓으세요. </a:t>
            </a:r>
            <a:r>
              <a:rPr lang="en-US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u="heavy" spc="-160" dirty="0" err="1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뒷면이</a:t>
            </a:r>
            <a:r>
              <a:rPr sz="2400" u="heavy" spc="-240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 </a:t>
            </a:r>
            <a:r>
              <a:rPr sz="2400" u="heavy" spc="-160" dirty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보여야</a:t>
            </a:r>
            <a:r>
              <a:rPr sz="2400" u="heavy" spc="-235" dirty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 </a:t>
            </a:r>
            <a:r>
              <a:rPr sz="2400" u="heavy" spc="-25" dirty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해요!</a:t>
            </a:r>
            <a:endParaRPr sz="2400" dirty="0">
              <a:latin typeface="맑은 고딕"/>
              <a:cs typeface="맑은 고딕"/>
            </a:endParaRPr>
          </a:p>
          <a:p>
            <a:pPr marL="240029" marR="287655" indent="-236854">
              <a:lnSpc>
                <a:spcPct val="131900"/>
              </a:lnSpc>
              <a:spcBef>
                <a:spcPts val="570"/>
              </a:spcBef>
              <a:buSzPct val="95833"/>
              <a:buAutoNum type="arabicPeriod"/>
              <a:tabLst>
                <a:tab pos="2413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운동장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타일은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일렬로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둥글게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놓으세요. </a:t>
            </a:r>
            <a:r>
              <a:rPr lang="en-US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u="heavy" spc="-160" dirty="0" err="1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앞면이</a:t>
            </a:r>
            <a:r>
              <a:rPr sz="2400" u="heavy" spc="-240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 </a:t>
            </a:r>
            <a:r>
              <a:rPr sz="2400" u="heavy" spc="-160" dirty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보여야</a:t>
            </a:r>
            <a:r>
              <a:rPr sz="2400" u="heavy" spc="-235" dirty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 </a:t>
            </a:r>
            <a:r>
              <a:rPr sz="2400" u="heavy" spc="-25" dirty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해요!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6184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9196" y="1640285"/>
            <a:ext cx="7370004" cy="2052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985" indent="-228600">
              <a:lnSpc>
                <a:spcPct val="131900"/>
              </a:lnSpc>
              <a:spcBef>
                <a:spcPts val="100"/>
              </a:spcBef>
            </a:pPr>
            <a:r>
              <a:rPr sz="2400" spc="-114" dirty="0">
                <a:solidFill>
                  <a:srgbClr val="323031"/>
                </a:solidFill>
                <a:latin typeface="맑은 고딕"/>
                <a:cs typeface="맑은 고딕"/>
              </a:rPr>
              <a:t>3.꽁지를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하나씩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꽂은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닭들을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운동장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>
                <a:solidFill>
                  <a:srgbClr val="323031"/>
                </a:solidFill>
                <a:latin typeface="맑은 고딕"/>
                <a:cs typeface="맑은 고딕"/>
              </a:rPr>
              <a:t>타일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위에</a:t>
            </a:r>
            <a:r>
              <a:rPr 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놓으세요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400" dirty="0">
              <a:latin typeface="맑은 고딕"/>
              <a:cs typeface="맑은 고딕"/>
            </a:endParaRPr>
          </a:p>
          <a:p>
            <a:pPr marL="508634" marR="1189355" indent="-267970">
              <a:lnSpc>
                <a:spcPct val="131900"/>
              </a:lnSpc>
              <a:spcBef>
                <a:spcPts val="700"/>
              </a:spcBef>
            </a:pPr>
            <a:r>
              <a:rPr sz="2400" spc="-85" dirty="0">
                <a:solidFill>
                  <a:srgbClr val="323031"/>
                </a:solidFill>
                <a:latin typeface="맑은 고딕"/>
                <a:cs typeface="맑은 고딕"/>
              </a:rPr>
              <a:t>※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닭과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닭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사이의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운동장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>
                <a:solidFill>
                  <a:srgbClr val="323031"/>
                </a:solidFill>
                <a:latin typeface="맑은 고딕"/>
                <a:cs typeface="맑은 고딕"/>
              </a:rPr>
              <a:t>타일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4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수가</a:t>
            </a:r>
            <a:r>
              <a:rPr lang="en-US" sz="24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en-US" sz="24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모두</a:t>
            </a:r>
            <a:r>
              <a:rPr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똑같게끔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놓아야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해요.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508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99299" y="2126425"/>
            <a:ext cx="2453005" cy="1091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sz="2400" spc="-140" dirty="0" err="1">
                <a:solidFill>
                  <a:srgbClr val="323031"/>
                </a:solidFill>
                <a:latin typeface="맑은 고딕"/>
                <a:cs typeface="맑은 고딕"/>
              </a:rPr>
              <a:t>모든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꽁지를</a:t>
            </a:r>
            <a:r>
              <a:rPr lang="en-US"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4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모으면</a:t>
            </a:r>
            <a:r>
              <a:rPr sz="2400" spc="-21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승리!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248</Words>
  <Application>Microsoft Office PowerPoint</Application>
  <PresentationFormat>사용자 지정</PresentationFormat>
  <Paragraphs>85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맑은 고딕</vt:lpstr>
      <vt:lpstr>맑은 고딕 Semilight</vt:lpstr>
      <vt:lpstr>Office Theme</vt:lpstr>
      <vt:lpstr>치킨차차</vt:lpstr>
      <vt:lpstr>목차</vt:lpstr>
      <vt:lpstr>게임 소개</vt:lpstr>
      <vt:lpstr>게임 소개</vt:lpstr>
      <vt:lpstr>구성물</vt:lpstr>
      <vt:lpstr>게임 준비</vt:lpstr>
      <vt:lpstr>게임 준비</vt:lpstr>
      <vt:lpstr>게임 준비</vt:lpstr>
      <vt:lpstr>게임 목표</vt:lpstr>
      <vt:lpstr>게임 목표</vt:lpstr>
      <vt:lpstr>게임 진행</vt:lpstr>
      <vt:lpstr>게임 진행</vt:lpstr>
      <vt:lpstr>게임 방법</vt:lpstr>
      <vt:lpstr>1. 앞 칸 확인</vt:lpstr>
      <vt:lpstr>2-1. 뒤집고 달리고</vt:lpstr>
      <vt:lpstr>2-2. 꽁지 뺏고 앞지르기</vt:lpstr>
      <vt:lpstr>게임 방법</vt:lpstr>
      <vt:lpstr>게임 종료</vt:lpstr>
      <vt:lpstr>게임 종료</vt:lpstr>
      <vt:lpstr>게임 요약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치킨차차</dc:title>
  <cp:lastModifiedBy>kbg@koreaboardgames.com</cp:lastModifiedBy>
  <cp:revision>3</cp:revision>
  <dcterms:created xsi:type="dcterms:W3CDTF">2024-03-20T01:09:31Z</dcterms:created>
  <dcterms:modified xsi:type="dcterms:W3CDTF">2024-03-22T06:16:15Z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2024-03-20T00:00:00Z</vt:filetime>
  </property>
  <property fmtid="{D5CDD505-2E9C-101B-9397-08002B2CF9AE}" pid="3" name="Creator">
    <vt:lpwstr>Adobe InDesign 19.3 (Windows)</vt:lpwstr>
  </property>
  <property fmtid="{D5CDD505-2E9C-101B-9397-08002B2CF9AE}" pid="4" name="LastSaved">
    <vt:filetime>2024-03-20T00:00:00Z</vt:filetime>
  </property>
  <property fmtid="{D5CDD505-2E9C-101B-9397-08002B2CF9AE}" pid="5" name="Producer">
    <vt:lpwstr>Adobe PDF Library 17.0</vt:lpwstr>
  </property>
</Properties>
</file>