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78" r:id="rId18"/>
    <p:sldId id="273" r:id="rId19"/>
    <p:sldId id="274" r:id="rId20"/>
    <p:sldId id="275" r:id="rId21"/>
    <p:sldId id="276" r:id="rId22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7619" y="1798685"/>
            <a:ext cx="4354195" cy="1545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203"/>
            <a:ext cx="9144000" cy="4686995"/>
            <a:chOff x="0" y="457203"/>
            <a:chExt cx="9144000" cy="4686995"/>
          </a:xfrm>
        </p:grpSpPr>
        <p:sp>
          <p:nvSpPr>
            <p:cNvPr id="3" name="object 3"/>
            <p:cNvSpPr/>
            <p:nvPr/>
          </p:nvSpPr>
          <p:spPr>
            <a:xfrm>
              <a:off x="4572000" y="848271"/>
              <a:ext cx="3515360" cy="3515360"/>
            </a:xfrm>
            <a:custGeom>
              <a:avLst/>
              <a:gdLst/>
              <a:ahLst/>
              <a:cxnLst/>
              <a:rect l="l" t="t" r="r" b="b"/>
              <a:pathLst>
                <a:path w="3515359" h="3515360">
                  <a:moveTo>
                    <a:pt x="0" y="3514801"/>
                  </a:moveTo>
                  <a:lnTo>
                    <a:pt x="3514801" y="3514801"/>
                  </a:lnTo>
                  <a:lnTo>
                    <a:pt x="3514801" y="0"/>
                  </a:lnTo>
                  <a:lnTo>
                    <a:pt x="0" y="0"/>
                  </a:lnTo>
                  <a:lnTo>
                    <a:pt x="0" y="3514801"/>
                  </a:lnTo>
                  <a:close/>
                </a:path>
              </a:pathLst>
            </a:custGeom>
            <a:ln w="127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335843"/>
              <a:ext cx="9144000" cy="808355"/>
            </a:xfrm>
            <a:custGeom>
              <a:avLst/>
              <a:gdLst/>
              <a:ahLst/>
              <a:cxnLst/>
              <a:rect l="l" t="t" r="r" b="b"/>
              <a:pathLst>
                <a:path w="9144000" h="808354">
                  <a:moveTo>
                    <a:pt x="9144000" y="0"/>
                  </a:moveTo>
                  <a:lnTo>
                    <a:pt x="0" y="0"/>
                  </a:lnTo>
                  <a:lnTo>
                    <a:pt x="0" y="807834"/>
                  </a:lnTo>
                  <a:lnTo>
                    <a:pt x="9144000" y="8078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47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03118"/>
              <a:ext cx="1739264" cy="219075"/>
            </a:xfrm>
            <a:custGeom>
              <a:avLst/>
              <a:gdLst/>
              <a:ahLst/>
              <a:cxnLst/>
              <a:rect l="l" t="t" r="r" b="b"/>
              <a:pathLst>
                <a:path w="1739264" h="219075">
                  <a:moveTo>
                    <a:pt x="1612800" y="0"/>
                  </a:moveTo>
                  <a:lnTo>
                    <a:pt x="0" y="0"/>
                  </a:lnTo>
                  <a:lnTo>
                    <a:pt x="0" y="218884"/>
                  </a:lnTo>
                  <a:lnTo>
                    <a:pt x="1738797" y="218884"/>
                  </a:lnTo>
                  <a:lnTo>
                    <a:pt x="1612800" y="0"/>
                  </a:lnTo>
                  <a:close/>
                </a:path>
              </a:pathLst>
            </a:custGeom>
            <a:solidFill>
              <a:srgbClr val="32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4" y="457203"/>
              <a:ext cx="257124" cy="4120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690" y="503580"/>
              <a:ext cx="174142" cy="15067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500" y="1673152"/>
            <a:ext cx="4813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4800" b="1" spc="-204" dirty="0" err="1" smtClean="0">
                <a:latin typeface="맑은 고딕"/>
                <a:cs typeface="맑은 고딕"/>
              </a:rPr>
              <a:t>테트리스</a:t>
            </a:r>
            <a:r>
              <a:rPr lang="ko-KR" altLang="en-US" sz="4800" b="1" spc="-204" dirty="0" smtClean="0">
                <a:latin typeface="맑은 고딕"/>
                <a:cs typeface="맑은 고딕"/>
              </a:rPr>
              <a:t> 듀얼</a:t>
            </a:r>
            <a:endParaRPr sz="48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298" y="1319103"/>
            <a:ext cx="4156901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700" spc="-70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테트리미노가 쌓이면 점수도 쌓인다</a:t>
            </a:r>
            <a:r>
              <a:rPr lang="en-US" altLang="ko-KR" sz="1700" spc="-70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!</a:t>
            </a:r>
            <a:endParaRPr sz="1700" dirty="0">
              <a:latin typeface="맑은 고딕 Semilight"/>
              <a:cs typeface="맑은 고딕 Semilight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1338" r="11111" b="557"/>
          <a:stretch/>
        </p:blipFill>
        <p:spPr>
          <a:xfrm>
            <a:off x="4876800" y="1175270"/>
            <a:ext cx="3505200" cy="353226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63288"/>
            <a:ext cx="3544245" cy="3544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48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3300" y="1465321"/>
            <a:ext cx="6676300" cy="113428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점수를 많이 얻을 수 있게 테트리미노를 넣으세요</a:t>
            </a:r>
            <a:r>
              <a:rPr lang="en-US" altLang="ko-KR"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감점 요소를 잘 피하세요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553300" y="2756115"/>
            <a:ext cx="7362100" cy="113428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241300" algn="l"/>
              </a:tabLst>
            </a:pPr>
            <a:r>
              <a:rPr lang="en-US" altLang="ko-KR" sz="24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[</a:t>
            </a:r>
            <a:r>
              <a:rPr lang="ko-KR" altLang="en-US" sz="24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스피드 게임</a:t>
            </a:r>
            <a:r>
              <a:rPr lang="en-US" altLang="ko-KR" sz="24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]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차례마다</a:t>
            </a: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altLang="ko-KR" sz="24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60</a:t>
            </a:r>
            <a:r>
              <a:rPr lang="ko-KR" altLang="en-US" sz="24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초</a:t>
            </a: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 안에 테트리미노를 넣어라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endParaRPr sz="2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  <a:tabLst>
                <a:tab pos="241300" algn="l"/>
              </a:tabLst>
            </a:pPr>
            <a:r>
              <a:rPr lang="en-US" altLang="ko-KR" sz="24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[</a:t>
            </a:r>
            <a:r>
              <a:rPr lang="ko-KR" altLang="en-US" sz="24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카운트다운</a:t>
            </a:r>
            <a:r>
              <a:rPr lang="en-US" altLang="ko-KR" sz="24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] 1,200</a:t>
            </a:r>
            <a:r>
              <a:rPr lang="ko-KR" altLang="en-US" sz="24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초</a:t>
            </a: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 안에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모든 테트리미노를 넣어라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813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진행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9298" y="2058992"/>
            <a:ext cx="3758501" cy="1104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테트리미노를</a:t>
            </a:r>
            <a:endParaRPr lang="en-US" altLang="ko-KR" sz="2400" spc="-14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쌓아올려라</a:t>
            </a:r>
            <a:endParaRPr lang="ko-KR" altLang="en-US" sz="2400" spc="-140" dirty="0" smtClean="0">
              <a:solidFill>
                <a:srgbClr val="323031"/>
              </a:solidFill>
              <a:latin typeface="맑은 고딕"/>
              <a:cs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0"/>
            <a:ext cx="5149850" cy="5149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632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진행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0898" y="1391895"/>
            <a:ext cx="4909901" cy="3214341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241300" algn="l"/>
              </a:tabLst>
            </a:pPr>
            <a:r>
              <a:rPr lang="ko-KR" altLang="en-US" sz="2400" b="1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자기 차례가 되면</a:t>
            </a:r>
            <a:endParaRPr lang="en-US" altLang="ko-KR" sz="2400" b="1" spc="-16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액정 화면에 나오는 테트리미노를 투명 격자에 잘 떨어뜨려요</a:t>
            </a:r>
            <a:r>
              <a:rPr lang="en-US" altLang="ko-KR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lang="en-US" altLang="ko-KR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+</a:t>
            </a: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나 </a:t>
            </a:r>
            <a:r>
              <a:rPr lang="en-US" altLang="ko-KR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– </a:t>
            </a: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버튼을 눌러 점수를 계산해요</a:t>
            </a:r>
            <a:r>
              <a:rPr lang="en-US" altLang="ko-KR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넘기기 버튼을 눌러요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490"/>
              </a:spcBef>
              <a:tabLst>
                <a:tab pos="241300" algn="l"/>
              </a:tabLst>
            </a:pPr>
            <a:r>
              <a:rPr lang="ko-KR" altLang="en-US" sz="2400" b="1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참 간단하죠</a:t>
            </a:r>
            <a:r>
              <a:rPr lang="en-US" altLang="ko-KR" sz="2400" b="1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?</a:t>
            </a:r>
            <a:endParaRPr sz="2400" b="1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508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2248" y="2584945"/>
            <a:ext cx="3964151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70" dirty="0">
                <a:solidFill>
                  <a:srgbClr val="323031"/>
                </a:solidFill>
                <a:latin typeface="맑은 고딕"/>
                <a:cs typeface="맑은 고딕"/>
              </a:rPr>
              <a:t>차례에는...</a:t>
            </a:r>
            <a:endParaRPr sz="2500" dirty="0">
              <a:latin typeface="맑은 고딕"/>
              <a:cs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10020"/>
            <a:ext cx="5149850" cy="5149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202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9579" y="1584325"/>
            <a:ext cx="7798221" cy="2464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97510" indent="-228600">
              <a:lnSpc>
                <a:spcPct val="1304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ko-KR" altLang="en-US" sz="2400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>화면에 표시된 테트리미노를 떨어뜨려요</a:t>
            </a:r>
            <a:r>
              <a:rPr lang="en-US" altLang="ko-KR" sz="2400" spc="-75" dirty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lang="en-US" altLang="ko-KR" sz="2400" spc="-7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397510">
              <a:lnSpc>
                <a:spcPct val="1304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altLang="ko-KR" sz="2400" b="1" spc="-75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   </a:t>
            </a:r>
            <a:r>
              <a:rPr lang="en-US" altLang="ko-KR" sz="2400" b="1" spc="-75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[</a:t>
            </a:r>
            <a:r>
              <a:rPr lang="ko-KR" altLang="en-US" sz="2400" b="1" spc="-75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스피드 게임</a:t>
            </a:r>
            <a:r>
              <a:rPr lang="en-US" altLang="ko-KR" sz="2400" b="1" spc="-75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]</a:t>
            </a:r>
            <a:r>
              <a:rPr lang="en-US" altLang="ko-KR" sz="2400" spc="-75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 </a:t>
            </a:r>
            <a:r>
              <a:rPr lang="en-US" altLang="ko-KR" sz="2400" spc="-75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60</a:t>
            </a:r>
            <a:r>
              <a:rPr lang="ko-KR" altLang="en-US" sz="2400" spc="-75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초 안에 못 넣으면 차례가 넘어가요</a:t>
            </a:r>
            <a:r>
              <a:rPr lang="en-US" altLang="ko-KR" sz="2400" spc="-75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!</a:t>
            </a:r>
          </a:p>
          <a:p>
            <a:pPr marL="12700" marR="397510">
              <a:lnSpc>
                <a:spcPct val="1304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altLang="ko-KR" sz="2400" b="1" spc="-75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   </a:t>
            </a:r>
            <a:r>
              <a:rPr lang="en-US" altLang="ko-KR" sz="2400" b="1" spc="-75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[</a:t>
            </a:r>
            <a:r>
              <a:rPr lang="ko-KR" altLang="en-US" sz="2400" b="1" spc="-75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카운트다운</a:t>
            </a:r>
            <a:r>
              <a:rPr lang="en-US" altLang="ko-KR" sz="2400" b="1" spc="-75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]</a:t>
            </a:r>
            <a:r>
              <a:rPr lang="en-US" altLang="ko-KR" sz="2400" spc="-75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 </a:t>
            </a:r>
            <a:r>
              <a:rPr lang="en-US" altLang="ko-KR" sz="2400" spc="-75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1,200</a:t>
            </a:r>
            <a:r>
              <a:rPr lang="ko-KR" altLang="en-US" sz="2400" spc="-75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초가 </a:t>
            </a:r>
            <a:r>
              <a:rPr lang="ko-KR" altLang="en-US" sz="2400" spc="-75" dirty="0" err="1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차례마다</a:t>
            </a:r>
            <a:r>
              <a:rPr lang="ko-KR" altLang="en-US" sz="2400" spc="-75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 쓴 만큼 줄어들어요</a:t>
            </a:r>
            <a:r>
              <a:rPr lang="en-US" altLang="ko-KR" sz="2400" spc="-75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!</a:t>
            </a:r>
          </a:p>
          <a:p>
            <a:pPr marL="355600" marR="397510" indent="-342900">
              <a:lnSpc>
                <a:spcPct val="1304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spc="-160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        표시가 보이면 원하는 테트리미노를 넣으세요</a:t>
            </a:r>
            <a:r>
              <a:rPr lang="en-US" altLang="ko-KR" sz="2400" spc="-160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.</a:t>
            </a:r>
          </a:p>
          <a:p>
            <a:pPr marL="355600" marR="397510" indent="-342900">
              <a:lnSpc>
                <a:spcPct val="1304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spc="-160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마지막으로 완성된 줄 옆으로 줄 표시 </a:t>
            </a:r>
            <a:r>
              <a:rPr lang="ko-KR" altLang="en-US" sz="2400" spc="-160" dirty="0" err="1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마커를</a:t>
            </a:r>
            <a:r>
              <a:rPr lang="ko-KR" altLang="en-US" sz="2400" spc="-160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 올리세요</a:t>
            </a:r>
            <a:r>
              <a:rPr lang="en-US" altLang="ko-KR" sz="2400" spc="-160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57600" y="368069"/>
            <a:ext cx="5029996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1.</a:t>
            </a:r>
            <a:r>
              <a:rPr sz="2500" spc="-265" dirty="0"/>
              <a:t> </a:t>
            </a:r>
            <a:r>
              <a:rPr lang="ko-KR" altLang="en-US" sz="2500" spc="-75" dirty="0" err="1" smtClean="0"/>
              <a:t>테트리미노</a:t>
            </a:r>
            <a:r>
              <a:rPr lang="ko-KR" altLang="en-US" sz="2500" spc="-75" dirty="0"/>
              <a:t> </a:t>
            </a:r>
            <a:r>
              <a:rPr lang="ko-KR" altLang="en-US" sz="2500" spc="-75" dirty="0" smtClean="0"/>
              <a:t>떨어뜨리기</a:t>
            </a:r>
            <a:endParaRPr sz="25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84525"/>
            <a:ext cx="603117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5269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618" y="1389735"/>
            <a:ext cx="6928181" cy="265842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241300" indent="-228600" algn="l">
              <a:lnSpc>
                <a:spcPct val="100000"/>
              </a:lnSpc>
              <a:spcBef>
                <a:spcPts val="1530"/>
              </a:spcBef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자기 테트리미노와 닿게 떨어뜨렸다면</a:t>
            </a:r>
            <a:r>
              <a:rPr lang="en-US" altLang="ko-KR" sz="2400" dirty="0" smtClean="0">
                <a:latin typeface="맑은 고딕"/>
                <a:cs typeface="맑은 고딕"/>
              </a:rPr>
              <a:t> +</a:t>
            </a:r>
            <a:r>
              <a:rPr lang="ko-KR" altLang="en-US" sz="2400" dirty="0" smtClean="0">
                <a:latin typeface="맑은 고딕"/>
                <a:cs typeface="맑은 고딕"/>
              </a:rPr>
              <a:t> </a:t>
            </a:r>
            <a:r>
              <a:rPr lang="en-US" altLang="ko-KR" sz="2400" dirty="0" smtClean="0">
                <a:latin typeface="맑은 고딕"/>
                <a:cs typeface="맑은 고딕"/>
              </a:rPr>
              <a:t>1</a:t>
            </a:r>
            <a:r>
              <a:rPr lang="ko-KR" altLang="en-US" sz="2400" dirty="0" smtClean="0">
                <a:latin typeface="맑은 고딕"/>
                <a:cs typeface="맑은 고딕"/>
              </a:rPr>
              <a:t>번</a:t>
            </a:r>
            <a:endParaRPr lang="en-US" altLang="ko-KR" sz="2400" dirty="0" smtClean="0">
              <a:latin typeface="맑은 고딕"/>
              <a:cs typeface="맑은 고딕"/>
            </a:endParaRPr>
          </a:p>
          <a:p>
            <a:pPr marL="241300" indent="-228600" algn="l">
              <a:lnSpc>
                <a:spcPct val="100000"/>
              </a:lnSpc>
              <a:spcBef>
                <a:spcPts val="1530"/>
              </a:spcBef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완성한 가로줄 한 </a:t>
            </a:r>
            <a:r>
              <a:rPr lang="ko-KR" altLang="en-US" sz="2400" dirty="0" err="1" smtClean="0">
                <a:latin typeface="맑은 고딕"/>
                <a:cs typeface="맑은 고딕"/>
              </a:rPr>
              <a:t>줄당</a:t>
            </a:r>
            <a:r>
              <a:rPr lang="ko-KR" altLang="en-US" sz="2400" dirty="0" smtClean="0">
                <a:latin typeface="맑은 고딕"/>
                <a:cs typeface="맑은 고딕"/>
              </a:rPr>
              <a:t> </a:t>
            </a:r>
            <a:r>
              <a:rPr lang="en-US" altLang="ko-KR" sz="2400" dirty="0" smtClean="0">
                <a:latin typeface="맑은 고딕"/>
                <a:cs typeface="맑은 고딕"/>
              </a:rPr>
              <a:t>+ 3</a:t>
            </a:r>
            <a:r>
              <a:rPr lang="ko-KR" altLang="en-US" sz="2400" dirty="0" smtClean="0">
                <a:latin typeface="맑은 고딕"/>
                <a:cs typeface="맑은 고딕"/>
              </a:rPr>
              <a:t>번</a:t>
            </a:r>
            <a:endParaRPr lang="en-US" altLang="ko-KR" sz="2400" dirty="0" smtClean="0">
              <a:latin typeface="맑은 고딕"/>
              <a:cs typeface="맑은 고딕"/>
            </a:endParaRPr>
          </a:p>
          <a:p>
            <a:pPr marL="241300" indent="-228600" algn="l">
              <a:lnSpc>
                <a:spcPct val="100000"/>
              </a:lnSpc>
              <a:spcBef>
                <a:spcPts val="1530"/>
              </a:spcBef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떨어진 테트리미노</a:t>
            </a:r>
            <a:r>
              <a:rPr lang="ko-KR" altLang="en-US" sz="2400" dirty="0">
                <a:latin typeface="맑은 고딕"/>
                <a:cs typeface="맑은 고딕"/>
              </a:rPr>
              <a:t>로</a:t>
            </a:r>
            <a:r>
              <a:rPr lang="ko-KR" altLang="en-US" sz="2400" dirty="0" smtClean="0">
                <a:latin typeface="맑은 고딕"/>
                <a:cs typeface="맑은 고딕"/>
              </a:rPr>
              <a:t> 생긴 빈칸 하나당</a:t>
            </a:r>
            <a:r>
              <a:rPr lang="en-US" altLang="ko-KR" sz="2400" dirty="0">
                <a:latin typeface="맑은 고딕"/>
                <a:cs typeface="맑은 고딕"/>
              </a:rPr>
              <a:t> </a:t>
            </a:r>
            <a:r>
              <a:rPr lang="en-US" altLang="ko-KR" sz="2400" dirty="0" smtClean="0">
                <a:latin typeface="맑은 고딕"/>
                <a:cs typeface="맑은 고딕"/>
              </a:rPr>
              <a:t>– 1</a:t>
            </a:r>
            <a:r>
              <a:rPr lang="ko-KR" altLang="en-US" sz="2400" dirty="0" smtClean="0">
                <a:latin typeface="맑은 고딕"/>
                <a:cs typeface="맑은 고딕"/>
              </a:rPr>
              <a:t>번</a:t>
            </a:r>
            <a:endParaRPr sz="2400" dirty="0">
              <a:latin typeface="맑은 고딕"/>
              <a:cs typeface="맑은 고딕"/>
            </a:endParaRPr>
          </a:p>
          <a:p>
            <a:pPr marL="12700" algn="l">
              <a:lnSpc>
                <a:spcPct val="100000"/>
              </a:lnSpc>
              <a:spcBef>
                <a:spcPts val="890"/>
              </a:spcBef>
              <a:tabLst>
                <a:tab pos="241300" algn="l"/>
              </a:tabLst>
            </a:pP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    ※ + 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를 누를 경우라도 빈칸이 생기면 못 눌러요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</a:p>
          <a:p>
            <a:pPr marL="12700" algn="l">
              <a:lnSpc>
                <a:spcPct val="100000"/>
              </a:lnSpc>
              <a:spcBef>
                <a:spcPts val="890"/>
              </a:spcBef>
              <a:tabLst>
                <a:tab pos="241300" algn="l"/>
              </a:tabLst>
            </a:pPr>
            <a:r>
              <a:rPr lang="en-US" sz="2400" b="1" spc="-170" dirty="0" smtClean="0">
                <a:solidFill>
                  <a:schemeClr val="accent5">
                    <a:lumMod val="75000"/>
                  </a:schemeClr>
                </a:solidFill>
                <a:latin typeface="맑은 고딕"/>
                <a:cs typeface="맑은 고딕"/>
              </a:rPr>
              <a:t>[</a:t>
            </a:r>
            <a:r>
              <a:rPr lang="ko-KR" altLang="en-US" sz="2400" b="1" spc="-170" dirty="0" smtClean="0">
                <a:solidFill>
                  <a:schemeClr val="accent5">
                    <a:lumMod val="75000"/>
                  </a:schemeClr>
                </a:solidFill>
                <a:latin typeface="맑은 고딕"/>
                <a:cs typeface="맑은 고딕"/>
              </a:rPr>
              <a:t>스피드 게임</a:t>
            </a:r>
            <a:r>
              <a:rPr lang="en-US" altLang="ko-KR" sz="2400" b="1" spc="-170" dirty="0" smtClean="0">
                <a:solidFill>
                  <a:schemeClr val="accent5">
                    <a:lumMod val="75000"/>
                  </a:schemeClr>
                </a:solidFill>
                <a:latin typeface="맑은 고딕"/>
                <a:cs typeface="맑은 고딕"/>
              </a:rPr>
              <a:t>]</a:t>
            </a:r>
            <a:r>
              <a:rPr lang="en-US" altLang="ko-KR" sz="2400" spc="-170" dirty="0" smtClean="0">
                <a:solidFill>
                  <a:schemeClr val="accent5">
                    <a:lumMod val="75000"/>
                  </a:schemeClr>
                </a:solidFill>
                <a:latin typeface="맑은 고딕"/>
                <a:cs typeface="맑은 고딕"/>
              </a:rPr>
              <a:t> 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60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초 안에 못 떨어뜨리면 자동 감점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86201" y="368069"/>
            <a:ext cx="48015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2500" spc="-100" dirty="0"/>
              <a:t>2</a:t>
            </a:r>
            <a:r>
              <a:rPr sz="2500" spc="-100" dirty="0" smtClean="0"/>
              <a:t>.</a:t>
            </a:r>
            <a:r>
              <a:rPr sz="2500" spc="-245" dirty="0" smtClean="0"/>
              <a:t> </a:t>
            </a:r>
            <a:r>
              <a:rPr lang="ko-KR" altLang="en-US" sz="2500" spc="-165" dirty="0" smtClean="0"/>
              <a:t>점수 계산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47436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5269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2950" y="1943625"/>
            <a:ext cx="1219200" cy="565539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530"/>
              </a:spcBef>
              <a:tabLst>
                <a:tab pos="241300" algn="l"/>
              </a:tabLst>
            </a:pPr>
            <a:r>
              <a:rPr lang="en-US" altLang="ko-KR" sz="2400" dirty="0" smtClean="0">
                <a:latin typeface="맑은 고딕"/>
                <a:cs typeface="맑은 고딕"/>
              </a:rPr>
              <a:t>+ 1</a:t>
            </a:r>
            <a:r>
              <a:rPr lang="ko-KR" altLang="en-US" sz="2400" dirty="0" smtClean="0">
                <a:latin typeface="맑은 고딕"/>
                <a:cs typeface="맑은 고딕"/>
              </a:rPr>
              <a:t>번</a:t>
            </a:r>
            <a:r>
              <a:rPr lang="en-US" altLang="ko-KR" sz="2400" dirty="0" smtClean="0">
                <a:latin typeface="맑은 고딕"/>
                <a:cs typeface="맑은 고딕"/>
              </a:rPr>
              <a:t>!</a:t>
            </a:r>
            <a:endParaRPr sz="20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86201" y="368069"/>
            <a:ext cx="48015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70" dirty="0" smtClean="0"/>
              <a:t>2</a:t>
            </a:r>
            <a:r>
              <a:rPr sz="2500" spc="-100" dirty="0" smtClean="0"/>
              <a:t>.</a:t>
            </a:r>
            <a:r>
              <a:rPr sz="2500" spc="-245" dirty="0" smtClean="0"/>
              <a:t> </a:t>
            </a:r>
            <a:r>
              <a:rPr lang="ko-KR" altLang="en-US" sz="2500" spc="-165" dirty="0" smtClean="0"/>
              <a:t>점수 계산</a:t>
            </a:r>
            <a:endParaRPr sz="25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48" y="1509290"/>
            <a:ext cx="1776988" cy="104241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87" y="1509290"/>
            <a:ext cx="1776988" cy="104241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17" y="3157513"/>
            <a:ext cx="1761748" cy="103327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27" y="3157513"/>
            <a:ext cx="1761748" cy="1033274"/>
          </a:xfrm>
          <a:prstGeom prst="rect">
            <a:avLst/>
          </a:prstGeom>
        </p:spPr>
      </p:pic>
      <p:sp>
        <p:nvSpPr>
          <p:cNvPr id="12" name="object 5"/>
          <p:cNvSpPr txBox="1"/>
          <p:nvPr/>
        </p:nvSpPr>
        <p:spPr>
          <a:xfrm>
            <a:off x="3227847" y="1402367"/>
            <a:ext cx="1973827" cy="565539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530"/>
              </a:spcBef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맞닿기 </a:t>
            </a:r>
            <a:r>
              <a:rPr lang="en-US" altLang="ko-KR" sz="2400" dirty="0" smtClean="0">
                <a:latin typeface="맑은 고딕"/>
                <a:cs typeface="맑은 고딕"/>
              </a:rPr>
              <a:t>+1</a:t>
            </a:r>
            <a:endParaRPr sz="2000" dirty="0">
              <a:latin typeface="맑은 고딕"/>
              <a:cs typeface="맑은 고딕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7911465" y="2224805"/>
            <a:ext cx="1219200" cy="565539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530"/>
              </a:spcBef>
              <a:tabLst>
                <a:tab pos="241300" algn="l"/>
              </a:tabLst>
            </a:pPr>
            <a:r>
              <a:rPr lang="en-US" altLang="ko-KR" sz="2400" dirty="0" smtClean="0">
                <a:latin typeface="맑은 고딕"/>
                <a:cs typeface="맑은 고딕"/>
              </a:rPr>
              <a:t>+ 7</a:t>
            </a:r>
            <a:r>
              <a:rPr lang="ko-KR" altLang="en-US" sz="2400" dirty="0" smtClean="0">
                <a:latin typeface="맑은 고딕"/>
                <a:cs typeface="맑은 고딕"/>
              </a:rPr>
              <a:t>번</a:t>
            </a:r>
            <a:r>
              <a:rPr lang="en-US" altLang="ko-KR" sz="2400" dirty="0" smtClean="0">
                <a:latin typeface="맑은 고딕"/>
                <a:cs typeface="맑은 고딕"/>
              </a:rPr>
              <a:t>!</a:t>
            </a:r>
            <a:endParaRPr sz="2000" dirty="0">
              <a:latin typeface="맑은 고딕"/>
              <a:cs typeface="맑은 고딕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7089615" y="1355725"/>
            <a:ext cx="1973827" cy="934871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l">
              <a:lnSpc>
                <a:spcPct val="100000"/>
              </a:lnSpc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맞닿기</a:t>
            </a:r>
            <a:endParaRPr lang="en-US" altLang="ko-KR" sz="2400" dirty="0" smtClean="0">
              <a:latin typeface="맑은 고딕"/>
              <a:cs typeface="맑은 고딕"/>
            </a:endParaRPr>
          </a:p>
          <a:p>
            <a:pPr marL="12700" algn="l">
              <a:lnSpc>
                <a:spcPct val="100000"/>
              </a:lnSpc>
              <a:tabLst>
                <a:tab pos="241300" algn="l"/>
              </a:tabLst>
            </a:pPr>
            <a:r>
              <a:rPr lang="en-US" altLang="ko-KR" sz="2400" dirty="0" smtClean="0">
                <a:latin typeface="맑은 고딕"/>
                <a:cs typeface="맑은 고딕"/>
              </a:rPr>
              <a:t>2</a:t>
            </a:r>
            <a:r>
              <a:rPr lang="ko-KR" altLang="en-US" sz="2400" dirty="0" smtClean="0">
                <a:latin typeface="맑은 고딕"/>
                <a:cs typeface="맑은 고딕"/>
              </a:rPr>
              <a:t>줄 완성</a:t>
            </a:r>
            <a:endParaRPr lang="en-US" altLang="ko-KR" sz="2400" dirty="0" smtClean="0">
              <a:latin typeface="맑은 고딕"/>
              <a:cs typeface="맑은 고딕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8395279" y="1355725"/>
            <a:ext cx="467850" cy="934871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l">
              <a:lnSpc>
                <a:spcPct val="100000"/>
              </a:lnSpc>
              <a:tabLst>
                <a:tab pos="241300" algn="l"/>
              </a:tabLst>
            </a:pPr>
            <a:r>
              <a:rPr lang="en-US" altLang="ko-KR" sz="2400" dirty="0" smtClean="0">
                <a:latin typeface="맑은 고딕"/>
                <a:cs typeface="맑은 고딕"/>
              </a:rPr>
              <a:t>+1</a:t>
            </a:r>
          </a:p>
          <a:p>
            <a:pPr marL="12700" algn="l">
              <a:lnSpc>
                <a:spcPct val="100000"/>
              </a:lnSpc>
              <a:tabLst>
                <a:tab pos="241300" algn="l"/>
              </a:tabLst>
            </a:pPr>
            <a:r>
              <a:rPr lang="en-US" altLang="ko-KR" sz="2400" dirty="0" smtClean="0">
                <a:latin typeface="맑은 고딕"/>
                <a:cs typeface="맑은 고딕"/>
              </a:rPr>
              <a:t>+3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3223086" y="2051965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7108177" y="2356765"/>
            <a:ext cx="1716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5"/>
          <p:cNvSpPr txBox="1"/>
          <p:nvPr/>
        </p:nvSpPr>
        <p:spPr>
          <a:xfrm>
            <a:off x="4038787" y="3569006"/>
            <a:ext cx="1219200" cy="565539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530"/>
              </a:spcBef>
              <a:tabLst>
                <a:tab pos="241300" algn="l"/>
              </a:tabLst>
            </a:pPr>
            <a:r>
              <a:rPr lang="en-US" altLang="ko-KR" sz="2400" dirty="0">
                <a:latin typeface="맑은 고딕"/>
                <a:cs typeface="맑은 고딕"/>
              </a:rPr>
              <a:t>-</a:t>
            </a:r>
            <a:r>
              <a:rPr lang="en-US" altLang="ko-KR" sz="2400" dirty="0" smtClean="0">
                <a:latin typeface="맑은 고딕"/>
                <a:cs typeface="맑은 고딕"/>
              </a:rPr>
              <a:t> </a:t>
            </a:r>
            <a:r>
              <a:rPr lang="en-US" altLang="ko-KR" sz="2400" dirty="0">
                <a:latin typeface="맑은 고딕"/>
                <a:cs typeface="맑은 고딕"/>
              </a:rPr>
              <a:t>2</a:t>
            </a:r>
            <a:r>
              <a:rPr lang="ko-KR" altLang="en-US" sz="2400" dirty="0" smtClean="0">
                <a:latin typeface="맑은 고딕"/>
                <a:cs typeface="맑은 고딕"/>
              </a:rPr>
              <a:t>번</a:t>
            </a:r>
            <a:r>
              <a:rPr lang="en-US" altLang="ko-KR" sz="2400" dirty="0" smtClean="0">
                <a:latin typeface="맑은 고딕"/>
                <a:cs typeface="맑은 고딕"/>
              </a:rPr>
              <a:t>!</a:t>
            </a:r>
            <a:endParaRPr sz="2000" dirty="0">
              <a:latin typeface="맑은 고딕"/>
              <a:cs typeface="맑은 고딕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3227847" y="3027748"/>
            <a:ext cx="1973827" cy="565539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530"/>
              </a:spcBef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빈칸 </a:t>
            </a:r>
            <a:r>
              <a:rPr lang="en-US" altLang="ko-KR" sz="2400" dirty="0" smtClean="0">
                <a:latin typeface="맑은 고딕"/>
                <a:cs typeface="맑은 고딕"/>
              </a:rPr>
              <a:t>2</a:t>
            </a:r>
            <a:r>
              <a:rPr lang="ko-KR" altLang="en-US" sz="2400" dirty="0" smtClean="0">
                <a:latin typeface="맑은 고딕"/>
                <a:cs typeface="맑은 고딕"/>
              </a:rPr>
              <a:t>개 </a:t>
            </a:r>
            <a:r>
              <a:rPr lang="en-US" altLang="ko-KR" sz="2400" dirty="0" smtClean="0">
                <a:latin typeface="맑은 고딕"/>
                <a:cs typeface="맑은 고딕"/>
              </a:rPr>
              <a:t>-2</a:t>
            </a:r>
            <a:endParaRPr sz="2000" dirty="0">
              <a:latin typeface="맑은 고딕"/>
              <a:cs typeface="맑은 고딕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223086" y="3677346"/>
            <a:ext cx="1653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ject 5"/>
          <p:cNvSpPr txBox="1"/>
          <p:nvPr/>
        </p:nvSpPr>
        <p:spPr>
          <a:xfrm>
            <a:off x="7910540" y="3569006"/>
            <a:ext cx="1219200" cy="565539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530"/>
              </a:spcBef>
              <a:tabLst>
                <a:tab pos="241300" algn="l"/>
              </a:tabLst>
            </a:pPr>
            <a:r>
              <a:rPr lang="en-US" altLang="ko-KR" sz="2400" dirty="0">
                <a:latin typeface="맑은 고딕"/>
                <a:cs typeface="맑은 고딕"/>
              </a:rPr>
              <a:t>-</a:t>
            </a:r>
            <a:r>
              <a:rPr lang="en-US" altLang="ko-KR" sz="2400" dirty="0" smtClean="0">
                <a:latin typeface="맑은 고딕"/>
                <a:cs typeface="맑은 고딕"/>
              </a:rPr>
              <a:t> </a:t>
            </a:r>
            <a:r>
              <a:rPr lang="en-US" altLang="ko-KR" sz="2400" dirty="0">
                <a:latin typeface="맑은 고딕"/>
                <a:cs typeface="맑은 고딕"/>
              </a:rPr>
              <a:t>2</a:t>
            </a:r>
            <a:r>
              <a:rPr lang="ko-KR" altLang="en-US" sz="2400" dirty="0" smtClean="0">
                <a:latin typeface="맑은 고딕"/>
                <a:cs typeface="맑은 고딕"/>
              </a:rPr>
              <a:t>번</a:t>
            </a:r>
            <a:r>
              <a:rPr lang="en-US" altLang="ko-KR" sz="2400" dirty="0" smtClean="0">
                <a:latin typeface="맑은 고딕"/>
                <a:cs typeface="맑은 고딕"/>
              </a:rPr>
              <a:t>!</a:t>
            </a:r>
            <a:endParaRPr sz="2000" dirty="0">
              <a:latin typeface="맑은 고딕"/>
              <a:cs typeface="맑은 고딕"/>
            </a:endParaRPr>
          </a:p>
        </p:txBody>
      </p:sp>
      <p:sp>
        <p:nvSpPr>
          <p:cNvPr id="30" name="object 5"/>
          <p:cNvSpPr txBox="1"/>
          <p:nvPr/>
        </p:nvSpPr>
        <p:spPr>
          <a:xfrm>
            <a:off x="7089615" y="3027748"/>
            <a:ext cx="1973827" cy="565539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530"/>
              </a:spcBef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빈칸 </a:t>
            </a:r>
            <a:r>
              <a:rPr lang="en-US" altLang="ko-KR" sz="2400" dirty="0" smtClean="0">
                <a:latin typeface="맑은 고딕"/>
                <a:cs typeface="맑은 고딕"/>
              </a:rPr>
              <a:t>2</a:t>
            </a:r>
            <a:r>
              <a:rPr lang="ko-KR" altLang="en-US" sz="2400" dirty="0" smtClean="0">
                <a:latin typeface="맑은 고딕"/>
                <a:cs typeface="맑은 고딕"/>
              </a:rPr>
              <a:t>개 </a:t>
            </a:r>
            <a:r>
              <a:rPr lang="en-US" altLang="ko-KR" sz="2400" dirty="0" smtClean="0">
                <a:latin typeface="맑은 고딕"/>
                <a:cs typeface="맑은 고딕"/>
              </a:rPr>
              <a:t>-2</a:t>
            </a:r>
            <a:endParaRPr sz="2000" dirty="0">
              <a:latin typeface="맑은 고딕"/>
              <a:cs typeface="맑은 고딕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7084854" y="3677346"/>
            <a:ext cx="1653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5"/>
          <p:cNvSpPr txBox="1"/>
          <p:nvPr/>
        </p:nvSpPr>
        <p:spPr>
          <a:xfrm>
            <a:off x="7189524" y="4049164"/>
            <a:ext cx="1954476" cy="811761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l">
              <a:lnSpc>
                <a:spcPct val="100000"/>
              </a:lnSpc>
              <a:tabLst>
                <a:tab pos="241300" algn="l"/>
              </a:tabLst>
            </a:pPr>
            <a:r>
              <a:rPr lang="en-US" altLang="ko-KR" sz="2000" dirty="0" smtClean="0">
                <a:solidFill>
                  <a:srgbClr val="FF0000"/>
                </a:solidFill>
                <a:latin typeface="맑은 고딕"/>
                <a:cs typeface="맑은 고딕"/>
              </a:rPr>
              <a:t>※ 1</a:t>
            </a:r>
            <a:r>
              <a:rPr lang="ko-KR" altLang="en-US" sz="2000" dirty="0" smtClean="0">
                <a:solidFill>
                  <a:srgbClr val="FF0000"/>
                </a:solidFill>
                <a:latin typeface="맑은 고딕"/>
                <a:cs typeface="맑은 고딕"/>
              </a:rPr>
              <a:t>줄 완성 </a:t>
            </a:r>
            <a:endParaRPr lang="en-US" altLang="ko-KR" sz="2000" dirty="0" smtClean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12700" algn="l">
              <a:lnSpc>
                <a:spcPct val="100000"/>
              </a:lnSpc>
              <a:tabLst>
                <a:tab pos="241300" algn="l"/>
              </a:tabLst>
            </a:pPr>
            <a:r>
              <a:rPr lang="en-US" altLang="ko-KR" sz="2000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맑은 고딕"/>
                <a:cs typeface="맑은 고딕"/>
              </a:rPr>
              <a:t>  </a:t>
            </a:r>
            <a:r>
              <a:rPr lang="ko-KR" altLang="en-US" sz="2000" dirty="0" smtClean="0">
                <a:solidFill>
                  <a:srgbClr val="FF0000"/>
                </a:solidFill>
                <a:latin typeface="맑은 고딕"/>
                <a:cs typeface="맑은 고딕"/>
              </a:rPr>
              <a:t>득점 무효</a:t>
            </a:r>
            <a:endParaRPr dirty="0">
              <a:solidFill>
                <a:srgbClr val="FF0000"/>
              </a:solidFill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5269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618" y="1217998"/>
            <a:ext cx="6928181" cy="1127232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241300" indent="-228600" algn="l">
              <a:lnSpc>
                <a:spcPct val="100000"/>
              </a:lnSpc>
              <a:spcBef>
                <a:spcPts val="1530"/>
              </a:spcBef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넘기기 버튼을 누르면 상대방 차례 시작</a:t>
            </a:r>
            <a:r>
              <a:rPr lang="en-US" altLang="ko-KR" sz="2400" dirty="0" smtClean="0">
                <a:latin typeface="맑은 고딕"/>
                <a:cs typeface="맑은 고딕"/>
              </a:rPr>
              <a:t>!</a:t>
            </a:r>
          </a:p>
          <a:p>
            <a:pPr marL="12700" algn="l">
              <a:lnSpc>
                <a:spcPct val="100000"/>
              </a:lnSpc>
              <a:spcBef>
                <a:spcPts val="1530"/>
              </a:spcBef>
              <a:tabLst>
                <a:tab pos="241300" algn="l"/>
              </a:tabLst>
            </a:pP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   ※ 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화면이 상대방 쪽으로 바뀌어요</a:t>
            </a:r>
            <a:r>
              <a:rPr lang="en-US" altLang="ko-KR"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0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86201" y="368069"/>
            <a:ext cx="48015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2500" spc="-100" dirty="0" smtClean="0"/>
              <a:t>3</a:t>
            </a:r>
            <a:r>
              <a:rPr sz="2500" spc="-100" dirty="0" smtClean="0"/>
              <a:t>.</a:t>
            </a:r>
            <a:r>
              <a:rPr sz="2500" spc="-245" dirty="0" smtClean="0"/>
              <a:t> </a:t>
            </a:r>
            <a:r>
              <a:rPr lang="ko-KR" altLang="en-US" sz="2500" spc="-165" dirty="0" smtClean="0"/>
              <a:t>차례 넘기기</a:t>
            </a:r>
            <a:endParaRPr sz="25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4" b="26325"/>
          <a:stretch/>
        </p:blipFill>
        <p:spPr>
          <a:xfrm>
            <a:off x="2057400" y="2727325"/>
            <a:ext cx="5149850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4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441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5300" y="2584945"/>
            <a:ext cx="26557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25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승자는 누구일까요</a:t>
            </a:r>
            <a:r>
              <a:rPr lang="en-US" altLang="ko-KR" sz="25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?</a:t>
            </a:r>
            <a:endParaRPr sz="2500" dirty="0">
              <a:latin typeface="맑은 고딕"/>
              <a:cs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0"/>
            <a:ext cx="5149850" cy="51498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5880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377619" y="1367290"/>
            <a:ext cx="7766381" cy="3908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985" indent="-457200">
              <a:lnSpc>
                <a:spcPct val="1319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800" spc="-140" dirty="0" smtClean="0"/>
              <a:t>시작</a:t>
            </a:r>
            <a:r>
              <a:rPr lang="en-US" altLang="ko-KR" sz="2800" spc="-140" dirty="0" smtClean="0"/>
              <a:t>/</a:t>
            </a:r>
            <a:r>
              <a:rPr lang="ko-KR" altLang="en-US" sz="2800" spc="-140" dirty="0" smtClean="0"/>
              <a:t>정지 버튼을 누르면 게임이 끝납니다</a:t>
            </a:r>
            <a:r>
              <a:rPr lang="en-US" altLang="ko-KR" sz="2800" spc="-140" dirty="0" smtClean="0"/>
              <a:t>!</a:t>
            </a:r>
          </a:p>
          <a:p>
            <a:pPr marL="469900" marR="6985" indent="-457200">
              <a:lnSpc>
                <a:spcPct val="1319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ko-KR" altLang="en-US" spc="-25" dirty="0" smtClean="0"/>
              <a:t>한 플레이어가 자기 테트리미노를 다 사용하면</a:t>
            </a:r>
            <a:endParaRPr lang="en-US" altLang="ko-KR" spc="-25" dirty="0" smtClean="0"/>
          </a:p>
          <a:p>
            <a:pPr marL="469900" marR="6985" indent="-457200">
              <a:lnSpc>
                <a:spcPct val="1319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ko-KR" altLang="en-US" spc="-25" dirty="0" smtClean="0"/>
              <a:t>투명 격자가 꽉 차서 테트리미노를 못 떨어뜨리면</a:t>
            </a:r>
            <a:endParaRPr lang="en-US" altLang="ko-KR" spc="-25" dirty="0" smtClean="0"/>
          </a:p>
          <a:p>
            <a:pPr marL="12700" marR="6985">
              <a:lnSpc>
                <a:spcPct val="1319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altLang="ko-KR" spc="-25" dirty="0" smtClean="0"/>
              <a:t>※</a:t>
            </a:r>
            <a:r>
              <a:rPr lang="en-US" spc="-25" dirty="0" smtClean="0"/>
              <a:t> </a:t>
            </a:r>
            <a:r>
              <a:rPr lang="en-US" b="1" spc="-25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ko-KR" altLang="en-US" b="1" spc="-25" dirty="0" smtClean="0">
                <a:solidFill>
                  <a:schemeClr val="accent5">
                    <a:lumMod val="75000"/>
                  </a:schemeClr>
                </a:solidFill>
              </a:rPr>
              <a:t>카운트다운</a:t>
            </a:r>
            <a:r>
              <a:rPr lang="en-US" altLang="ko-KR" b="1" spc="-25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en-US" altLang="ko-KR" spc="-25" dirty="0" smtClean="0"/>
              <a:t> </a:t>
            </a:r>
            <a:r>
              <a:rPr lang="ko-KR" altLang="en-US" spc="-25" dirty="0" smtClean="0"/>
              <a:t>시간을 더 많이 남기면 </a:t>
            </a:r>
            <a:r>
              <a:rPr lang="en-US" altLang="ko-KR" spc="-25" dirty="0" smtClean="0"/>
              <a:t>500</a:t>
            </a:r>
            <a:r>
              <a:rPr lang="ko-KR" altLang="en-US" spc="-25" dirty="0" smtClean="0"/>
              <a:t>점 획득</a:t>
            </a:r>
            <a:r>
              <a:rPr lang="en-US" altLang="ko-KR" spc="-25" dirty="0" smtClean="0"/>
              <a:t>!</a:t>
            </a:r>
          </a:p>
          <a:p>
            <a:pPr marL="469900" marR="6985" indent="-457200">
              <a:lnSpc>
                <a:spcPct val="131900"/>
              </a:lnSpc>
              <a:spcBef>
                <a:spcPts val="20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800" spc="-25" dirty="0" smtClean="0"/>
              <a:t>점수가 더 높은 플레이어가 승리</a:t>
            </a:r>
            <a:r>
              <a:rPr lang="en-US" altLang="ko-KR" sz="2800" spc="-25" dirty="0" smtClean="0"/>
              <a:t>!</a:t>
            </a:r>
          </a:p>
          <a:p>
            <a:pPr marL="469900" marR="6985" indent="-457200">
              <a:lnSpc>
                <a:spcPct val="1319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ko-KR" altLang="en-US" spc="-25" dirty="0" smtClean="0"/>
              <a:t>화면에 점수가 표시되고</a:t>
            </a:r>
            <a:r>
              <a:rPr lang="en-US" altLang="ko-KR" spc="-25" dirty="0" smtClean="0"/>
              <a:t>, </a:t>
            </a:r>
            <a:r>
              <a:rPr lang="ko-KR" altLang="en-US" spc="-25" dirty="0" smtClean="0"/>
              <a:t>승자의 점수가 깜박입니다</a:t>
            </a:r>
            <a:r>
              <a:rPr lang="en-US" altLang="ko-KR" spc="-25" dirty="0" smtClean="0"/>
              <a:t>!</a:t>
            </a:r>
            <a:endParaRPr lang="en-US" altLang="ko-KR" sz="2000" spc="-25" dirty="0" smtClean="0"/>
          </a:p>
          <a:p>
            <a:pPr marL="12700" marR="6985">
              <a:lnSpc>
                <a:spcPct val="131900"/>
              </a:lnSpc>
              <a:spcBef>
                <a:spcPts val="100"/>
              </a:spcBef>
              <a:tabLst>
                <a:tab pos="241300" algn="l"/>
              </a:tabLst>
            </a:pPr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3746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목차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004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004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8004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004" y="378324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01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001" y="377964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01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01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3299" y="1374703"/>
            <a:ext cx="83710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01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98" y="1477409"/>
            <a:ext cx="2005457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7899" y="2059068"/>
            <a:ext cx="2750856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03</a:t>
            </a:r>
            <a:r>
              <a:rPr sz="6000" b="0" spc="375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7899" y="2824878"/>
            <a:ext cx="2750856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05</a:t>
            </a:r>
            <a:r>
              <a:rPr sz="6000" b="0" spc="375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898" y="3618628"/>
            <a:ext cx="280726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07</a:t>
            </a:r>
            <a:r>
              <a:rPr sz="6000" b="0" spc="502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5676" y="1231475"/>
            <a:ext cx="2739724" cy="2224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</a:pPr>
            <a:r>
              <a:rPr sz="2500" spc="-2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2500" dirty="0"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목표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5676" y="3809128"/>
            <a:ext cx="35017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60" dirty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368" y="1330325"/>
            <a:ext cx="7883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02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7368" y="3717925"/>
            <a:ext cx="15468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08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7368" y="2117725"/>
            <a:ext cx="8610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04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7368" y="2930525"/>
            <a:ext cx="9372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06</a:t>
            </a:r>
            <a:endParaRPr sz="40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6336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300" y="1195118"/>
            <a:ext cx="7528300" cy="3389326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sz="2400" b="1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r>
              <a:rPr sz="24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:</a:t>
            </a:r>
            <a:r>
              <a:rPr sz="2400" b="1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격자와 받침대 결합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, </a:t>
            </a:r>
            <a:r>
              <a:rPr lang="ko-KR" altLang="en-US"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테트리미노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 나눠 갖기</a:t>
            </a:r>
            <a:endParaRPr sz="2400" dirty="0">
              <a:latin typeface="맑은 고딕"/>
              <a:cs typeface="맑은 고딕"/>
            </a:endParaRPr>
          </a:p>
          <a:p>
            <a:pPr marL="241300" marR="1176020" indent="-228600">
              <a:lnSpc>
                <a:spcPct val="1319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lang="ko-KR" altLang="en-US" sz="2400" spc="-16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테트리미노</a:t>
            </a:r>
            <a:r>
              <a:rPr lang="ko-KR" altLang="en-US" sz="24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 떨어뜨리기</a:t>
            </a:r>
            <a:endParaRPr sz="2400" dirty="0">
              <a:latin typeface="맑은 고딕"/>
              <a:cs typeface="맑은 고딕"/>
            </a:endParaRPr>
          </a:p>
          <a:p>
            <a:pPr marL="241300" marR="1379220" indent="-228600">
              <a:lnSpc>
                <a:spcPct val="1319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득점</a:t>
            </a:r>
            <a:r>
              <a:rPr lang="en-US" altLang="ko-KR" sz="2400" dirty="0" smtClean="0">
                <a:latin typeface="맑은 고딕"/>
                <a:cs typeface="맑은 고딕"/>
              </a:rPr>
              <a:t>/</a:t>
            </a:r>
            <a:r>
              <a:rPr lang="ko-KR" altLang="en-US" sz="2400" dirty="0" smtClean="0">
                <a:latin typeface="맑은 고딕"/>
                <a:cs typeface="맑은 고딕"/>
              </a:rPr>
              <a:t>감점 계산하기</a:t>
            </a:r>
            <a:endParaRPr lang="en-US" altLang="ko-KR" sz="2400" dirty="0" smtClean="0">
              <a:latin typeface="맑은 고딕"/>
              <a:cs typeface="맑은 고딕"/>
            </a:endParaRPr>
          </a:p>
          <a:p>
            <a:pPr marL="241300" marR="1379220" indent="-228600">
              <a:lnSpc>
                <a:spcPct val="1319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넘기기 버튼 누르기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lang="ko-KR" altLang="en-US" sz="2400" spc="-110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게임을 더 진행할 수 없으면 </a:t>
            </a:r>
            <a:r>
              <a:rPr lang="ko-KR" altLang="en-US" sz="24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lang="ko-KR" altLang="en-US" sz="2400" b="1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b="1" spc="-110" dirty="0" smtClean="0">
                <a:solidFill>
                  <a:srgbClr val="323031"/>
                </a:solidFill>
                <a:latin typeface="맑은 고딕"/>
                <a:cs typeface="맑은 고딕"/>
              </a:rPr>
              <a:t>끝</a:t>
            </a:r>
            <a:r>
              <a:rPr lang="en-US" altLang="ko-KR" sz="2400" b="1" spc="-110" dirty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endParaRPr lang="en-US" altLang="ko-KR" sz="2400" spc="-1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lang="ko-KR" altLang="en-US" sz="2400" spc="-110" dirty="0" smtClean="0">
                <a:solidFill>
                  <a:srgbClr val="323031"/>
                </a:solidFill>
                <a:latin typeface="맑은 고딕"/>
                <a:cs typeface="맑은 고딕"/>
              </a:rPr>
              <a:t>더 높은 점수를 얻은 사람이</a:t>
            </a:r>
            <a:r>
              <a:rPr lang="ko-KR" altLang="en-US" sz="2400" b="1" spc="-110" dirty="0" smtClean="0">
                <a:solidFill>
                  <a:srgbClr val="323031"/>
                </a:solidFill>
                <a:latin typeface="맑은 고딕"/>
                <a:cs typeface="맑은 고딕"/>
              </a:rPr>
              <a:t> 승리</a:t>
            </a:r>
            <a:r>
              <a:rPr lang="en-US" altLang="ko-KR" sz="2400" b="1" spc="-110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endParaRPr sz="2400" b="1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29715" y="457197"/>
            <a:ext cx="366395" cy="587375"/>
            <a:chOff x="7729715" y="457197"/>
            <a:chExt cx="366395" cy="587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9715" y="457197"/>
              <a:ext cx="366166" cy="586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8808" y="523252"/>
              <a:ext cx="247979" cy="21456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2625" y="909522"/>
            <a:ext cx="372168" cy="1086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197582" y="482624"/>
            <a:ext cx="493395" cy="362585"/>
            <a:chOff x="8197582" y="482624"/>
            <a:chExt cx="493395" cy="362585"/>
          </a:xfrm>
        </p:grpSpPr>
        <p:sp>
          <p:nvSpPr>
            <p:cNvPr id="8" name="object 8"/>
            <p:cNvSpPr/>
            <p:nvPr/>
          </p:nvSpPr>
          <p:spPr>
            <a:xfrm>
              <a:off x="8219911" y="697303"/>
              <a:ext cx="457834" cy="147320"/>
            </a:xfrm>
            <a:custGeom>
              <a:avLst/>
              <a:gdLst/>
              <a:ahLst/>
              <a:cxnLst/>
              <a:rect l="l" t="t" r="r" b="b"/>
              <a:pathLst>
                <a:path w="457834" h="147319">
                  <a:moveTo>
                    <a:pt x="457542" y="0"/>
                  </a:moveTo>
                  <a:lnTo>
                    <a:pt x="407089" y="36593"/>
                  </a:lnTo>
                  <a:lnTo>
                    <a:pt x="354689" y="58529"/>
                  </a:lnTo>
                  <a:lnTo>
                    <a:pt x="303808" y="69305"/>
                  </a:lnTo>
                  <a:lnTo>
                    <a:pt x="257910" y="72416"/>
                  </a:lnTo>
                  <a:lnTo>
                    <a:pt x="220459" y="71361"/>
                  </a:lnTo>
                  <a:lnTo>
                    <a:pt x="175294" y="70993"/>
                  </a:lnTo>
                  <a:lnTo>
                    <a:pt x="107068" y="83593"/>
                  </a:lnTo>
                  <a:lnTo>
                    <a:pt x="48400" y="104405"/>
                  </a:lnTo>
                  <a:lnTo>
                    <a:pt x="0" y="147281"/>
                  </a:lnTo>
                  <a:lnTo>
                    <a:pt x="58119" y="123259"/>
                  </a:lnTo>
                  <a:lnTo>
                    <a:pt x="113915" y="111833"/>
                  </a:lnTo>
                  <a:lnTo>
                    <a:pt x="166689" y="109344"/>
                  </a:lnTo>
                  <a:lnTo>
                    <a:pt x="215744" y="112132"/>
                  </a:lnTo>
                  <a:lnTo>
                    <a:pt x="260382" y="116537"/>
                  </a:lnTo>
                  <a:lnTo>
                    <a:pt x="299905" y="118898"/>
                  </a:lnTo>
                  <a:lnTo>
                    <a:pt x="333616" y="115557"/>
                  </a:lnTo>
                  <a:lnTo>
                    <a:pt x="384894" y="101793"/>
                  </a:lnTo>
                  <a:lnTo>
                    <a:pt x="414896" y="85167"/>
                  </a:lnTo>
                  <a:lnTo>
                    <a:pt x="435239" y="54847"/>
                  </a:lnTo>
                  <a:lnTo>
                    <a:pt x="457542" y="0"/>
                  </a:lnTo>
                  <a:close/>
                </a:path>
              </a:pathLst>
            </a:custGeom>
            <a:solidFill>
              <a:srgbClr val="00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83694" y="579227"/>
              <a:ext cx="145415" cy="139065"/>
            </a:xfrm>
            <a:custGeom>
              <a:avLst/>
              <a:gdLst/>
              <a:ahLst/>
              <a:cxnLst/>
              <a:rect l="l" t="t" r="r" b="b"/>
              <a:pathLst>
                <a:path w="145415" h="139065">
                  <a:moveTo>
                    <a:pt x="41674" y="743"/>
                  </a:moveTo>
                  <a:lnTo>
                    <a:pt x="5002" y="23850"/>
                  </a:lnTo>
                  <a:lnTo>
                    <a:pt x="0" y="64801"/>
                  </a:lnTo>
                  <a:lnTo>
                    <a:pt x="4469" y="84712"/>
                  </a:lnTo>
                  <a:lnTo>
                    <a:pt x="31458" y="122430"/>
                  </a:lnTo>
                  <a:lnTo>
                    <a:pt x="79356" y="138772"/>
                  </a:lnTo>
                  <a:lnTo>
                    <a:pt x="100352" y="136458"/>
                  </a:lnTo>
                  <a:lnTo>
                    <a:pt x="140380" y="112216"/>
                  </a:lnTo>
                  <a:lnTo>
                    <a:pt x="144852" y="90126"/>
                  </a:lnTo>
                  <a:lnTo>
                    <a:pt x="142650" y="80507"/>
                  </a:lnTo>
                  <a:lnTo>
                    <a:pt x="107068" y="53643"/>
                  </a:lnTo>
                  <a:lnTo>
                    <a:pt x="103994" y="52246"/>
                  </a:lnTo>
                  <a:lnTo>
                    <a:pt x="94304" y="46711"/>
                  </a:lnTo>
                  <a:lnTo>
                    <a:pt x="84906" y="39456"/>
                  </a:lnTo>
                  <a:lnTo>
                    <a:pt x="76709" y="31274"/>
                  </a:lnTo>
                  <a:lnTo>
                    <a:pt x="70619" y="22960"/>
                  </a:lnTo>
                  <a:lnTo>
                    <a:pt x="65617" y="15778"/>
                  </a:lnTo>
                  <a:lnTo>
                    <a:pt x="55809" y="6434"/>
                  </a:lnTo>
                  <a:lnTo>
                    <a:pt x="41674" y="743"/>
                  </a:lnTo>
                  <a:close/>
                </a:path>
                <a:path w="145415" h="139065">
                  <a:moveTo>
                    <a:pt x="17368" y="227"/>
                  </a:moveTo>
                  <a:close/>
                </a:path>
                <a:path w="145415" h="139065">
                  <a:moveTo>
                    <a:pt x="17821" y="0"/>
                  </a:moveTo>
                  <a:lnTo>
                    <a:pt x="17347" y="227"/>
                  </a:lnTo>
                  <a:lnTo>
                    <a:pt x="17821" y="0"/>
                  </a:lnTo>
                  <a:close/>
                </a:path>
              </a:pathLst>
            </a:custGeom>
            <a:solidFill>
              <a:srgbClr val="FAA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7582" y="491346"/>
              <a:ext cx="238028" cy="2508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54962" y="482625"/>
              <a:ext cx="436245" cy="269240"/>
            </a:xfrm>
            <a:custGeom>
              <a:avLst/>
              <a:gdLst/>
              <a:ahLst/>
              <a:cxnLst/>
              <a:rect l="l" t="t" r="r" b="b"/>
              <a:pathLst>
                <a:path w="436245" h="269240">
                  <a:moveTo>
                    <a:pt x="123583" y="193179"/>
                  </a:moveTo>
                  <a:lnTo>
                    <a:pt x="121043" y="188899"/>
                  </a:lnTo>
                  <a:lnTo>
                    <a:pt x="118275" y="188188"/>
                  </a:lnTo>
                  <a:lnTo>
                    <a:pt x="116141" y="189458"/>
                  </a:lnTo>
                  <a:lnTo>
                    <a:pt x="104749" y="195338"/>
                  </a:lnTo>
                  <a:lnTo>
                    <a:pt x="94627" y="198729"/>
                  </a:lnTo>
                  <a:lnTo>
                    <a:pt x="85915" y="199605"/>
                  </a:lnTo>
                  <a:lnTo>
                    <a:pt x="78727" y="197929"/>
                  </a:lnTo>
                  <a:lnTo>
                    <a:pt x="70027" y="193903"/>
                  </a:lnTo>
                  <a:lnTo>
                    <a:pt x="67716" y="180987"/>
                  </a:lnTo>
                  <a:lnTo>
                    <a:pt x="65392" y="179324"/>
                  </a:lnTo>
                  <a:lnTo>
                    <a:pt x="60502" y="180124"/>
                  </a:lnTo>
                  <a:lnTo>
                    <a:pt x="58826" y="182435"/>
                  </a:lnTo>
                  <a:lnTo>
                    <a:pt x="59220" y="184886"/>
                  </a:lnTo>
                  <a:lnTo>
                    <a:pt x="82651" y="208661"/>
                  </a:lnTo>
                  <a:lnTo>
                    <a:pt x="87160" y="208661"/>
                  </a:lnTo>
                  <a:lnTo>
                    <a:pt x="122872" y="195948"/>
                  </a:lnTo>
                  <a:lnTo>
                    <a:pt x="123583" y="193179"/>
                  </a:lnTo>
                  <a:close/>
                </a:path>
                <a:path w="436245" h="269240">
                  <a:moveTo>
                    <a:pt x="146761" y="125336"/>
                  </a:moveTo>
                  <a:lnTo>
                    <a:pt x="145465" y="118376"/>
                  </a:lnTo>
                  <a:lnTo>
                    <a:pt x="142290" y="113131"/>
                  </a:lnTo>
                  <a:lnTo>
                    <a:pt x="137515" y="110312"/>
                  </a:lnTo>
                  <a:lnTo>
                    <a:pt x="131991" y="110578"/>
                  </a:lnTo>
                  <a:lnTo>
                    <a:pt x="126746" y="113753"/>
                  </a:lnTo>
                  <a:lnTo>
                    <a:pt x="122364" y="119303"/>
                  </a:lnTo>
                  <a:lnTo>
                    <a:pt x="119430" y="126707"/>
                  </a:lnTo>
                  <a:lnTo>
                    <a:pt x="118579" y="134620"/>
                  </a:lnTo>
                  <a:lnTo>
                    <a:pt x="119875" y="141566"/>
                  </a:lnTo>
                  <a:lnTo>
                    <a:pt x="123037" y="146824"/>
                  </a:lnTo>
                  <a:lnTo>
                    <a:pt x="127812" y="149644"/>
                  </a:lnTo>
                  <a:lnTo>
                    <a:pt x="133350" y="149377"/>
                  </a:lnTo>
                  <a:lnTo>
                    <a:pt x="138607" y="146189"/>
                  </a:lnTo>
                  <a:lnTo>
                    <a:pt x="142989" y="140639"/>
                  </a:lnTo>
                  <a:lnTo>
                    <a:pt x="145910" y="133248"/>
                  </a:lnTo>
                  <a:lnTo>
                    <a:pt x="146761" y="125336"/>
                  </a:lnTo>
                  <a:close/>
                </a:path>
                <a:path w="436245" h="269240">
                  <a:moveTo>
                    <a:pt x="190614" y="139750"/>
                  </a:moveTo>
                  <a:lnTo>
                    <a:pt x="189598" y="108178"/>
                  </a:lnTo>
                  <a:lnTo>
                    <a:pt x="184594" y="78536"/>
                  </a:lnTo>
                  <a:lnTo>
                    <a:pt x="180644" y="66268"/>
                  </a:lnTo>
                  <a:lnTo>
                    <a:pt x="180644" y="109143"/>
                  </a:lnTo>
                  <a:lnTo>
                    <a:pt x="176479" y="172186"/>
                  </a:lnTo>
                  <a:lnTo>
                    <a:pt x="156362" y="215150"/>
                  </a:lnTo>
                  <a:lnTo>
                    <a:pt x="118287" y="250672"/>
                  </a:lnTo>
                  <a:lnTo>
                    <a:pt x="66484" y="260121"/>
                  </a:lnTo>
                  <a:lnTo>
                    <a:pt x="54343" y="259511"/>
                  </a:lnTo>
                  <a:lnTo>
                    <a:pt x="42506" y="257441"/>
                  </a:lnTo>
                  <a:lnTo>
                    <a:pt x="31457" y="253631"/>
                  </a:lnTo>
                  <a:lnTo>
                    <a:pt x="21704" y="247751"/>
                  </a:lnTo>
                  <a:lnTo>
                    <a:pt x="9194" y="226517"/>
                  </a:lnTo>
                  <a:lnTo>
                    <a:pt x="11290" y="201676"/>
                  </a:lnTo>
                  <a:lnTo>
                    <a:pt x="20510" y="179197"/>
                  </a:lnTo>
                  <a:lnTo>
                    <a:pt x="29438" y="165036"/>
                  </a:lnTo>
                  <a:lnTo>
                    <a:pt x="35115" y="156362"/>
                  </a:lnTo>
                  <a:lnTo>
                    <a:pt x="39700" y="146710"/>
                  </a:lnTo>
                  <a:lnTo>
                    <a:pt x="43446" y="136702"/>
                  </a:lnTo>
                  <a:lnTo>
                    <a:pt x="46583" y="126936"/>
                  </a:lnTo>
                  <a:lnTo>
                    <a:pt x="48006" y="114909"/>
                  </a:lnTo>
                  <a:lnTo>
                    <a:pt x="47383" y="99314"/>
                  </a:lnTo>
                  <a:lnTo>
                    <a:pt x="46024" y="82499"/>
                  </a:lnTo>
                  <a:lnTo>
                    <a:pt x="45275" y="66852"/>
                  </a:lnTo>
                  <a:lnTo>
                    <a:pt x="60769" y="25171"/>
                  </a:lnTo>
                  <a:lnTo>
                    <a:pt x="96342" y="9385"/>
                  </a:lnTo>
                  <a:lnTo>
                    <a:pt x="104038" y="9017"/>
                  </a:lnTo>
                  <a:lnTo>
                    <a:pt x="105041" y="9029"/>
                  </a:lnTo>
                  <a:lnTo>
                    <a:pt x="120535" y="11353"/>
                  </a:lnTo>
                  <a:lnTo>
                    <a:pt x="143446" y="22631"/>
                  </a:lnTo>
                  <a:lnTo>
                    <a:pt x="166052" y="52120"/>
                  </a:lnTo>
                  <a:lnTo>
                    <a:pt x="180644" y="109143"/>
                  </a:lnTo>
                  <a:lnTo>
                    <a:pt x="180644" y="66268"/>
                  </a:lnTo>
                  <a:lnTo>
                    <a:pt x="151320" y="17399"/>
                  </a:lnTo>
                  <a:lnTo>
                    <a:pt x="115265" y="1104"/>
                  </a:lnTo>
                  <a:lnTo>
                    <a:pt x="104863" y="0"/>
                  </a:lnTo>
                  <a:lnTo>
                    <a:pt x="104038" y="0"/>
                  </a:lnTo>
                  <a:lnTo>
                    <a:pt x="65176" y="9144"/>
                  </a:lnTo>
                  <a:lnTo>
                    <a:pt x="40144" y="42646"/>
                  </a:lnTo>
                  <a:lnTo>
                    <a:pt x="36258" y="66852"/>
                  </a:lnTo>
                  <a:lnTo>
                    <a:pt x="36258" y="74129"/>
                  </a:lnTo>
                  <a:lnTo>
                    <a:pt x="37655" y="90805"/>
                  </a:lnTo>
                  <a:lnTo>
                    <a:pt x="38417" y="100507"/>
                  </a:lnTo>
                  <a:lnTo>
                    <a:pt x="38836" y="108178"/>
                  </a:lnTo>
                  <a:lnTo>
                    <a:pt x="38887" y="118160"/>
                  </a:lnTo>
                  <a:lnTo>
                    <a:pt x="37960" y="124294"/>
                  </a:lnTo>
                  <a:lnTo>
                    <a:pt x="22364" y="159461"/>
                  </a:lnTo>
                  <a:lnTo>
                    <a:pt x="15316" y="169964"/>
                  </a:lnTo>
                  <a:lnTo>
                    <a:pt x="7213" y="186029"/>
                  </a:lnTo>
                  <a:lnTo>
                    <a:pt x="1092" y="205397"/>
                  </a:lnTo>
                  <a:lnTo>
                    <a:pt x="0" y="225844"/>
                  </a:lnTo>
                  <a:lnTo>
                    <a:pt x="1828" y="234416"/>
                  </a:lnTo>
                  <a:lnTo>
                    <a:pt x="37884" y="265557"/>
                  </a:lnTo>
                  <a:lnTo>
                    <a:pt x="66484" y="269138"/>
                  </a:lnTo>
                  <a:lnTo>
                    <a:pt x="84912" y="267995"/>
                  </a:lnTo>
                  <a:lnTo>
                    <a:pt x="101600" y="265201"/>
                  </a:lnTo>
                  <a:lnTo>
                    <a:pt x="114820" y="261708"/>
                  </a:lnTo>
                  <a:lnTo>
                    <a:pt x="118719" y="260121"/>
                  </a:lnTo>
                  <a:lnTo>
                    <a:pt x="122821" y="258457"/>
                  </a:lnTo>
                  <a:lnTo>
                    <a:pt x="154825" y="231622"/>
                  </a:lnTo>
                  <a:lnTo>
                    <a:pt x="177647" y="195935"/>
                  </a:lnTo>
                  <a:lnTo>
                    <a:pt x="186626" y="169037"/>
                  </a:lnTo>
                  <a:lnTo>
                    <a:pt x="190614" y="139750"/>
                  </a:lnTo>
                  <a:close/>
                </a:path>
                <a:path w="436245" h="269240">
                  <a:moveTo>
                    <a:pt x="274408" y="168554"/>
                  </a:moveTo>
                  <a:lnTo>
                    <a:pt x="272034" y="160959"/>
                  </a:lnTo>
                  <a:lnTo>
                    <a:pt x="269659" y="153377"/>
                  </a:lnTo>
                  <a:lnTo>
                    <a:pt x="263588" y="148513"/>
                  </a:lnTo>
                  <a:lnTo>
                    <a:pt x="253365" y="151726"/>
                  </a:lnTo>
                  <a:lnTo>
                    <a:pt x="251155" y="159169"/>
                  </a:lnTo>
                  <a:lnTo>
                    <a:pt x="255917" y="174345"/>
                  </a:lnTo>
                  <a:lnTo>
                    <a:pt x="261988" y="179197"/>
                  </a:lnTo>
                  <a:lnTo>
                    <a:pt x="272199" y="175996"/>
                  </a:lnTo>
                  <a:lnTo>
                    <a:pt x="274408" y="168554"/>
                  </a:lnTo>
                  <a:close/>
                </a:path>
                <a:path w="436245" h="269240">
                  <a:moveTo>
                    <a:pt x="306362" y="152641"/>
                  </a:moveTo>
                  <a:lnTo>
                    <a:pt x="304088" y="146469"/>
                  </a:lnTo>
                  <a:lnTo>
                    <a:pt x="301815" y="140309"/>
                  </a:lnTo>
                  <a:lnTo>
                    <a:pt x="296633" y="136537"/>
                  </a:lnTo>
                  <a:lnTo>
                    <a:pt x="288366" y="139585"/>
                  </a:lnTo>
                  <a:lnTo>
                    <a:pt x="286854" y="145808"/>
                  </a:lnTo>
                  <a:lnTo>
                    <a:pt x="291401" y="158140"/>
                  </a:lnTo>
                  <a:lnTo>
                    <a:pt x="296583" y="161912"/>
                  </a:lnTo>
                  <a:lnTo>
                    <a:pt x="304850" y="158864"/>
                  </a:lnTo>
                  <a:lnTo>
                    <a:pt x="306362" y="152641"/>
                  </a:lnTo>
                  <a:close/>
                </a:path>
                <a:path w="436245" h="269240">
                  <a:moveTo>
                    <a:pt x="344055" y="182257"/>
                  </a:moveTo>
                  <a:lnTo>
                    <a:pt x="340067" y="175336"/>
                  </a:lnTo>
                  <a:lnTo>
                    <a:pt x="339864" y="174993"/>
                  </a:lnTo>
                  <a:lnTo>
                    <a:pt x="339864" y="182206"/>
                  </a:lnTo>
                  <a:lnTo>
                    <a:pt x="339699" y="185699"/>
                  </a:lnTo>
                  <a:lnTo>
                    <a:pt x="335826" y="187934"/>
                  </a:lnTo>
                  <a:lnTo>
                    <a:pt x="332714" y="186334"/>
                  </a:lnTo>
                  <a:lnTo>
                    <a:pt x="329234" y="180314"/>
                  </a:lnTo>
                  <a:lnTo>
                    <a:pt x="329399" y="176809"/>
                  </a:lnTo>
                  <a:lnTo>
                    <a:pt x="331762" y="175450"/>
                  </a:lnTo>
                  <a:lnTo>
                    <a:pt x="332232" y="175336"/>
                  </a:lnTo>
                  <a:lnTo>
                    <a:pt x="334556" y="175336"/>
                  </a:lnTo>
                  <a:lnTo>
                    <a:pt x="336765" y="176834"/>
                  </a:lnTo>
                  <a:lnTo>
                    <a:pt x="339864" y="182206"/>
                  </a:lnTo>
                  <a:lnTo>
                    <a:pt x="339864" y="174993"/>
                  </a:lnTo>
                  <a:lnTo>
                    <a:pt x="338429" y="172516"/>
                  </a:lnTo>
                  <a:lnTo>
                    <a:pt x="333286" y="170408"/>
                  </a:lnTo>
                  <a:lnTo>
                    <a:pt x="325780" y="174739"/>
                  </a:lnTo>
                  <a:lnTo>
                    <a:pt x="325043" y="180251"/>
                  </a:lnTo>
                  <a:lnTo>
                    <a:pt x="329920" y="188696"/>
                  </a:lnTo>
                  <a:lnTo>
                    <a:pt x="333235" y="190792"/>
                  </a:lnTo>
                  <a:lnTo>
                    <a:pt x="337477" y="190792"/>
                  </a:lnTo>
                  <a:lnTo>
                    <a:pt x="338569" y="190512"/>
                  </a:lnTo>
                  <a:lnTo>
                    <a:pt x="343039" y="187934"/>
                  </a:lnTo>
                  <a:lnTo>
                    <a:pt x="343319" y="187769"/>
                  </a:lnTo>
                  <a:lnTo>
                    <a:pt x="344055" y="182257"/>
                  </a:lnTo>
                  <a:close/>
                </a:path>
                <a:path w="436245" h="269240">
                  <a:moveTo>
                    <a:pt x="382409" y="186740"/>
                  </a:moveTo>
                  <a:lnTo>
                    <a:pt x="382346" y="184556"/>
                  </a:lnTo>
                  <a:lnTo>
                    <a:pt x="379374" y="172935"/>
                  </a:lnTo>
                  <a:lnTo>
                    <a:pt x="373595" y="163728"/>
                  </a:lnTo>
                  <a:lnTo>
                    <a:pt x="373583" y="186740"/>
                  </a:lnTo>
                  <a:lnTo>
                    <a:pt x="373011" y="197650"/>
                  </a:lnTo>
                  <a:lnTo>
                    <a:pt x="347052" y="226999"/>
                  </a:lnTo>
                  <a:lnTo>
                    <a:pt x="308076" y="235381"/>
                  </a:lnTo>
                  <a:lnTo>
                    <a:pt x="288442" y="233146"/>
                  </a:lnTo>
                  <a:lnTo>
                    <a:pt x="249986" y="209651"/>
                  </a:lnTo>
                  <a:lnTo>
                    <a:pt x="228727" y="161417"/>
                  </a:lnTo>
                  <a:lnTo>
                    <a:pt x="228828" y="138353"/>
                  </a:lnTo>
                  <a:lnTo>
                    <a:pt x="248373" y="103263"/>
                  </a:lnTo>
                  <a:lnTo>
                    <a:pt x="252425" y="101130"/>
                  </a:lnTo>
                  <a:lnTo>
                    <a:pt x="257733" y="98323"/>
                  </a:lnTo>
                  <a:lnTo>
                    <a:pt x="262686" y="97167"/>
                  </a:lnTo>
                  <a:lnTo>
                    <a:pt x="267233" y="97167"/>
                  </a:lnTo>
                  <a:lnTo>
                    <a:pt x="279450" y="100037"/>
                  </a:lnTo>
                  <a:lnTo>
                    <a:pt x="289052" y="106705"/>
                  </a:lnTo>
                  <a:lnTo>
                    <a:pt x="295757" y="114198"/>
                  </a:lnTo>
                  <a:lnTo>
                    <a:pt x="299351" y="119570"/>
                  </a:lnTo>
                  <a:lnTo>
                    <a:pt x="305435" y="127889"/>
                  </a:lnTo>
                  <a:lnTo>
                    <a:pt x="313639" y="136067"/>
                  </a:lnTo>
                  <a:lnTo>
                    <a:pt x="323037" y="143319"/>
                  </a:lnTo>
                  <a:lnTo>
                    <a:pt x="332727" y="148856"/>
                  </a:lnTo>
                  <a:lnTo>
                    <a:pt x="335800" y="150253"/>
                  </a:lnTo>
                  <a:lnTo>
                    <a:pt x="343928" y="154051"/>
                  </a:lnTo>
                  <a:lnTo>
                    <a:pt x="373583" y="186740"/>
                  </a:lnTo>
                  <a:lnTo>
                    <a:pt x="373583" y="163728"/>
                  </a:lnTo>
                  <a:lnTo>
                    <a:pt x="339559" y="142062"/>
                  </a:lnTo>
                  <a:lnTo>
                    <a:pt x="336473" y="140652"/>
                  </a:lnTo>
                  <a:lnTo>
                    <a:pt x="327990" y="135801"/>
                  </a:lnTo>
                  <a:lnTo>
                    <a:pt x="319697" y="129400"/>
                  </a:lnTo>
                  <a:lnTo>
                    <a:pt x="312445" y="122224"/>
                  </a:lnTo>
                  <a:lnTo>
                    <a:pt x="307136" y="115023"/>
                  </a:lnTo>
                  <a:lnTo>
                    <a:pt x="302488" y="108153"/>
                  </a:lnTo>
                  <a:lnTo>
                    <a:pt x="294182" y="99212"/>
                  </a:lnTo>
                  <a:lnTo>
                    <a:pt x="282384" y="91452"/>
                  </a:lnTo>
                  <a:lnTo>
                    <a:pt x="267233" y="88150"/>
                  </a:lnTo>
                  <a:lnTo>
                    <a:pt x="260959" y="88150"/>
                  </a:lnTo>
                  <a:lnTo>
                    <a:pt x="225425" y="116941"/>
                  </a:lnTo>
                  <a:lnTo>
                    <a:pt x="219811" y="162623"/>
                  </a:lnTo>
                  <a:lnTo>
                    <a:pt x="224815" y="184556"/>
                  </a:lnTo>
                  <a:lnTo>
                    <a:pt x="254444" y="225971"/>
                  </a:lnTo>
                  <a:lnTo>
                    <a:pt x="308076" y="244398"/>
                  </a:lnTo>
                  <a:lnTo>
                    <a:pt x="330174" y="242011"/>
                  </a:lnTo>
                  <a:lnTo>
                    <a:pt x="350291" y="235419"/>
                  </a:lnTo>
                  <a:lnTo>
                    <a:pt x="366547" y="225463"/>
                  </a:lnTo>
                  <a:lnTo>
                    <a:pt x="377088" y="213017"/>
                  </a:lnTo>
                  <a:lnTo>
                    <a:pt x="382003" y="198755"/>
                  </a:lnTo>
                  <a:lnTo>
                    <a:pt x="382409" y="186740"/>
                  </a:lnTo>
                  <a:close/>
                </a:path>
                <a:path w="436245" h="269240">
                  <a:moveTo>
                    <a:pt x="426008" y="160947"/>
                  </a:moveTo>
                  <a:lnTo>
                    <a:pt x="415366" y="149466"/>
                  </a:lnTo>
                  <a:lnTo>
                    <a:pt x="389521" y="136804"/>
                  </a:lnTo>
                  <a:lnTo>
                    <a:pt x="409232" y="152196"/>
                  </a:lnTo>
                  <a:lnTo>
                    <a:pt x="417830" y="164579"/>
                  </a:lnTo>
                  <a:lnTo>
                    <a:pt x="417118" y="180492"/>
                  </a:lnTo>
                  <a:lnTo>
                    <a:pt x="408914" y="206451"/>
                  </a:lnTo>
                  <a:lnTo>
                    <a:pt x="423240" y="177761"/>
                  </a:lnTo>
                  <a:lnTo>
                    <a:pt x="426008" y="160947"/>
                  </a:lnTo>
                  <a:close/>
                </a:path>
                <a:path w="436245" h="269240">
                  <a:moveTo>
                    <a:pt x="435762" y="161328"/>
                  </a:moveTo>
                  <a:lnTo>
                    <a:pt x="432104" y="156311"/>
                  </a:lnTo>
                  <a:lnTo>
                    <a:pt x="422821" y="150723"/>
                  </a:lnTo>
                  <a:lnTo>
                    <a:pt x="428371" y="159715"/>
                  </a:lnTo>
                  <a:lnTo>
                    <a:pt x="430784" y="165874"/>
                  </a:lnTo>
                  <a:lnTo>
                    <a:pt x="430580" y="172021"/>
                  </a:lnTo>
                  <a:lnTo>
                    <a:pt x="428282" y="181000"/>
                  </a:lnTo>
                  <a:lnTo>
                    <a:pt x="434327" y="168605"/>
                  </a:lnTo>
                  <a:lnTo>
                    <a:pt x="435762" y="16132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46191" y="1962451"/>
            <a:ext cx="488352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445" dirty="0"/>
              <a:t>감사합니다</a:t>
            </a:r>
            <a:endParaRPr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432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1300" y="2584945"/>
            <a:ext cx="30445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2500" b="1" spc="-18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테트리스</a:t>
            </a:r>
            <a:r>
              <a:rPr lang="ko-KR" altLang="en-US" sz="2500" b="1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 듀얼</a:t>
            </a:r>
            <a:r>
              <a:rPr lang="ko-KR" altLang="en-US" sz="25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은</a:t>
            </a:r>
            <a:r>
              <a:rPr sz="25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?</a:t>
            </a:r>
            <a:endParaRPr sz="2500" dirty="0">
              <a:latin typeface="맑은 고딕"/>
              <a:cs typeface="맑은 고딕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20" y="10020"/>
            <a:ext cx="5149850" cy="514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367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8" y="1564189"/>
            <a:ext cx="7568501" cy="2257669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마주 보며 대결하는 보드게임 </a:t>
            </a:r>
            <a:r>
              <a:rPr lang="ko-KR" altLang="en-US"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테트리스</a:t>
            </a:r>
            <a:r>
              <a:rPr lang="en-US" altLang="ko-KR"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endParaRPr sz="2400" dirty="0">
              <a:latin typeface="맑은 고딕"/>
              <a:cs typeface="맑은 고딕"/>
            </a:endParaRPr>
          </a:p>
          <a:p>
            <a:pPr marL="240029" indent="-236854">
              <a:lnSpc>
                <a:spcPct val="100000"/>
              </a:lnSpc>
              <a:spcBef>
                <a:spcPts val="1485"/>
              </a:spcBef>
              <a:buSzPct val="95833"/>
              <a:buAutoNum type="arabicPeriod"/>
              <a:tabLst>
                <a:tab pos="240029" algn="l"/>
              </a:tabLst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테트리미노를 투명 격자에 떨어뜨리세요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0029" indent="-236854">
              <a:lnSpc>
                <a:spcPct val="100000"/>
              </a:lnSpc>
              <a:spcBef>
                <a:spcPts val="1485"/>
              </a:spcBef>
              <a:buSzPct val="95833"/>
              <a:buAutoNum type="arabicPeriod"/>
              <a:tabLst>
                <a:tab pos="240029" algn="l"/>
              </a:tabLst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얻거나 잃은 점수를 받침대에 입력하세요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0029" indent="-236854">
              <a:lnSpc>
                <a:spcPct val="100000"/>
              </a:lnSpc>
              <a:spcBef>
                <a:spcPts val="1485"/>
              </a:spcBef>
              <a:buSzPct val="95833"/>
              <a:buAutoNum type="arabicPeriod"/>
              <a:tabLst>
                <a:tab pos="240029" algn="l"/>
              </a:tabLst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넘기기 버튼을 누르면 다음 사람 차례입니다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5600" y="653751"/>
            <a:ext cx="579153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2명ㅣ만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6</a:t>
            </a:r>
            <a:r>
              <a:rPr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세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이상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22" y="201869"/>
            <a:ext cx="4882020" cy="488202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290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구성물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7400" y="2073532"/>
            <a:ext cx="3339111" cy="1990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받침대 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sz="2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ko-KR" altLang="en-US"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투명 격자 </a:t>
            </a:r>
            <a:r>
              <a:rPr lang="en-US" altLang="ko-KR"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lang="ko-KR" altLang="en-US"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altLang="ko-KR" sz="2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ko-KR" altLang="en-US" sz="24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테트리미노</a:t>
            </a: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altLang="ko-KR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50</a:t>
            </a: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altLang="ko-KR" sz="2400" spc="-19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en-US" altLang="ko-KR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(</a:t>
            </a:r>
            <a:r>
              <a:rPr lang="ko-KR" altLang="en-US" sz="24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색깔별</a:t>
            </a: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altLang="ko-KR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25</a:t>
            </a: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r>
              <a:rPr lang="en-US" altLang="ko-KR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1783908" y="3249420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3908" y="2710484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3920" y="215180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213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/>
          <p:nvPr/>
        </p:nvSpPr>
        <p:spPr>
          <a:xfrm>
            <a:off x="1499299" y="2126425"/>
            <a:ext cx="2453005" cy="1104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대결을 </a:t>
            </a:r>
            <a:endParaRPr lang="en-US" altLang="ko-KR" sz="2400" spc="-14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준비합니다</a:t>
            </a:r>
            <a:endParaRPr sz="2400" dirty="0">
              <a:latin typeface="맑은 고딕"/>
              <a:cs typeface="맑은 고딕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0"/>
            <a:ext cx="5149850" cy="514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8166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298" y="1619574"/>
            <a:ext cx="7452101" cy="2001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6985" indent="-236854">
              <a:lnSpc>
                <a:spcPct val="131900"/>
              </a:lnSpc>
              <a:spcBef>
                <a:spcPts val="100"/>
              </a:spcBef>
              <a:buSzPct val="95833"/>
              <a:buAutoNum type="arabicPeriod"/>
              <a:tabLst>
                <a:tab pos="241300" algn="l"/>
              </a:tabLst>
            </a:pP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투명 격자를 받침대 중간에 끼워 넣으세요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lang="en-US" altLang="ko-KR" sz="2400" spc="-185" dirty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240029" marR="6985" indent="-236854">
              <a:lnSpc>
                <a:spcPct val="131900"/>
              </a:lnSpc>
              <a:spcBef>
                <a:spcPts val="100"/>
              </a:spcBef>
              <a:buSzPct val="95833"/>
              <a:buAutoNum type="arabicPeriod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각자 한 색깔의 테트리미노를 모두 가져가요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  <a:p>
            <a:pPr marL="240029" marR="6985" indent="-236854">
              <a:lnSpc>
                <a:spcPct val="131900"/>
              </a:lnSpc>
              <a:spcBef>
                <a:spcPts val="100"/>
              </a:spcBef>
              <a:buSzPct val="95833"/>
              <a:buAutoNum type="arabicPeriod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테트리미노를 받침대의 자기 쪽 홈에 맞춰 쌓으세요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  <a:p>
            <a:pPr marL="240029" marR="6985" indent="-236854">
              <a:lnSpc>
                <a:spcPct val="131900"/>
              </a:lnSpc>
              <a:spcBef>
                <a:spcPts val="100"/>
              </a:spcBef>
              <a:buSzPct val="95833"/>
              <a:buAutoNum type="arabicPeriod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받침대의 시작</a:t>
            </a:r>
            <a:r>
              <a:rPr lang="en-US" altLang="ko-KR" sz="2400" dirty="0" smtClean="0">
                <a:latin typeface="맑은 고딕"/>
                <a:cs typeface="맑은 고딕"/>
              </a:rPr>
              <a:t>/</a:t>
            </a:r>
            <a:r>
              <a:rPr lang="ko-KR" altLang="en-US" sz="2400" dirty="0" smtClean="0">
                <a:latin typeface="맑은 고딕"/>
                <a:cs typeface="맑은 고딕"/>
              </a:rPr>
              <a:t>정지 버튼을 눌러 장치를 켜세요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8166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 err="1"/>
              <a:t>게임</a:t>
            </a:r>
            <a:r>
              <a:rPr spc="-415" dirty="0"/>
              <a:t> </a:t>
            </a:r>
            <a:r>
              <a:rPr spc="-340" dirty="0" err="1" smtClean="0"/>
              <a:t>준비</a:t>
            </a:r>
            <a:r>
              <a:rPr lang="en-US" spc="-340" dirty="0" smtClean="0"/>
              <a:t> – </a:t>
            </a:r>
            <a:r>
              <a:rPr lang="ko-KR" altLang="en-US" spc="-340" dirty="0" smtClean="0"/>
              <a:t>게임 선택</a:t>
            </a:r>
            <a:endParaRPr spc="-340" dirty="0"/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60725"/>
            <a:ext cx="4178764" cy="20893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63298" y="1355725"/>
            <a:ext cx="7452101" cy="2407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6985">
              <a:lnSpc>
                <a:spcPct val="131900"/>
              </a:lnSpc>
              <a:spcBef>
                <a:spcPts val="100"/>
              </a:spcBef>
              <a:buSzPct val="95833"/>
              <a:tabLst>
                <a:tab pos="241300" algn="l"/>
              </a:tabLst>
            </a:pPr>
            <a:r>
              <a:rPr lang="ko-KR" altLang="en-US" sz="3200" b="1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 </a:t>
            </a:r>
            <a:r>
              <a:rPr lang="en-US" altLang="ko-KR" sz="3200" b="1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1: </a:t>
            </a:r>
            <a:r>
              <a:rPr lang="ko-KR" altLang="en-US" sz="3200" b="1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스피드 게임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(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액정 화면에 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P1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으로 표시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)</a:t>
            </a:r>
          </a:p>
          <a:p>
            <a:pPr marL="346075" marR="6985" indent="-342900">
              <a:lnSpc>
                <a:spcPct val="131900"/>
              </a:lnSpc>
              <a:spcBef>
                <a:spcPts val="100"/>
              </a:spcBef>
              <a:buSzPct val="95833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장치를 켤 경우 기본 모드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</a:p>
          <a:p>
            <a:pPr marL="3175" marR="6985">
              <a:lnSpc>
                <a:spcPct val="131900"/>
              </a:lnSpc>
              <a:spcBef>
                <a:spcPts val="100"/>
              </a:spcBef>
              <a:buSzPct val="95833"/>
              <a:tabLst>
                <a:tab pos="241300" algn="l"/>
              </a:tabLst>
            </a:pPr>
            <a:r>
              <a:rPr lang="ko-KR" altLang="en-US" sz="3200" b="1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 </a:t>
            </a:r>
            <a:r>
              <a:rPr lang="en-US" altLang="ko-KR" sz="3200" b="1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2: </a:t>
            </a:r>
            <a:r>
              <a:rPr lang="ko-KR" altLang="en-US" sz="3200" b="1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카운트다운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(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액정 화면에 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P2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로 표시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)</a:t>
            </a:r>
          </a:p>
          <a:p>
            <a:pPr marL="346075" marR="6985" indent="-342900">
              <a:lnSpc>
                <a:spcPct val="131900"/>
              </a:lnSpc>
              <a:spcBef>
                <a:spcPts val="100"/>
              </a:spcBef>
              <a:buSzPct val="95833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+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나 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- 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버튼을 누른 채로 시작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/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정지 버튼 한 번 눌러 설정</a:t>
            </a:r>
            <a:endParaRPr lang="en-US" altLang="ko-KR" sz="2400" dirty="0" smtClean="0"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515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508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9299" y="1972542"/>
            <a:ext cx="2453005" cy="1656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테트리미노를 </a:t>
            </a:r>
            <a:endParaRPr lang="en-US" altLang="ko-KR" sz="2400" spc="-14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잘 쌓아 </a:t>
            </a:r>
            <a:endParaRPr lang="en-US" altLang="ko-KR" sz="2400" spc="-14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높은 점수를 얻자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endParaRPr sz="2400" dirty="0">
              <a:latin typeface="맑은 고딕"/>
              <a:cs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20" y="10020"/>
            <a:ext cx="5149850" cy="514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511</Words>
  <Application>Microsoft Office PowerPoint</Application>
  <PresentationFormat>사용자 지정</PresentationFormat>
  <Paragraphs>112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맑은 고딕</vt:lpstr>
      <vt:lpstr>맑은 고딕 Semilight</vt:lpstr>
      <vt:lpstr>Arial</vt:lpstr>
      <vt:lpstr>Office Theme</vt:lpstr>
      <vt:lpstr>테트리스 듀얼</vt:lpstr>
      <vt:lpstr>목차</vt:lpstr>
      <vt:lpstr>게임 소개</vt:lpstr>
      <vt:lpstr>게임 소개</vt:lpstr>
      <vt:lpstr>구성물</vt:lpstr>
      <vt:lpstr>게임 준비</vt:lpstr>
      <vt:lpstr>게임 준비</vt:lpstr>
      <vt:lpstr>게임 준비 – 게임 선택</vt:lpstr>
      <vt:lpstr>게임 목표</vt:lpstr>
      <vt:lpstr>게임 목표</vt:lpstr>
      <vt:lpstr>게임 진행</vt:lpstr>
      <vt:lpstr>게임 진행</vt:lpstr>
      <vt:lpstr>게임 방법</vt:lpstr>
      <vt:lpstr>1. 테트리미노 떨어뜨리기</vt:lpstr>
      <vt:lpstr>2. 점수 계산</vt:lpstr>
      <vt:lpstr>2. 점수 계산</vt:lpstr>
      <vt:lpstr>3. 차례 넘기기</vt:lpstr>
      <vt:lpstr>게임 종료</vt:lpstr>
      <vt:lpstr>게임 종료</vt:lpstr>
      <vt:lpstr>게임 요약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치킨차차</dc:title>
  <dc:creator>KBG_191202_GB</dc:creator>
  <cp:lastModifiedBy>KBG_191202_GB</cp:lastModifiedBy>
  <cp:revision>28</cp:revision>
  <dcterms:created xsi:type="dcterms:W3CDTF">2024-03-20T01:09:31Z</dcterms:created>
  <dcterms:modified xsi:type="dcterms:W3CDTF">2024-04-24T04:48:46Z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2024-03-20T00:00:00Z</vt:filetime>
  </property>
  <property fmtid="{D5CDD505-2E9C-101B-9397-08002B2CF9AE}" pid="3" name="Creator">
    <vt:lpwstr>Adobe InDesign 19.3 (Windows)</vt:lpwstr>
  </property>
  <property fmtid="{D5CDD505-2E9C-101B-9397-08002B2CF9AE}" pid="4" name="LastSaved">
    <vt:filetime>2024-03-20T00:00:00Z</vt:filetime>
  </property>
  <property fmtid="{D5CDD505-2E9C-101B-9397-08002B2CF9AE}" pid="5" name="Producer">
    <vt:lpwstr>Adobe PDF Library 17.0</vt:lpwstr>
  </property>
</Properties>
</file>