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3" r:id="rId19"/>
    <p:sldId id="274" r:id="rId20"/>
    <p:sldId id="281" r:id="rId21"/>
    <p:sldId id="282" r:id="rId22"/>
    <p:sldId id="275" r:id="rId23"/>
    <p:sldId id="276" r:id="rId24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DD288-7B44-4938-A5A9-D806F4CA6CCC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DF334-1558-476E-82C6-329FD8309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96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DF334-1558-476E-82C6-329FD8309CCA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96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DF334-1558-476E-82C6-329FD8309CCA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04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7619" y="1798685"/>
            <a:ext cx="4354195" cy="1545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203"/>
            <a:ext cx="9144000" cy="4686995"/>
            <a:chOff x="0" y="457203"/>
            <a:chExt cx="9144000" cy="4686995"/>
          </a:xfrm>
        </p:grpSpPr>
        <p:sp>
          <p:nvSpPr>
            <p:cNvPr id="3" name="object 3"/>
            <p:cNvSpPr/>
            <p:nvPr/>
          </p:nvSpPr>
          <p:spPr>
            <a:xfrm>
              <a:off x="4572000" y="848271"/>
              <a:ext cx="3515360" cy="3515360"/>
            </a:xfrm>
            <a:custGeom>
              <a:avLst/>
              <a:gdLst/>
              <a:ahLst/>
              <a:cxnLst/>
              <a:rect l="l" t="t" r="r" b="b"/>
              <a:pathLst>
                <a:path w="3515359" h="3515360">
                  <a:moveTo>
                    <a:pt x="0" y="3514801"/>
                  </a:moveTo>
                  <a:lnTo>
                    <a:pt x="3514801" y="3514801"/>
                  </a:lnTo>
                  <a:lnTo>
                    <a:pt x="3514801" y="0"/>
                  </a:lnTo>
                  <a:lnTo>
                    <a:pt x="0" y="0"/>
                  </a:lnTo>
                  <a:lnTo>
                    <a:pt x="0" y="3514801"/>
                  </a:lnTo>
                  <a:close/>
                </a:path>
              </a:pathLst>
            </a:custGeom>
            <a:ln w="1270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335843"/>
              <a:ext cx="9144000" cy="808355"/>
            </a:xfrm>
            <a:custGeom>
              <a:avLst/>
              <a:gdLst/>
              <a:ahLst/>
              <a:cxnLst/>
              <a:rect l="l" t="t" r="r" b="b"/>
              <a:pathLst>
                <a:path w="9144000" h="808354">
                  <a:moveTo>
                    <a:pt x="9144000" y="0"/>
                  </a:moveTo>
                  <a:lnTo>
                    <a:pt x="0" y="0"/>
                  </a:lnTo>
                  <a:lnTo>
                    <a:pt x="0" y="807834"/>
                  </a:lnTo>
                  <a:lnTo>
                    <a:pt x="9144000" y="8078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47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003118"/>
              <a:ext cx="1739264" cy="219075"/>
            </a:xfrm>
            <a:custGeom>
              <a:avLst/>
              <a:gdLst/>
              <a:ahLst/>
              <a:cxnLst/>
              <a:rect l="l" t="t" r="r" b="b"/>
              <a:pathLst>
                <a:path w="1739264" h="219075">
                  <a:moveTo>
                    <a:pt x="1612800" y="0"/>
                  </a:moveTo>
                  <a:lnTo>
                    <a:pt x="0" y="0"/>
                  </a:lnTo>
                  <a:lnTo>
                    <a:pt x="0" y="218884"/>
                  </a:lnTo>
                  <a:lnTo>
                    <a:pt x="1738797" y="218884"/>
                  </a:lnTo>
                  <a:lnTo>
                    <a:pt x="1612800" y="0"/>
                  </a:lnTo>
                  <a:close/>
                </a:path>
              </a:pathLst>
            </a:custGeom>
            <a:solidFill>
              <a:srgbClr val="323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4" y="457203"/>
              <a:ext cx="257124" cy="4120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690" y="503580"/>
              <a:ext cx="174142" cy="15067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4500" y="1827044"/>
            <a:ext cx="4813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4800" b="1" spc="-204" dirty="0" smtClean="0">
                <a:latin typeface="맑은 고딕"/>
                <a:cs typeface="맑은 고딕"/>
              </a:rPr>
              <a:t>티켓 투 </a:t>
            </a:r>
            <a:r>
              <a:rPr lang="ko-KR" altLang="en-US" sz="4800" b="1" spc="-204" dirty="0" err="1" smtClean="0">
                <a:latin typeface="맑은 고딕"/>
                <a:cs typeface="맑은 고딕"/>
              </a:rPr>
              <a:t>라이드</a:t>
            </a:r>
            <a:endParaRPr sz="4800" dirty="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298" y="1472995"/>
            <a:ext cx="4156901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700" spc="-70" dirty="0" smtClean="0">
                <a:solidFill>
                  <a:srgbClr val="323031"/>
                </a:solidFill>
                <a:latin typeface="맑은 고딕 Semilight"/>
                <a:cs typeface="맑은 고딕 Semilight"/>
              </a:rPr>
              <a:t>기차를 타고 대륙을 여행하자</a:t>
            </a:r>
            <a:endParaRPr sz="1700" dirty="0">
              <a:latin typeface="맑은 고딕 Semilight"/>
              <a:cs typeface="맑은 고딕 Semiligh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3" t="2097" r="14709" b="1401"/>
          <a:stretch/>
        </p:blipFill>
        <p:spPr>
          <a:xfrm>
            <a:off x="4876800" y="1203324"/>
            <a:ext cx="3505200" cy="35052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508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9299" y="2126425"/>
            <a:ext cx="2453005" cy="10365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ko-KR" altLang="en-US" sz="2400" dirty="0" smtClean="0">
                <a:latin typeface="맑은 고딕"/>
                <a:cs typeface="맑은 고딕"/>
              </a:rPr>
              <a:t>높은 점수를</a:t>
            </a:r>
            <a:endParaRPr lang="en-US" altLang="ko-KR" sz="2400" dirty="0" smtClean="0">
              <a:latin typeface="맑은 고딕"/>
              <a:cs typeface="맑은 고딕"/>
            </a:endParaRPr>
          </a:p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ko-KR" altLang="en-US" sz="2400" dirty="0" smtClean="0">
                <a:latin typeface="맑은 고딕"/>
                <a:cs typeface="맑은 고딕"/>
              </a:rPr>
              <a:t>향해</a:t>
            </a:r>
            <a:endParaRPr sz="2400" dirty="0">
              <a:latin typeface="맑은 고딕"/>
              <a:cs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33682" r="35833" b="17768"/>
          <a:stretch/>
        </p:blipFill>
        <p:spPr>
          <a:xfrm>
            <a:off x="4572000" y="0"/>
            <a:ext cx="4572000" cy="51657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4474" t="2856" r="6579" b="-984"/>
          <a:stretch/>
        </p:blipFill>
        <p:spPr>
          <a:xfrm>
            <a:off x="4572000" y="-15875"/>
            <a:ext cx="4572000" cy="52340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480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3300" y="1100613"/>
            <a:ext cx="6904900" cy="3281026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200"/>
              </a:spcBef>
              <a:tabLst>
                <a:tab pos="241300" algn="l"/>
              </a:tabLst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/>
                <a:cs typeface="맑은 고딕"/>
              </a:rPr>
              <a:t>게임 도중</a:t>
            </a:r>
            <a:r>
              <a:rPr lang="en-US" altLang="ko-KR" sz="2400" b="1" dirty="0" smtClean="0">
                <a:solidFill>
                  <a:schemeClr val="tx1"/>
                </a:solidFill>
                <a:latin typeface="맑은 고딕"/>
                <a:cs typeface="맑은 고딕"/>
              </a:rPr>
              <a:t>:</a:t>
            </a:r>
            <a:r>
              <a:rPr lang="en-US" altLang="ko-KR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노선을 연결할 때마다</a:t>
            </a:r>
            <a:r>
              <a:rPr lang="ko-KR" altLang="en-US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 점수를 얻어요</a:t>
            </a:r>
            <a:r>
              <a:rPr lang="en-US" altLang="ko-KR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.</a:t>
            </a:r>
          </a:p>
          <a:p>
            <a:pPr marL="12700">
              <a:lnSpc>
                <a:spcPct val="150000"/>
              </a:lnSpc>
              <a:spcBef>
                <a:spcPts val="1200"/>
              </a:spcBef>
              <a:tabLst>
                <a:tab pos="241300" algn="l"/>
              </a:tabLst>
            </a:pPr>
            <a:r>
              <a:rPr lang="ko-KR" altLang="en-US" sz="2400" b="1" dirty="0" smtClean="0">
                <a:solidFill>
                  <a:schemeClr val="tx1"/>
                </a:solidFill>
                <a:latin typeface="맑은 고딕"/>
                <a:cs typeface="맑은 고딕"/>
              </a:rPr>
              <a:t>게임 끝</a:t>
            </a:r>
            <a:r>
              <a:rPr lang="en-US" altLang="ko-KR" sz="2400" b="1" dirty="0" smtClean="0">
                <a:solidFill>
                  <a:schemeClr val="tx1"/>
                </a:solidFill>
                <a:latin typeface="맑은 고딕"/>
                <a:cs typeface="맑은 고딕"/>
              </a:rPr>
              <a:t>:</a:t>
            </a:r>
            <a:r>
              <a:rPr lang="en-US" altLang="ko-KR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목적지 </a:t>
            </a:r>
            <a:r>
              <a:rPr lang="ko-KR" altLang="en-US" sz="2400" dirty="0" err="1" smtClean="0">
                <a:solidFill>
                  <a:srgbClr val="FF0000"/>
                </a:solidFill>
                <a:latin typeface="맑은 고딕"/>
                <a:cs typeface="맑은 고딕"/>
              </a:rPr>
              <a:t>카드대로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 도시를 연결</a:t>
            </a:r>
            <a:r>
              <a:rPr lang="ko-KR" altLang="en-US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하면 점수를 얻고</a:t>
            </a:r>
            <a:r>
              <a:rPr lang="en-US" altLang="ko-KR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연결하지 못하면 감점</a:t>
            </a:r>
            <a:r>
              <a:rPr lang="ko-KR" altLang="en-US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돼요</a:t>
            </a:r>
            <a:r>
              <a:rPr lang="en-US" altLang="ko-KR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.</a:t>
            </a:r>
            <a:r>
              <a:rPr lang="en-US" altLang="ko-KR" sz="2400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노선을 가장 길게 이으면 추가 점수</a:t>
            </a:r>
            <a:r>
              <a:rPr lang="ko-KR" altLang="en-US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를 얻어요</a:t>
            </a:r>
            <a:r>
              <a:rPr lang="en-US" altLang="ko-KR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.</a:t>
            </a:r>
          </a:p>
          <a:p>
            <a:pPr marL="12700">
              <a:lnSpc>
                <a:spcPct val="150000"/>
              </a:lnSpc>
              <a:spcBef>
                <a:spcPts val="1200"/>
              </a:spcBef>
              <a:tabLst>
                <a:tab pos="241300" algn="l"/>
              </a:tabLst>
            </a:pPr>
            <a:r>
              <a:rPr lang="ko-KR" altLang="en-US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점수가 가장 높은 사람이 승리</a:t>
            </a:r>
            <a:r>
              <a:rPr lang="en-US" altLang="ko-KR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813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진행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9298" y="2346325"/>
            <a:ext cx="3758501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ko-KR" alt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목적지까지</a:t>
            </a:r>
            <a:endParaRPr lang="en-US" altLang="ko-KR" sz="2400" spc="-16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ko-KR" alt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노선을 연결해요</a:t>
            </a:r>
            <a:endParaRPr sz="2400" dirty="0">
              <a:latin typeface="맑은 고딕"/>
              <a:cs typeface="맑은 고딕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rcRect l="11150" r="5223"/>
          <a:stretch/>
        </p:blipFill>
        <p:spPr>
          <a:xfrm>
            <a:off x="4572000" y="0"/>
            <a:ext cx="4572000" cy="515448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32567" b="1453"/>
          <a:stretch/>
        </p:blipFill>
        <p:spPr>
          <a:xfrm>
            <a:off x="4572000" y="-5373"/>
            <a:ext cx="4572000" cy="51710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632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진행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0898" y="1508125"/>
            <a:ext cx="7348301" cy="244233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241300" algn="l"/>
              </a:tabLst>
            </a:pPr>
            <a:r>
              <a:rPr lang="ko-KR" alt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자기 차례에 다음 중 하나를 하세요</a:t>
            </a:r>
            <a:r>
              <a:rPr lang="en-US" altLang="ko-KR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lang="ko-KR" altLang="en-US" sz="28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기차 카드 뽑기</a:t>
            </a:r>
            <a:endParaRPr lang="en-US" altLang="ko-KR" sz="2800" spc="-17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lang="ko-KR" altLang="en-US" sz="28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노선 연결하기</a:t>
            </a:r>
            <a:endParaRPr lang="en-US" altLang="ko-KR" sz="2800" spc="-17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lang="ko-KR" altLang="en-US" sz="28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목적지 카드 뽑기</a:t>
            </a:r>
            <a:endParaRPr lang="en-US" altLang="ko-KR" sz="2800" spc="-170" dirty="0" smtClean="0">
              <a:solidFill>
                <a:srgbClr val="323031"/>
              </a:solidFill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508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2248" y="2189454"/>
            <a:ext cx="3964151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ko-KR" altLang="en-US" sz="2500" spc="-145" smtClean="0">
                <a:solidFill>
                  <a:srgbClr val="323031"/>
                </a:solidFill>
                <a:latin typeface="맑은 고딕"/>
                <a:cs typeface="맑은 고딕"/>
              </a:rPr>
              <a:t>시계 방향</a:t>
            </a:r>
            <a:r>
              <a:rPr lang="ko-KR" altLang="en-US" sz="2500" spc="-145">
                <a:solidFill>
                  <a:srgbClr val="323031"/>
                </a:solidFill>
                <a:latin typeface="맑은 고딕"/>
                <a:cs typeface="맑은 고딕"/>
              </a:rPr>
              <a:t>으</a:t>
            </a:r>
            <a:r>
              <a:rPr lang="ko-KR" altLang="en-US" sz="2500" spc="-145" smtClean="0">
                <a:solidFill>
                  <a:srgbClr val="323031"/>
                </a:solidFill>
                <a:latin typeface="맑은 고딕"/>
                <a:cs typeface="맑은 고딕"/>
              </a:rPr>
              <a:t>로</a:t>
            </a:r>
            <a:endParaRPr lang="en-US" altLang="ko-KR" sz="2500" spc="-14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ko-KR" altLang="en-US" sz="25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차례를 진행해요</a:t>
            </a:r>
            <a:endParaRPr sz="2500" dirty="0">
              <a:latin typeface="맑은 고딕"/>
              <a:cs typeface="맑은 고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27121" b="12264"/>
          <a:stretch/>
        </p:blipFill>
        <p:spPr>
          <a:xfrm>
            <a:off x="4038600" y="0"/>
            <a:ext cx="5149851" cy="5149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42029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9579" y="1329142"/>
            <a:ext cx="8026821" cy="3074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97510" indent="-228600">
              <a:lnSpc>
                <a:spcPct val="1304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ko-KR" altLang="en-US" sz="2300" spc="-75" dirty="0" smtClean="0">
                <a:solidFill>
                  <a:srgbClr val="323031"/>
                </a:solidFill>
                <a:latin typeface="맑은 고딕"/>
                <a:cs typeface="맑은 고딕"/>
              </a:rPr>
              <a:t>앞면으로 놓인 카드 중 </a:t>
            </a:r>
            <a:r>
              <a:rPr lang="en-US" altLang="ko-KR" sz="2300" b="1" spc="-75" dirty="0" smtClean="0">
                <a:solidFill>
                  <a:srgbClr val="323031"/>
                </a:solidFill>
                <a:latin typeface="맑은 고딕"/>
                <a:cs typeface="맑은 고딕"/>
              </a:rPr>
              <a:t>1/2</a:t>
            </a:r>
            <a:r>
              <a:rPr lang="ko-KR" altLang="en-US" sz="2300" spc="-75" dirty="0" smtClean="0">
                <a:solidFill>
                  <a:srgbClr val="323031"/>
                </a:solidFill>
                <a:latin typeface="맑은 고딕"/>
                <a:cs typeface="맑은 고딕"/>
              </a:rPr>
              <a:t>장을 뽑아요</a:t>
            </a:r>
            <a:r>
              <a:rPr lang="en-US" altLang="ko-KR" sz="2300" spc="-7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lang="en-US" altLang="ko-KR" sz="2000" spc="-6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468000" marR="5080" indent="-227329">
              <a:lnSpc>
                <a:spcPct val="150000"/>
              </a:lnSpc>
              <a:spcBef>
                <a:spcPts val="565"/>
              </a:spcBef>
              <a:buAutoNum type="arabicPeriod"/>
              <a:tabLst>
                <a:tab pos="241300" algn="l"/>
              </a:tabLst>
            </a:pPr>
            <a:r>
              <a:rPr lang="ko-KR" altLang="en-US" sz="2000" u="sng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색깔 카드를 </a:t>
            </a:r>
            <a:r>
              <a:rPr lang="en-US" altLang="ko-KR" sz="2000" u="sng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2</a:t>
            </a:r>
            <a:r>
              <a:rPr lang="ko-KR" altLang="en-US" sz="2000" u="sng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장</a:t>
            </a:r>
            <a:r>
              <a:rPr lang="ko-KR" altLang="en-US" sz="2000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 가져오거나 </a:t>
            </a:r>
            <a:r>
              <a:rPr lang="ko-KR" altLang="en-US" sz="2000" u="sng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기관차 카드를 </a:t>
            </a:r>
            <a:r>
              <a:rPr lang="en-US" altLang="ko-KR" sz="2000" u="sng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lang="ko-KR" altLang="en-US" sz="2000" u="sng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장</a:t>
            </a:r>
            <a:r>
              <a:rPr lang="ko-KR" altLang="en-US" sz="2000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 가져와요</a:t>
            </a:r>
            <a:r>
              <a:rPr lang="en-US" altLang="ko-KR" sz="2000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468000" marR="5080" indent="-227329">
              <a:lnSpc>
                <a:spcPct val="150000"/>
              </a:lnSpc>
              <a:spcBef>
                <a:spcPts val="565"/>
              </a:spcBef>
              <a:buAutoNum type="arabicPeriod"/>
              <a:tabLst>
                <a:tab pos="241300" algn="l"/>
              </a:tabLst>
            </a:pPr>
            <a:r>
              <a:rPr lang="en-US" altLang="ko-KR" sz="2000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lang="ko-KR" altLang="en-US" sz="2000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장 뽑을 때마다 더미 맨 위 카드로 빈자리를 보충하세요</a:t>
            </a:r>
            <a:r>
              <a:rPr lang="en-US" altLang="ko-KR" sz="2000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468000" marR="5080" indent="-227329">
              <a:lnSpc>
                <a:spcPct val="150000"/>
              </a:lnSpc>
              <a:spcBef>
                <a:spcPts val="565"/>
              </a:spcBef>
              <a:buAutoNum type="arabicPeriod"/>
              <a:tabLst>
                <a:tab pos="241300" algn="l"/>
              </a:tabLst>
            </a:pPr>
            <a:r>
              <a:rPr lang="en-US" altLang="ko-KR" sz="2000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5</a:t>
            </a:r>
            <a:r>
              <a:rPr lang="ko-KR" altLang="en-US" sz="2000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장 중 </a:t>
            </a:r>
            <a:r>
              <a:rPr lang="en-US" altLang="ko-KR"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3</a:t>
            </a:r>
            <a:r>
              <a:rPr lang="ko-KR" altLang="en-US" sz="2000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장이 기관차 카드라면</a:t>
            </a:r>
            <a:r>
              <a:rPr lang="en-US" altLang="ko-KR" sz="2000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, </a:t>
            </a:r>
            <a:r>
              <a:rPr lang="ko-KR" altLang="en-US" sz="2000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모두 버리고 새로 뽑아요</a:t>
            </a:r>
            <a:r>
              <a:rPr lang="en-US" altLang="ko-KR" sz="2000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241300" marR="397510" indent="-228600">
              <a:lnSpc>
                <a:spcPct val="1304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ko-KR" altLang="en-US" sz="2400" spc="-75" dirty="0" smtClean="0">
                <a:solidFill>
                  <a:srgbClr val="323031"/>
                </a:solidFill>
                <a:latin typeface="맑은 고딕"/>
                <a:cs typeface="맑은 고딕"/>
              </a:rPr>
              <a:t>기차 카드 더미의 카드 </a:t>
            </a:r>
            <a:r>
              <a:rPr lang="en-US" altLang="ko-KR" sz="2400" b="1" spc="-75" dirty="0" smtClean="0">
                <a:solidFill>
                  <a:srgbClr val="323031"/>
                </a:solidFill>
                <a:latin typeface="맑은 고딕"/>
                <a:cs typeface="맑은 고딕"/>
              </a:rPr>
              <a:t>2</a:t>
            </a:r>
            <a:r>
              <a:rPr lang="ko-KR" altLang="en-US" sz="2400" spc="-75" dirty="0" smtClean="0">
                <a:solidFill>
                  <a:srgbClr val="323031"/>
                </a:solidFill>
                <a:latin typeface="맑은 고딕"/>
                <a:cs typeface="맑은 고딕"/>
              </a:rPr>
              <a:t>장을 뽑아요</a:t>
            </a:r>
            <a:r>
              <a:rPr lang="en-US" altLang="ko-KR" sz="2400" spc="-7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12700" marR="397510">
              <a:lnSpc>
                <a:spcPct val="1304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altLang="ko-KR" sz="2400" spc="-75" dirty="0" smtClean="0">
                <a:solidFill>
                  <a:srgbClr val="FF0000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※ </a:t>
            </a:r>
            <a:r>
              <a:rPr lang="ko-KR" altLang="en-US" sz="2400" spc="-75" dirty="0" smtClean="0">
                <a:solidFill>
                  <a:srgbClr val="FF0000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더미가 비면 버려진 카드를 섞어 새 더미를 만들어요</a:t>
            </a:r>
            <a:r>
              <a:rPr lang="en-US" altLang="ko-KR" sz="2400" spc="-75" dirty="0" smtClean="0">
                <a:solidFill>
                  <a:srgbClr val="FF0000"/>
                </a:solidFill>
                <a:uFill>
                  <a:solidFill>
                    <a:srgbClr val="323031"/>
                  </a:solidFill>
                </a:uFill>
                <a:latin typeface="맑은 고딕"/>
                <a:cs typeface="맑은 고딕"/>
              </a:rPr>
              <a:t>.</a:t>
            </a:r>
            <a:endParaRPr lang="en-US" altLang="ko-KR" sz="2400" spc="-160" dirty="0" smtClean="0">
              <a:solidFill>
                <a:srgbClr val="FF0000"/>
              </a:solidFill>
              <a:uFill>
                <a:solidFill>
                  <a:srgbClr val="323031"/>
                </a:solidFill>
              </a:uFill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57600" y="368069"/>
            <a:ext cx="5029996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1.</a:t>
            </a:r>
            <a:r>
              <a:rPr sz="2500" spc="-265" dirty="0"/>
              <a:t> </a:t>
            </a:r>
            <a:r>
              <a:rPr lang="ko-KR" altLang="en-US" sz="2500" spc="-75" dirty="0" smtClean="0"/>
              <a:t>기차 카드 뽑기</a:t>
            </a:r>
            <a:endParaRPr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b="67756"/>
          <a:stretch/>
        </p:blipFill>
        <p:spPr>
          <a:xfrm>
            <a:off x="6372395" y="2117725"/>
            <a:ext cx="2771605" cy="166052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45220" y="604380"/>
            <a:ext cx="5269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7618" y="1217998"/>
            <a:ext cx="7232982" cy="362330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469900" indent="-457200" algn="l">
              <a:lnSpc>
                <a:spcPct val="100000"/>
              </a:lnSpc>
              <a:spcBef>
                <a:spcPts val="153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빈 노선을 골라 그 칸 수만큼 기차 카드를 내요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  <a:endParaRPr sz="2000" dirty="0" smtClean="0">
              <a:solidFill>
                <a:srgbClr val="FF0000"/>
              </a:solidFill>
              <a:latin typeface="맑은 고딕"/>
              <a:cs typeface="맑은 고딕"/>
            </a:endParaRPr>
          </a:p>
          <a:p>
            <a:pPr marL="591186" marR="1233805" lvl="1" indent="-342900" algn="l">
              <a:lnSpc>
                <a:spcPct val="137500"/>
              </a:lnSpc>
              <a:spcBef>
                <a:spcPts val="570"/>
              </a:spcBef>
              <a:buFont typeface="Arial" panose="020B0604020202020204" pitchFamily="34" charset="0"/>
              <a:buChar char="•"/>
              <a:tabLst>
                <a:tab pos="477520" algn="l"/>
              </a:tabLst>
            </a:pPr>
            <a:r>
              <a:rPr lang="ko-KR" altLang="en-US" sz="20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>노선과 같은 색깔 카드를 모아서 내야 해요</a:t>
            </a:r>
            <a:r>
              <a:rPr lang="en-US" altLang="ko-KR" sz="20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591186" marR="1233805" lvl="1" indent="-342900" algn="l">
              <a:lnSpc>
                <a:spcPct val="137500"/>
              </a:lnSpc>
              <a:spcBef>
                <a:spcPts val="570"/>
              </a:spcBef>
              <a:buFont typeface="Arial" panose="020B0604020202020204" pitchFamily="34" charset="0"/>
              <a:buChar char="•"/>
              <a:tabLst>
                <a:tab pos="477520" algn="l"/>
              </a:tabLst>
            </a:pPr>
            <a:r>
              <a:rPr lang="ko-KR" altLang="en-US" sz="20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>기관차 카드를 대신 내도 돼요</a:t>
            </a:r>
            <a:r>
              <a:rPr lang="en-US" altLang="ko-KR" sz="20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469900" indent="-457200" algn="l">
              <a:lnSpc>
                <a:spcPct val="100000"/>
              </a:lnSpc>
              <a:spcBef>
                <a:spcPts val="153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각 칸에 자기 기차를 놓아요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</a:p>
          <a:p>
            <a:pPr marL="469900" indent="-457200" algn="l">
              <a:lnSpc>
                <a:spcPct val="100000"/>
              </a:lnSpc>
              <a:spcBef>
                <a:spcPts val="153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즉시 점수를 얻어요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</a:p>
          <a:p>
            <a:pPr marL="12700" algn="l">
              <a:lnSpc>
                <a:spcPct val="100000"/>
              </a:lnSpc>
              <a:spcBef>
                <a:spcPts val="1530"/>
              </a:spcBef>
              <a:tabLst>
                <a:tab pos="241300" algn="l"/>
              </a:tabLst>
            </a:pPr>
            <a:r>
              <a:rPr lang="en-US" altLang="ko-KR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※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한 사람이 두 갈래 노선의 두 노선을 모두 연결할 </a:t>
            </a:r>
            <a:r>
              <a:rPr lang="en-US" altLang="ko-KR" sz="2400" dirty="0">
                <a:solidFill>
                  <a:srgbClr val="FF0000"/>
                </a:solidFill>
                <a:latin typeface="맑은 고딕"/>
                <a:cs typeface="맑은 고딕"/>
              </a:rPr>
              <a:t/>
            </a:r>
            <a:br>
              <a:rPr lang="en-US" altLang="ko-KR" sz="2400" dirty="0">
                <a:solidFill>
                  <a:srgbClr val="FF0000"/>
                </a:solidFill>
                <a:latin typeface="맑은 고딕"/>
                <a:cs typeface="맑은 고딕"/>
              </a:rPr>
            </a:br>
            <a:r>
              <a:rPr lang="en-US" altLang="ko-KR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  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수는 없어요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!</a:t>
            </a:r>
            <a:endParaRPr lang="ko-KR" altLang="en-US" sz="2000" dirty="0" smtClean="0">
              <a:solidFill>
                <a:srgbClr val="FF0000"/>
              </a:solidFill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86201" y="368069"/>
            <a:ext cx="480152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70" dirty="0" smtClean="0"/>
              <a:t>2</a:t>
            </a:r>
            <a:r>
              <a:rPr sz="2500" spc="-100" dirty="0" smtClean="0"/>
              <a:t>.</a:t>
            </a:r>
            <a:r>
              <a:rPr sz="2500" spc="-245" dirty="0" smtClean="0"/>
              <a:t> </a:t>
            </a:r>
            <a:r>
              <a:rPr lang="ko-KR" altLang="en-US" sz="2500" spc="-165" dirty="0" smtClean="0"/>
              <a:t>노선 연결</a:t>
            </a:r>
            <a:endParaRPr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5269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7618" y="1736725"/>
            <a:ext cx="7232982" cy="2058256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469900" indent="-457200" algn="l">
              <a:lnSpc>
                <a:spcPct val="100000"/>
              </a:lnSpc>
              <a:spcBef>
                <a:spcPts val="153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더미 맨 위에서 카드 </a:t>
            </a:r>
            <a:r>
              <a:rPr lang="en-US" altLang="ko-KR" sz="2400" dirty="0" smtClean="0">
                <a:latin typeface="맑은 고딕"/>
                <a:cs typeface="맑은 고딕"/>
              </a:rPr>
              <a:t>3</a:t>
            </a:r>
            <a:r>
              <a:rPr lang="ko-KR" altLang="en-US" sz="2400" dirty="0" smtClean="0">
                <a:latin typeface="맑은 고딕"/>
                <a:cs typeface="맑은 고딕"/>
              </a:rPr>
              <a:t>장을 뽑아요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  <a:endParaRPr sz="2000" dirty="0" smtClean="0">
              <a:solidFill>
                <a:srgbClr val="FF0000"/>
              </a:solidFill>
              <a:latin typeface="맑은 고딕"/>
              <a:cs typeface="맑은 고딕"/>
            </a:endParaRPr>
          </a:p>
          <a:p>
            <a:pPr marL="469900" indent="-457200" algn="l">
              <a:lnSpc>
                <a:spcPct val="100000"/>
              </a:lnSpc>
              <a:spcBef>
                <a:spcPts val="153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lang="en-US" altLang="ko-KR" sz="2400" dirty="0" smtClean="0">
                <a:latin typeface="맑은 고딕"/>
                <a:cs typeface="맑은 고딕"/>
              </a:rPr>
              <a:t>1</a:t>
            </a:r>
            <a:r>
              <a:rPr lang="ko-KR" altLang="en-US" sz="2400" dirty="0" smtClean="0">
                <a:latin typeface="맑은 고딕"/>
                <a:cs typeface="맑은 고딕"/>
              </a:rPr>
              <a:t>장부터 </a:t>
            </a:r>
            <a:r>
              <a:rPr lang="en-US" altLang="ko-KR" sz="2400" dirty="0" smtClean="0">
                <a:latin typeface="맑은 고딕"/>
                <a:cs typeface="맑은 고딕"/>
              </a:rPr>
              <a:t>3</a:t>
            </a:r>
            <a:r>
              <a:rPr lang="ko-KR" altLang="en-US" sz="2400" dirty="0" smtClean="0">
                <a:latin typeface="맑은 고딕"/>
                <a:cs typeface="맑은 고딕"/>
              </a:rPr>
              <a:t>장까지 골라서 가져요</a:t>
            </a:r>
            <a:r>
              <a:rPr lang="en-US" altLang="ko-KR" sz="2400" dirty="0">
                <a:latin typeface="맑은 고딕"/>
                <a:cs typeface="맑은 고딕"/>
              </a:rPr>
              <a:t>.</a:t>
            </a:r>
            <a:endParaRPr lang="en-US" altLang="ko-KR" sz="2400" dirty="0" smtClean="0">
              <a:latin typeface="맑은 고딕"/>
              <a:cs typeface="맑은 고딕"/>
            </a:endParaRPr>
          </a:p>
          <a:p>
            <a:pPr marL="12700" algn="l">
              <a:lnSpc>
                <a:spcPct val="100000"/>
              </a:lnSpc>
              <a:spcBef>
                <a:spcPts val="1530"/>
              </a:spcBef>
              <a:tabLst>
                <a:tab pos="241300" algn="l"/>
              </a:tabLst>
            </a:pPr>
            <a:r>
              <a:rPr lang="en-US" altLang="ko-KR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※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게임이 끝날 때 완성 못 한 목적지 카드 점수만큼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/>
            </a:r>
            <a:br>
              <a:rPr lang="en-US" altLang="ko-KR" sz="2400" dirty="0" smtClean="0">
                <a:solidFill>
                  <a:srgbClr val="FF0000"/>
                </a:solidFill>
                <a:latin typeface="맑은 고딕"/>
                <a:cs typeface="맑은 고딕"/>
              </a:rPr>
            </a:br>
            <a:r>
              <a:rPr lang="en-US" altLang="ko-KR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  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감점 당하니 조심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!</a:t>
            </a:r>
            <a:endParaRPr lang="ko-KR" altLang="en-US" sz="2000" dirty="0" smtClean="0">
              <a:solidFill>
                <a:srgbClr val="FF0000"/>
              </a:solidFill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86201" y="368069"/>
            <a:ext cx="480152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70" dirty="0" smtClean="0"/>
              <a:t>2</a:t>
            </a:r>
            <a:r>
              <a:rPr sz="2500" spc="-100" dirty="0" smtClean="0"/>
              <a:t>.</a:t>
            </a:r>
            <a:r>
              <a:rPr sz="2500" spc="-245" dirty="0" smtClean="0"/>
              <a:t> </a:t>
            </a:r>
            <a:r>
              <a:rPr lang="ko-KR" altLang="en-US" sz="2500" spc="-165" dirty="0" smtClean="0"/>
              <a:t>목적지 카드 뽑기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2435113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441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5300" y="2270125"/>
            <a:ext cx="265570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ko-KR" altLang="en-US" sz="25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기차가 </a:t>
            </a:r>
            <a:r>
              <a:rPr lang="en-US" altLang="ko-KR" sz="25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2</a:t>
            </a:r>
            <a:r>
              <a:rPr lang="ko-KR" altLang="en-US" sz="25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개 이하로</a:t>
            </a:r>
            <a:endParaRPr lang="en-US" altLang="ko-KR" sz="2500" spc="-14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ko-KR" altLang="en-US" sz="25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남았나요</a:t>
            </a:r>
            <a:r>
              <a:rPr lang="en-US" altLang="ko-KR" sz="25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?</a:t>
            </a:r>
            <a:endParaRPr sz="2500" dirty="0">
              <a:latin typeface="맑은 고딕"/>
              <a:cs typeface="맑은 고딕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rcRect l="23894" t="6756" r="4422" b="1351"/>
          <a:stretch/>
        </p:blipFill>
        <p:spPr>
          <a:xfrm>
            <a:off x="4572000" y="-15875"/>
            <a:ext cx="45720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5880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377619" y="1799995"/>
            <a:ext cx="7461581" cy="2001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985" indent="-228600">
              <a:lnSpc>
                <a:spcPct val="1319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ko-KR" altLang="en-US" spc="-140" dirty="0" smtClean="0"/>
              <a:t>누군가 기차를 </a:t>
            </a:r>
            <a:r>
              <a:rPr lang="en-US" altLang="ko-KR" spc="-140" dirty="0" smtClean="0"/>
              <a:t>2</a:t>
            </a:r>
            <a:r>
              <a:rPr lang="ko-KR" altLang="en-US" spc="-140" dirty="0" smtClean="0"/>
              <a:t>개 이하로 남기고서 차례를 끝내면</a:t>
            </a:r>
            <a:endParaRPr lang="en-US" altLang="ko-KR" spc="-140" dirty="0" smtClean="0"/>
          </a:p>
          <a:p>
            <a:pPr marL="241300" marR="6985" indent="-228600">
              <a:lnSpc>
                <a:spcPct val="1319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ko-KR" altLang="en-US" b="1" spc="-140" dirty="0" smtClean="0"/>
              <a:t>그 사람 포함 모두가 한 번씩 차례를 더 진행하고</a:t>
            </a:r>
            <a:endParaRPr lang="en-US" altLang="ko-KR" b="1" spc="-140" dirty="0" smtClean="0"/>
          </a:p>
          <a:p>
            <a:pPr marL="241300" marR="6985" indent="-228600">
              <a:lnSpc>
                <a:spcPct val="1319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ko-KR" altLang="en-US" spc="-140" dirty="0" smtClean="0"/>
              <a:t>게임이 끝납니다</a:t>
            </a:r>
            <a:r>
              <a:rPr lang="en-US" altLang="ko-KR" spc="-140" dirty="0" smtClean="0"/>
              <a:t>!</a:t>
            </a:r>
          </a:p>
          <a:p>
            <a:pPr marL="241300" marR="6985" indent="-228600">
              <a:lnSpc>
                <a:spcPct val="1319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ko-KR" altLang="en-US" spc="-140" dirty="0" smtClean="0"/>
              <a:t>각자 점수를 계산해서 점수가 가장 높은 사람이 승리</a:t>
            </a:r>
            <a:r>
              <a:rPr lang="en-US" altLang="ko-KR" spc="-140" dirty="0" smtClean="0"/>
              <a:t>!</a:t>
            </a:r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3746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목차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8004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004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8004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8004" y="378324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001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2001" y="3779647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001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2001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63299" y="1374703"/>
            <a:ext cx="83710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01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3298" y="1477409"/>
            <a:ext cx="2005457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5" dirty="0">
                <a:solidFill>
                  <a:srgbClr val="323031"/>
                </a:solidFill>
                <a:latin typeface="맑은 고딕"/>
                <a:cs typeface="맑은 고딕"/>
              </a:rPr>
              <a:t>소개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7899" y="2059068"/>
            <a:ext cx="2750856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03</a:t>
            </a:r>
            <a:r>
              <a:rPr sz="6000" b="0" spc="375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7899" y="2824878"/>
            <a:ext cx="2750856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05</a:t>
            </a:r>
            <a:r>
              <a:rPr sz="6000" b="0" spc="375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7898" y="3618628"/>
            <a:ext cx="280726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07</a:t>
            </a:r>
            <a:r>
              <a:rPr sz="6000" b="0" spc="502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종료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5676" y="1231475"/>
            <a:ext cx="2739724" cy="2224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00"/>
              </a:spcBef>
            </a:pPr>
            <a:r>
              <a:rPr sz="2500" spc="-25" dirty="0">
                <a:solidFill>
                  <a:srgbClr val="323031"/>
                </a:solidFill>
                <a:latin typeface="맑은 고딕"/>
                <a:cs typeface="맑은 고딕"/>
              </a:rPr>
              <a:t>구성물</a:t>
            </a:r>
            <a:endParaRPr sz="2500" dirty="0"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목표</a:t>
            </a:r>
            <a:endParaRPr lang="en-US" sz="2500" spc="-2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5676" y="3809128"/>
            <a:ext cx="350172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60" dirty="0">
                <a:solidFill>
                  <a:srgbClr val="323031"/>
                </a:solidFill>
                <a:latin typeface="맑은 고딕"/>
                <a:cs typeface="맑은 고딕"/>
              </a:rPr>
              <a:t>요약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7368" y="1330325"/>
            <a:ext cx="78830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02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87368" y="3717925"/>
            <a:ext cx="15468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08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87368" y="2117725"/>
            <a:ext cx="8610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8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04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7368" y="2930525"/>
            <a:ext cx="9372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06</a:t>
            </a:r>
            <a:endParaRPr sz="4000" dirty="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480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lang="ko-KR" altLang="en-US" spc="-225" dirty="0"/>
              <a:t>게임</a:t>
            </a:r>
            <a:r>
              <a:rPr lang="ko-KR" altLang="en-US" spc="-415" dirty="0"/>
              <a:t> </a:t>
            </a:r>
            <a:r>
              <a:rPr lang="ko-KR" altLang="en-US" spc="-340" dirty="0"/>
              <a:t>종료</a:t>
            </a:r>
            <a:endParaRPr spc="-340" dirty="0"/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3300" y="1127125"/>
            <a:ext cx="4847500" cy="3619581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800"/>
              </a:spcBef>
              <a:tabLst>
                <a:tab pos="241300" algn="l"/>
              </a:tabLst>
            </a:pPr>
            <a:r>
              <a:rPr lang="ko-KR" altLang="en-US" sz="2800" b="1" dirty="0" smtClean="0">
                <a:solidFill>
                  <a:schemeClr val="tx1"/>
                </a:solidFill>
                <a:latin typeface="맑은 고딕"/>
                <a:cs typeface="맑은 고딕"/>
              </a:rPr>
              <a:t>최종 점수</a:t>
            </a:r>
            <a:r>
              <a:rPr lang="en-US" altLang="ko-KR" sz="2800" b="1" dirty="0">
                <a:solidFill>
                  <a:schemeClr val="tx1"/>
                </a:solidFill>
                <a:latin typeface="맑은 고딕"/>
                <a:cs typeface="맑은 고딕"/>
              </a:rPr>
              <a:t> =</a:t>
            </a:r>
            <a:r>
              <a:rPr lang="en-US" altLang="ko-KR" sz="2800" b="1" dirty="0" smtClean="0">
                <a:solidFill>
                  <a:schemeClr val="tx1"/>
                </a:solidFill>
                <a:latin typeface="맑은 고딕"/>
                <a:cs typeface="맑은 고딕"/>
              </a:rPr>
              <a:t/>
            </a:r>
            <a:br>
              <a:rPr lang="en-US" altLang="ko-KR" sz="2800" b="1" dirty="0" smtClean="0">
                <a:solidFill>
                  <a:schemeClr val="tx1"/>
                </a:solidFill>
                <a:latin typeface="맑은 고딕"/>
                <a:cs typeface="맑은 고딕"/>
              </a:rPr>
            </a:br>
            <a:r>
              <a:rPr lang="en-US" altLang="ko-KR" sz="2400" b="1" dirty="0" smtClean="0">
                <a:solidFill>
                  <a:schemeClr val="tx1"/>
                </a:solidFill>
                <a:latin typeface="맑은 고딕"/>
                <a:cs typeface="맑은 고딕"/>
              </a:rPr>
              <a:t>   </a:t>
            </a:r>
            <a:r>
              <a:rPr lang="ko-KR" altLang="en-US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현재까지의 점수</a:t>
            </a:r>
            <a:r>
              <a:rPr lang="en-US" altLang="ko-KR" sz="2400" dirty="0">
                <a:solidFill>
                  <a:schemeClr val="tx1"/>
                </a:solidFill>
                <a:latin typeface="맑은 고딕"/>
                <a:cs typeface="맑은 고딕"/>
              </a:rPr>
              <a:t/>
            </a:r>
            <a:br>
              <a:rPr lang="en-US" altLang="ko-KR" sz="2400" dirty="0">
                <a:solidFill>
                  <a:schemeClr val="tx1"/>
                </a:solidFill>
                <a:latin typeface="맑은 고딕"/>
                <a:cs typeface="맑은 고딕"/>
              </a:rPr>
            </a:br>
            <a:r>
              <a:rPr lang="ko-KR" altLang="en-US" sz="2400" b="1" dirty="0" smtClean="0">
                <a:solidFill>
                  <a:schemeClr val="tx1"/>
                </a:solidFill>
                <a:latin typeface="맑은 고딕"/>
                <a:cs typeface="맑은 고딕"/>
              </a:rPr>
              <a:t>＋</a:t>
            </a:r>
            <a:r>
              <a:rPr lang="ko-KR" altLang="en-US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완성한 목적지 카드의 점수</a:t>
            </a:r>
            <a:r>
              <a:rPr lang="en-US" altLang="ko-KR" sz="2400" dirty="0">
                <a:solidFill>
                  <a:schemeClr val="tx1"/>
                </a:solidFill>
                <a:latin typeface="맑은 고딕"/>
                <a:cs typeface="맑은 고딕"/>
              </a:rPr>
              <a:t/>
            </a:r>
            <a:br>
              <a:rPr lang="en-US" altLang="ko-KR" sz="2400" dirty="0">
                <a:solidFill>
                  <a:schemeClr val="tx1"/>
                </a:solidFill>
                <a:latin typeface="맑은 고딕"/>
                <a:cs typeface="맑은 고딕"/>
              </a:rPr>
            </a:br>
            <a:r>
              <a:rPr lang="ko-KR" altLang="en-US" sz="2400" b="1" dirty="0" smtClean="0">
                <a:solidFill>
                  <a:srgbClr val="FF0000"/>
                </a:solidFill>
                <a:latin typeface="맑은 고딕"/>
                <a:cs typeface="맑은 고딕"/>
              </a:rPr>
              <a:t>－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완성 못한 목적지 카드의 점수</a:t>
            </a:r>
            <a:r>
              <a:rPr lang="en-US" altLang="ko-KR" sz="2400" dirty="0">
                <a:solidFill>
                  <a:srgbClr val="FF0000"/>
                </a:solidFill>
                <a:latin typeface="맑은 고딕"/>
                <a:cs typeface="맑은 고딕"/>
              </a:rPr>
              <a:t/>
            </a:r>
            <a:br>
              <a:rPr lang="en-US" altLang="ko-KR" sz="2400" dirty="0">
                <a:solidFill>
                  <a:srgbClr val="FF0000"/>
                </a:solidFill>
                <a:latin typeface="맑은 고딕"/>
                <a:cs typeface="맑은 고딕"/>
              </a:rPr>
            </a:br>
            <a:r>
              <a:rPr lang="ko-KR" altLang="en-US" sz="2400" b="1" dirty="0" smtClean="0">
                <a:solidFill>
                  <a:schemeClr val="tx1"/>
                </a:solidFill>
                <a:latin typeface="맑은 고딕"/>
                <a:cs typeface="맑은 고딕"/>
              </a:rPr>
              <a:t>＋</a:t>
            </a:r>
            <a:r>
              <a:rPr lang="ko-KR" altLang="en-US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한붓그리기로 가장 길게 이은</a:t>
            </a:r>
            <a:r>
              <a:rPr lang="en-US" altLang="ko-KR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/>
            </a:r>
            <a:br>
              <a:rPr lang="en-US" altLang="ko-KR" sz="2400" dirty="0" smtClean="0">
                <a:solidFill>
                  <a:schemeClr val="tx1"/>
                </a:solidFill>
                <a:latin typeface="맑은 고딕"/>
                <a:cs typeface="맑은 고딕"/>
              </a:rPr>
            </a:br>
            <a:r>
              <a:rPr lang="en-US" altLang="ko-KR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   </a:t>
            </a:r>
            <a:r>
              <a:rPr lang="ko-KR" altLang="en-US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사람이 </a:t>
            </a:r>
            <a:r>
              <a:rPr lang="en-US" altLang="ko-KR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10</a:t>
            </a:r>
            <a:r>
              <a:rPr lang="ko-KR" altLang="en-US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점</a:t>
            </a:r>
            <a:r>
              <a:rPr lang="en-US" altLang="ko-KR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(</a:t>
            </a:r>
            <a:r>
              <a:rPr lang="ko-KR" altLang="en-US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가장 긴 노선</a:t>
            </a:r>
            <a:r>
              <a:rPr lang="en-US" altLang="ko-KR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)</a:t>
            </a:r>
            <a:endParaRPr sz="2400" dirty="0">
              <a:solidFill>
                <a:schemeClr val="tx1"/>
              </a:solidFill>
              <a:latin typeface="맑은 고딕"/>
              <a:cs typeface="맑은 고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t="32244"/>
          <a:stretch/>
        </p:blipFill>
        <p:spPr>
          <a:xfrm>
            <a:off x="6123797" y="1161526"/>
            <a:ext cx="2771605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51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480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lang="ko-KR" altLang="en-US" spc="-225" dirty="0"/>
              <a:t>게임</a:t>
            </a:r>
            <a:r>
              <a:rPr lang="ko-KR" altLang="en-US" spc="-415" dirty="0"/>
              <a:t> </a:t>
            </a:r>
            <a:r>
              <a:rPr lang="ko-KR" altLang="en-US" spc="-340" dirty="0"/>
              <a:t>종료</a:t>
            </a:r>
            <a:endParaRPr spc="-340" dirty="0"/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1553300" y="1584325"/>
            <a:ext cx="6904900" cy="2188420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800" b="1" dirty="0" smtClean="0">
                <a:latin typeface="맑은 고딕"/>
                <a:cs typeface="맑은 고딕"/>
              </a:rPr>
              <a:t>승리</a:t>
            </a:r>
            <a:r>
              <a:rPr lang="en-US" altLang="ko-KR" sz="2800" b="1" dirty="0" smtClean="0">
                <a:latin typeface="맑은 고딕"/>
                <a:cs typeface="맑은 고딕"/>
              </a:rPr>
              <a:t>:</a:t>
            </a:r>
            <a:r>
              <a:rPr lang="en-US" altLang="ko-KR" sz="2800" dirty="0" smtClean="0">
                <a:latin typeface="맑은 고딕"/>
                <a:cs typeface="맑은 고딕"/>
              </a:rPr>
              <a:t> </a:t>
            </a:r>
            <a:r>
              <a:rPr lang="ko-KR" altLang="en-US" sz="2800" dirty="0" smtClean="0">
                <a:latin typeface="맑은 고딕"/>
                <a:cs typeface="맑은 고딕"/>
              </a:rPr>
              <a:t>점수가 가장 높은 사람</a:t>
            </a:r>
            <a:r>
              <a:rPr lang="en-US" altLang="ko-KR" sz="2800" dirty="0" smtClean="0">
                <a:latin typeface="맑은 고딕"/>
                <a:cs typeface="맑은 고딕"/>
              </a:rPr>
              <a:t> </a:t>
            </a: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800" b="1" dirty="0" err="1" smtClean="0">
                <a:latin typeface="맑은 고딕"/>
                <a:cs typeface="맑은 고딕"/>
              </a:rPr>
              <a:t>동점자</a:t>
            </a:r>
            <a:r>
              <a:rPr lang="en-US" altLang="ko-KR" sz="2800" b="1" dirty="0">
                <a:latin typeface="맑은 고딕"/>
                <a:cs typeface="맑은 고딕"/>
              </a:rPr>
              <a:t> </a:t>
            </a:r>
            <a:r>
              <a:rPr lang="ko-KR" altLang="en-US" sz="2800" b="1" dirty="0" smtClean="0">
                <a:latin typeface="맑은 고딕"/>
                <a:cs typeface="맑은 고딕"/>
              </a:rPr>
              <a:t>처리</a:t>
            </a:r>
            <a:r>
              <a:rPr lang="en-US" altLang="ko-KR" sz="2800" b="1" dirty="0" smtClean="0">
                <a:latin typeface="맑은 고딕"/>
                <a:cs typeface="맑은 고딕"/>
              </a:rPr>
              <a:t>:</a:t>
            </a:r>
            <a:r>
              <a:rPr lang="en-US" altLang="ko-KR" sz="2800" dirty="0" smtClean="0">
                <a:latin typeface="맑은 고딕"/>
                <a:cs typeface="맑은 고딕"/>
              </a:rPr>
              <a:t> </a:t>
            </a:r>
          </a:p>
          <a:p>
            <a:pPr marL="469900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목적지 카드를 많이 달성한 사람 </a:t>
            </a:r>
            <a:endParaRPr lang="en-US" altLang="ko-KR" sz="2400" dirty="0" smtClean="0">
              <a:latin typeface="맑은 고딕"/>
              <a:cs typeface="맑은 고딕"/>
            </a:endParaRPr>
          </a:p>
          <a:p>
            <a:pPr marL="469900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가장 긴 노선 보너스 얻은 사람</a:t>
            </a:r>
            <a:endParaRPr sz="2400" dirty="0"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0893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6336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요약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300" y="1195118"/>
            <a:ext cx="7528300" cy="3681714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sz="2400" b="1" spc="-140" dirty="0">
                <a:solidFill>
                  <a:srgbClr val="323031"/>
                </a:solidFill>
                <a:latin typeface="맑은 고딕"/>
                <a:cs typeface="맑은 고딕"/>
              </a:rPr>
              <a:t>준비:</a:t>
            </a:r>
            <a:r>
              <a:rPr sz="2400" b="1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시작 기차 카드는 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4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장 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/ 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목적지 카드는 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2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장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, </a:t>
            </a:r>
            <a:b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        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펼친 기차 카드는 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5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장</a:t>
            </a:r>
            <a:endParaRPr sz="2400" dirty="0">
              <a:latin typeface="맑은 고딕"/>
              <a:cs typeface="맑은 고딕"/>
            </a:endParaRPr>
          </a:p>
          <a:p>
            <a:pPr marL="241300" marR="1176020" indent="-228600">
              <a:lnSpc>
                <a:spcPct val="131900"/>
              </a:lnSpc>
              <a:spcBef>
                <a:spcPts val="570"/>
              </a:spcBef>
              <a:buChar char="•"/>
              <a:tabLst>
                <a:tab pos="241300" algn="l"/>
              </a:tabLst>
            </a:pPr>
            <a:r>
              <a:rPr lang="ko-KR" altLang="en-US" sz="2400" b="1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자기 차례에는</a:t>
            </a:r>
            <a:r>
              <a:rPr lang="en-US" altLang="ko-KR" sz="2400" b="1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: </a:t>
            </a:r>
            <a:r>
              <a:rPr lang="ko-KR" altLang="en-US" sz="24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기차 카드 뽑기 </a:t>
            </a:r>
            <a:r>
              <a:rPr lang="en-US" altLang="ko-KR" sz="24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/ </a:t>
            </a:r>
            <a:r>
              <a:rPr lang="ko-KR" altLang="en-US" sz="24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노선 연결 </a:t>
            </a:r>
            <a:r>
              <a:rPr lang="en-US" altLang="ko-KR" sz="24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/</a:t>
            </a:r>
            <a:br>
              <a:rPr lang="en-US" altLang="ko-KR" sz="24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en-US" altLang="ko-KR" sz="24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                      </a:t>
            </a:r>
            <a:r>
              <a:rPr lang="ko-KR" altLang="en-US" sz="24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목적지 카드 뽑기 중 하나</a:t>
            </a:r>
            <a:endParaRPr sz="2400" dirty="0">
              <a:latin typeface="맑은 고딕"/>
              <a:cs typeface="맑은 고딕"/>
            </a:endParaRPr>
          </a:p>
          <a:p>
            <a:pPr marL="241300" marR="1379220" indent="-228600">
              <a:lnSpc>
                <a:spcPct val="131900"/>
              </a:lnSpc>
              <a:spcBef>
                <a:spcPts val="570"/>
              </a:spcBef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노선 연결 시 즉시 점수 얻기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sz="2400" b="1" spc="-140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400" b="1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b="1" spc="-110" dirty="0">
                <a:solidFill>
                  <a:srgbClr val="323031"/>
                </a:solidFill>
                <a:latin typeface="맑은 고딕"/>
                <a:cs typeface="맑은 고딕"/>
              </a:rPr>
              <a:t>끝:</a:t>
            </a:r>
            <a:r>
              <a:rPr sz="2400" b="1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4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누군가의 기차가 </a:t>
            </a:r>
            <a:r>
              <a:rPr lang="en-US" altLang="ko-KR" sz="24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2</a:t>
            </a:r>
            <a:r>
              <a:rPr lang="ko-KR" altLang="en-US" sz="24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개 이하로 남으면 한 라운드 더</a:t>
            </a:r>
            <a:endParaRPr lang="en-US" altLang="ko-KR" sz="2400" spc="-24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lang="ko-KR" altLang="en-US" sz="2400" b="1" dirty="0" smtClean="0">
                <a:latin typeface="맑은 고딕"/>
                <a:cs typeface="맑은 고딕"/>
              </a:rPr>
              <a:t>게임 종료 점수 계산</a:t>
            </a:r>
            <a:r>
              <a:rPr lang="en-US" altLang="ko-KR" sz="2400" b="1" dirty="0" smtClean="0">
                <a:latin typeface="맑은 고딕"/>
                <a:cs typeface="맑은 고딕"/>
              </a:rPr>
              <a:t>:</a:t>
            </a:r>
            <a:r>
              <a:rPr lang="en-US" altLang="ko-KR" sz="2400" dirty="0" smtClean="0">
                <a:latin typeface="맑은 고딕"/>
                <a:cs typeface="맑은 고딕"/>
              </a:rPr>
              <a:t> ±</a:t>
            </a:r>
            <a:r>
              <a:rPr lang="ko-KR" altLang="en-US" sz="2400" dirty="0" smtClean="0">
                <a:latin typeface="맑은 고딕"/>
                <a:cs typeface="맑은 고딕"/>
              </a:rPr>
              <a:t>목적지 카드 </a:t>
            </a:r>
            <a:r>
              <a:rPr lang="en-US" altLang="ko-KR" sz="2400" dirty="0" smtClean="0">
                <a:latin typeface="맑은 고딕"/>
                <a:cs typeface="맑은 고딕"/>
              </a:rPr>
              <a:t>+</a:t>
            </a:r>
            <a:r>
              <a:rPr lang="ko-KR" altLang="en-US" sz="2400" dirty="0" smtClean="0">
                <a:latin typeface="맑은 고딕"/>
                <a:cs typeface="맑은 고딕"/>
              </a:rPr>
              <a:t>가장 긴 노선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29715" y="457197"/>
            <a:ext cx="366395" cy="587375"/>
            <a:chOff x="7729715" y="457197"/>
            <a:chExt cx="366395" cy="587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9715" y="457197"/>
              <a:ext cx="366166" cy="5867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8808" y="523252"/>
              <a:ext cx="247979" cy="21456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2625" y="909522"/>
            <a:ext cx="372168" cy="10867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197582" y="482624"/>
            <a:ext cx="493395" cy="362585"/>
            <a:chOff x="8197582" y="482624"/>
            <a:chExt cx="493395" cy="362585"/>
          </a:xfrm>
        </p:grpSpPr>
        <p:sp>
          <p:nvSpPr>
            <p:cNvPr id="8" name="object 8"/>
            <p:cNvSpPr/>
            <p:nvPr/>
          </p:nvSpPr>
          <p:spPr>
            <a:xfrm>
              <a:off x="8219911" y="697303"/>
              <a:ext cx="457834" cy="147320"/>
            </a:xfrm>
            <a:custGeom>
              <a:avLst/>
              <a:gdLst/>
              <a:ahLst/>
              <a:cxnLst/>
              <a:rect l="l" t="t" r="r" b="b"/>
              <a:pathLst>
                <a:path w="457834" h="147319">
                  <a:moveTo>
                    <a:pt x="457542" y="0"/>
                  </a:moveTo>
                  <a:lnTo>
                    <a:pt x="407089" y="36593"/>
                  </a:lnTo>
                  <a:lnTo>
                    <a:pt x="354689" y="58529"/>
                  </a:lnTo>
                  <a:lnTo>
                    <a:pt x="303808" y="69305"/>
                  </a:lnTo>
                  <a:lnTo>
                    <a:pt x="257910" y="72416"/>
                  </a:lnTo>
                  <a:lnTo>
                    <a:pt x="220459" y="71361"/>
                  </a:lnTo>
                  <a:lnTo>
                    <a:pt x="175294" y="70993"/>
                  </a:lnTo>
                  <a:lnTo>
                    <a:pt x="107068" y="83593"/>
                  </a:lnTo>
                  <a:lnTo>
                    <a:pt x="48400" y="104405"/>
                  </a:lnTo>
                  <a:lnTo>
                    <a:pt x="0" y="147281"/>
                  </a:lnTo>
                  <a:lnTo>
                    <a:pt x="58119" y="123259"/>
                  </a:lnTo>
                  <a:lnTo>
                    <a:pt x="113915" y="111833"/>
                  </a:lnTo>
                  <a:lnTo>
                    <a:pt x="166689" y="109344"/>
                  </a:lnTo>
                  <a:lnTo>
                    <a:pt x="215744" y="112132"/>
                  </a:lnTo>
                  <a:lnTo>
                    <a:pt x="260382" y="116537"/>
                  </a:lnTo>
                  <a:lnTo>
                    <a:pt x="299905" y="118898"/>
                  </a:lnTo>
                  <a:lnTo>
                    <a:pt x="333616" y="115557"/>
                  </a:lnTo>
                  <a:lnTo>
                    <a:pt x="384894" y="101793"/>
                  </a:lnTo>
                  <a:lnTo>
                    <a:pt x="414896" y="85167"/>
                  </a:lnTo>
                  <a:lnTo>
                    <a:pt x="435239" y="54847"/>
                  </a:lnTo>
                  <a:lnTo>
                    <a:pt x="457542" y="0"/>
                  </a:lnTo>
                  <a:close/>
                </a:path>
              </a:pathLst>
            </a:custGeom>
            <a:solidFill>
              <a:srgbClr val="00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83694" y="579227"/>
              <a:ext cx="145415" cy="139065"/>
            </a:xfrm>
            <a:custGeom>
              <a:avLst/>
              <a:gdLst/>
              <a:ahLst/>
              <a:cxnLst/>
              <a:rect l="l" t="t" r="r" b="b"/>
              <a:pathLst>
                <a:path w="145415" h="139065">
                  <a:moveTo>
                    <a:pt x="41674" y="743"/>
                  </a:moveTo>
                  <a:lnTo>
                    <a:pt x="5002" y="23850"/>
                  </a:lnTo>
                  <a:lnTo>
                    <a:pt x="0" y="64801"/>
                  </a:lnTo>
                  <a:lnTo>
                    <a:pt x="4469" y="84712"/>
                  </a:lnTo>
                  <a:lnTo>
                    <a:pt x="31458" y="122430"/>
                  </a:lnTo>
                  <a:lnTo>
                    <a:pt x="79356" y="138772"/>
                  </a:lnTo>
                  <a:lnTo>
                    <a:pt x="100352" y="136458"/>
                  </a:lnTo>
                  <a:lnTo>
                    <a:pt x="140380" y="112216"/>
                  </a:lnTo>
                  <a:lnTo>
                    <a:pt x="144852" y="90126"/>
                  </a:lnTo>
                  <a:lnTo>
                    <a:pt x="142650" y="80507"/>
                  </a:lnTo>
                  <a:lnTo>
                    <a:pt x="107068" y="53643"/>
                  </a:lnTo>
                  <a:lnTo>
                    <a:pt x="103994" y="52246"/>
                  </a:lnTo>
                  <a:lnTo>
                    <a:pt x="94304" y="46711"/>
                  </a:lnTo>
                  <a:lnTo>
                    <a:pt x="84906" y="39456"/>
                  </a:lnTo>
                  <a:lnTo>
                    <a:pt x="76709" y="31274"/>
                  </a:lnTo>
                  <a:lnTo>
                    <a:pt x="70619" y="22960"/>
                  </a:lnTo>
                  <a:lnTo>
                    <a:pt x="65617" y="15778"/>
                  </a:lnTo>
                  <a:lnTo>
                    <a:pt x="55809" y="6434"/>
                  </a:lnTo>
                  <a:lnTo>
                    <a:pt x="41674" y="743"/>
                  </a:lnTo>
                  <a:close/>
                </a:path>
                <a:path w="145415" h="139065">
                  <a:moveTo>
                    <a:pt x="17368" y="227"/>
                  </a:moveTo>
                  <a:close/>
                </a:path>
                <a:path w="145415" h="139065">
                  <a:moveTo>
                    <a:pt x="17821" y="0"/>
                  </a:moveTo>
                  <a:lnTo>
                    <a:pt x="17347" y="227"/>
                  </a:lnTo>
                  <a:lnTo>
                    <a:pt x="17821" y="0"/>
                  </a:lnTo>
                  <a:close/>
                </a:path>
              </a:pathLst>
            </a:custGeom>
            <a:solidFill>
              <a:srgbClr val="FAA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7582" y="491346"/>
              <a:ext cx="238028" cy="2508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54962" y="482625"/>
              <a:ext cx="436245" cy="269240"/>
            </a:xfrm>
            <a:custGeom>
              <a:avLst/>
              <a:gdLst/>
              <a:ahLst/>
              <a:cxnLst/>
              <a:rect l="l" t="t" r="r" b="b"/>
              <a:pathLst>
                <a:path w="436245" h="269240">
                  <a:moveTo>
                    <a:pt x="123583" y="193179"/>
                  </a:moveTo>
                  <a:lnTo>
                    <a:pt x="121043" y="188899"/>
                  </a:lnTo>
                  <a:lnTo>
                    <a:pt x="118275" y="188188"/>
                  </a:lnTo>
                  <a:lnTo>
                    <a:pt x="116141" y="189458"/>
                  </a:lnTo>
                  <a:lnTo>
                    <a:pt x="104749" y="195338"/>
                  </a:lnTo>
                  <a:lnTo>
                    <a:pt x="94627" y="198729"/>
                  </a:lnTo>
                  <a:lnTo>
                    <a:pt x="85915" y="199605"/>
                  </a:lnTo>
                  <a:lnTo>
                    <a:pt x="78727" y="197929"/>
                  </a:lnTo>
                  <a:lnTo>
                    <a:pt x="70027" y="193903"/>
                  </a:lnTo>
                  <a:lnTo>
                    <a:pt x="67716" y="180987"/>
                  </a:lnTo>
                  <a:lnTo>
                    <a:pt x="65392" y="179324"/>
                  </a:lnTo>
                  <a:lnTo>
                    <a:pt x="60502" y="180124"/>
                  </a:lnTo>
                  <a:lnTo>
                    <a:pt x="58826" y="182435"/>
                  </a:lnTo>
                  <a:lnTo>
                    <a:pt x="59220" y="184886"/>
                  </a:lnTo>
                  <a:lnTo>
                    <a:pt x="82651" y="208661"/>
                  </a:lnTo>
                  <a:lnTo>
                    <a:pt x="87160" y="208661"/>
                  </a:lnTo>
                  <a:lnTo>
                    <a:pt x="122872" y="195948"/>
                  </a:lnTo>
                  <a:lnTo>
                    <a:pt x="123583" y="193179"/>
                  </a:lnTo>
                  <a:close/>
                </a:path>
                <a:path w="436245" h="269240">
                  <a:moveTo>
                    <a:pt x="146761" y="125336"/>
                  </a:moveTo>
                  <a:lnTo>
                    <a:pt x="145465" y="118376"/>
                  </a:lnTo>
                  <a:lnTo>
                    <a:pt x="142290" y="113131"/>
                  </a:lnTo>
                  <a:lnTo>
                    <a:pt x="137515" y="110312"/>
                  </a:lnTo>
                  <a:lnTo>
                    <a:pt x="131991" y="110578"/>
                  </a:lnTo>
                  <a:lnTo>
                    <a:pt x="126746" y="113753"/>
                  </a:lnTo>
                  <a:lnTo>
                    <a:pt x="122364" y="119303"/>
                  </a:lnTo>
                  <a:lnTo>
                    <a:pt x="119430" y="126707"/>
                  </a:lnTo>
                  <a:lnTo>
                    <a:pt x="118579" y="134620"/>
                  </a:lnTo>
                  <a:lnTo>
                    <a:pt x="119875" y="141566"/>
                  </a:lnTo>
                  <a:lnTo>
                    <a:pt x="123037" y="146824"/>
                  </a:lnTo>
                  <a:lnTo>
                    <a:pt x="127812" y="149644"/>
                  </a:lnTo>
                  <a:lnTo>
                    <a:pt x="133350" y="149377"/>
                  </a:lnTo>
                  <a:lnTo>
                    <a:pt x="138607" y="146189"/>
                  </a:lnTo>
                  <a:lnTo>
                    <a:pt x="142989" y="140639"/>
                  </a:lnTo>
                  <a:lnTo>
                    <a:pt x="145910" y="133248"/>
                  </a:lnTo>
                  <a:lnTo>
                    <a:pt x="146761" y="125336"/>
                  </a:lnTo>
                  <a:close/>
                </a:path>
                <a:path w="436245" h="269240">
                  <a:moveTo>
                    <a:pt x="190614" y="139750"/>
                  </a:moveTo>
                  <a:lnTo>
                    <a:pt x="189598" y="108178"/>
                  </a:lnTo>
                  <a:lnTo>
                    <a:pt x="184594" y="78536"/>
                  </a:lnTo>
                  <a:lnTo>
                    <a:pt x="180644" y="66268"/>
                  </a:lnTo>
                  <a:lnTo>
                    <a:pt x="180644" y="109143"/>
                  </a:lnTo>
                  <a:lnTo>
                    <a:pt x="176479" y="172186"/>
                  </a:lnTo>
                  <a:lnTo>
                    <a:pt x="156362" y="215150"/>
                  </a:lnTo>
                  <a:lnTo>
                    <a:pt x="118287" y="250672"/>
                  </a:lnTo>
                  <a:lnTo>
                    <a:pt x="66484" y="260121"/>
                  </a:lnTo>
                  <a:lnTo>
                    <a:pt x="54343" y="259511"/>
                  </a:lnTo>
                  <a:lnTo>
                    <a:pt x="42506" y="257441"/>
                  </a:lnTo>
                  <a:lnTo>
                    <a:pt x="31457" y="253631"/>
                  </a:lnTo>
                  <a:lnTo>
                    <a:pt x="21704" y="247751"/>
                  </a:lnTo>
                  <a:lnTo>
                    <a:pt x="9194" y="226517"/>
                  </a:lnTo>
                  <a:lnTo>
                    <a:pt x="11290" y="201676"/>
                  </a:lnTo>
                  <a:lnTo>
                    <a:pt x="20510" y="179197"/>
                  </a:lnTo>
                  <a:lnTo>
                    <a:pt x="29438" y="165036"/>
                  </a:lnTo>
                  <a:lnTo>
                    <a:pt x="35115" y="156362"/>
                  </a:lnTo>
                  <a:lnTo>
                    <a:pt x="39700" y="146710"/>
                  </a:lnTo>
                  <a:lnTo>
                    <a:pt x="43446" y="136702"/>
                  </a:lnTo>
                  <a:lnTo>
                    <a:pt x="46583" y="126936"/>
                  </a:lnTo>
                  <a:lnTo>
                    <a:pt x="48006" y="114909"/>
                  </a:lnTo>
                  <a:lnTo>
                    <a:pt x="47383" y="99314"/>
                  </a:lnTo>
                  <a:lnTo>
                    <a:pt x="46024" y="82499"/>
                  </a:lnTo>
                  <a:lnTo>
                    <a:pt x="45275" y="66852"/>
                  </a:lnTo>
                  <a:lnTo>
                    <a:pt x="60769" y="25171"/>
                  </a:lnTo>
                  <a:lnTo>
                    <a:pt x="96342" y="9385"/>
                  </a:lnTo>
                  <a:lnTo>
                    <a:pt x="104038" y="9017"/>
                  </a:lnTo>
                  <a:lnTo>
                    <a:pt x="105041" y="9029"/>
                  </a:lnTo>
                  <a:lnTo>
                    <a:pt x="120535" y="11353"/>
                  </a:lnTo>
                  <a:lnTo>
                    <a:pt x="143446" y="22631"/>
                  </a:lnTo>
                  <a:lnTo>
                    <a:pt x="166052" y="52120"/>
                  </a:lnTo>
                  <a:lnTo>
                    <a:pt x="180644" y="109143"/>
                  </a:lnTo>
                  <a:lnTo>
                    <a:pt x="180644" y="66268"/>
                  </a:lnTo>
                  <a:lnTo>
                    <a:pt x="151320" y="17399"/>
                  </a:lnTo>
                  <a:lnTo>
                    <a:pt x="115265" y="1104"/>
                  </a:lnTo>
                  <a:lnTo>
                    <a:pt x="104863" y="0"/>
                  </a:lnTo>
                  <a:lnTo>
                    <a:pt x="104038" y="0"/>
                  </a:lnTo>
                  <a:lnTo>
                    <a:pt x="65176" y="9144"/>
                  </a:lnTo>
                  <a:lnTo>
                    <a:pt x="40144" y="42646"/>
                  </a:lnTo>
                  <a:lnTo>
                    <a:pt x="36258" y="66852"/>
                  </a:lnTo>
                  <a:lnTo>
                    <a:pt x="36258" y="74129"/>
                  </a:lnTo>
                  <a:lnTo>
                    <a:pt x="37655" y="90805"/>
                  </a:lnTo>
                  <a:lnTo>
                    <a:pt x="38417" y="100507"/>
                  </a:lnTo>
                  <a:lnTo>
                    <a:pt x="38836" y="108178"/>
                  </a:lnTo>
                  <a:lnTo>
                    <a:pt x="38887" y="118160"/>
                  </a:lnTo>
                  <a:lnTo>
                    <a:pt x="37960" y="124294"/>
                  </a:lnTo>
                  <a:lnTo>
                    <a:pt x="22364" y="159461"/>
                  </a:lnTo>
                  <a:lnTo>
                    <a:pt x="15316" y="169964"/>
                  </a:lnTo>
                  <a:lnTo>
                    <a:pt x="7213" y="186029"/>
                  </a:lnTo>
                  <a:lnTo>
                    <a:pt x="1092" y="205397"/>
                  </a:lnTo>
                  <a:lnTo>
                    <a:pt x="0" y="225844"/>
                  </a:lnTo>
                  <a:lnTo>
                    <a:pt x="1828" y="234416"/>
                  </a:lnTo>
                  <a:lnTo>
                    <a:pt x="37884" y="265557"/>
                  </a:lnTo>
                  <a:lnTo>
                    <a:pt x="66484" y="269138"/>
                  </a:lnTo>
                  <a:lnTo>
                    <a:pt x="84912" y="267995"/>
                  </a:lnTo>
                  <a:lnTo>
                    <a:pt x="101600" y="265201"/>
                  </a:lnTo>
                  <a:lnTo>
                    <a:pt x="114820" y="261708"/>
                  </a:lnTo>
                  <a:lnTo>
                    <a:pt x="118719" y="260121"/>
                  </a:lnTo>
                  <a:lnTo>
                    <a:pt x="122821" y="258457"/>
                  </a:lnTo>
                  <a:lnTo>
                    <a:pt x="154825" y="231622"/>
                  </a:lnTo>
                  <a:lnTo>
                    <a:pt x="177647" y="195935"/>
                  </a:lnTo>
                  <a:lnTo>
                    <a:pt x="186626" y="169037"/>
                  </a:lnTo>
                  <a:lnTo>
                    <a:pt x="190614" y="139750"/>
                  </a:lnTo>
                  <a:close/>
                </a:path>
                <a:path w="436245" h="269240">
                  <a:moveTo>
                    <a:pt x="274408" y="168554"/>
                  </a:moveTo>
                  <a:lnTo>
                    <a:pt x="272034" y="160959"/>
                  </a:lnTo>
                  <a:lnTo>
                    <a:pt x="269659" y="153377"/>
                  </a:lnTo>
                  <a:lnTo>
                    <a:pt x="263588" y="148513"/>
                  </a:lnTo>
                  <a:lnTo>
                    <a:pt x="253365" y="151726"/>
                  </a:lnTo>
                  <a:lnTo>
                    <a:pt x="251155" y="159169"/>
                  </a:lnTo>
                  <a:lnTo>
                    <a:pt x="255917" y="174345"/>
                  </a:lnTo>
                  <a:lnTo>
                    <a:pt x="261988" y="179197"/>
                  </a:lnTo>
                  <a:lnTo>
                    <a:pt x="272199" y="175996"/>
                  </a:lnTo>
                  <a:lnTo>
                    <a:pt x="274408" y="168554"/>
                  </a:lnTo>
                  <a:close/>
                </a:path>
                <a:path w="436245" h="269240">
                  <a:moveTo>
                    <a:pt x="306362" y="152641"/>
                  </a:moveTo>
                  <a:lnTo>
                    <a:pt x="304088" y="146469"/>
                  </a:lnTo>
                  <a:lnTo>
                    <a:pt x="301815" y="140309"/>
                  </a:lnTo>
                  <a:lnTo>
                    <a:pt x="296633" y="136537"/>
                  </a:lnTo>
                  <a:lnTo>
                    <a:pt x="288366" y="139585"/>
                  </a:lnTo>
                  <a:lnTo>
                    <a:pt x="286854" y="145808"/>
                  </a:lnTo>
                  <a:lnTo>
                    <a:pt x="291401" y="158140"/>
                  </a:lnTo>
                  <a:lnTo>
                    <a:pt x="296583" y="161912"/>
                  </a:lnTo>
                  <a:lnTo>
                    <a:pt x="304850" y="158864"/>
                  </a:lnTo>
                  <a:lnTo>
                    <a:pt x="306362" y="152641"/>
                  </a:lnTo>
                  <a:close/>
                </a:path>
                <a:path w="436245" h="269240">
                  <a:moveTo>
                    <a:pt x="344055" y="182257"/>
                  </a:moveTo>
                  <a:lnTo>
                    <a:pt x="340067" y="175336"/>
                  </a:lnTo>
                  <a:lnTo>
                    <a:pt x="339864" y="174993"/>
                  </a:lnTo>
                  <a:lnTo>
                    <a:pt x="339864" y="182206"/>
                  </a:lnTo>
                  <a:lnTo>
                    <a:pt x="339699" y="185699"/>
                  </a:lnTo>
                  <a:lnTo>
                    <a:pt x="335826" y="187934"/>
                  </a:lnTo>
                  <a:lnTo>
                    <a:pt x="332714" y="186334"/>
                  </a:lnTo>
                  <a:lnTo>
                    <a:pt x="329234" y="180314"/>
                  </a:lnTo>
                  <a:lnTo>
                    <a:pt x="329399" y="176809"/>
                  </a:lnTo>
                  <a:lnTo>
                    <a:pt x="331762" y="175450"/>
                  </a:lnTo>
                  <a:lnTo>
                    <a:pt x="332232" y="175336"/>
                  </a:lnTo>
                  <a:lnTo>
                    <a:pt x="334556" y="175336"/>
                  </a:lnTo>
                  <a:lnTo>
                    <a:pt x="336765" y="176834"/>
                  </a:lnTo>
                  <a:lnTo>
                    <a:pt x="339864" y="182206"/>
                  </a:lnTo>
                  <a:lnTo>
                    <a:pt x="339864" y="174993"/>
                  </a:lnTo>
                  <a:lnTo>
                    <a:pt x="338429" y="172516"/>
                  </a:lnTo>
                  <a:lnTo>
                    <a:pt x="333286" y="170408"/>
                  </a:lnTo>
                  <a:lnTo>
                    <a:pt x="325780" y="174739"/>
                  </a:lnTo>
                  <a:lnTo>
                    <a:pt x="325043" y="180251"/>
                  </a:lnTo>
                  <a:lnTo>
                    <a:pt x="329920" y="188696"/>
                  </a:lnTo>
                  <a:lnTo>
                    <a:pt x="333235" y="190792"/>
                  </a:lnTo>
                  <a:lnTo>
                    <a:pt x="337477" y="190792"/>
                  </a:lnTo>
                  <a:lnTo>
                    <a:pt x="338569" y="190512"/>
                  </a:lnTo>
                  <a:lnTo>
                    <a:pt x="343039" y="187934"/>
                  </a:lnTo>
                  <a:lnTo>
                    <a:pt x="343319" y="187769"/>
                  </a:lnTo>
                  <a:lnTo>
                    <a:pt x="344055" y="182257"/>
                  </a:lnTo>
                  <a:close/>
                </a:path>
                <a:path w="436245" h="269240">
                  <a:moveTo>
                    <a:pt x="382409" y="186740"/>
                  </a:moveTo>
                  <a:lnTo>
                    <a:pt x="382346" y="184556"/>
                  </a:lnTo>
                  <a:lnTo>
                    <a:pt x="379374" y="172935"/>
                  </a:lnTo>
                  <a:lnTo>
                    <a:pt x="373595" y="163728"/>
                  </a:lnTo>
                  <a:lnTo>
                    <a:pt x="373583" y="186740"/>
                  </a:lnTo>
                  <a:lnTo>
                    <a:pt x="373011" y="197650"/>
                  </a:lnTo>
                  <a:lnTo>
                    <a:pt x="347052" y="226999"/>
                  </a:lnTo>
                  <a:lnTo>
                    <a:pt x="308076" y="235381"/>
                  </a:lnTo>
                  <a:lnTo>
                    <a:pt x="288442" y="233146"/>
                  </a:lnTo>
                  <a:lnTo>
                    <a:pt x="249986" y="209651"/>
                  </a:lnTo>
                  <a:lnTo>
                    <a:pt x="228727" y="161417"/>
                  </a:lnTo>
                  <a:lnTo>
                    <a:pt x="228828" y="138353"/>
                  </a:lnTo>
                  <a:lnTo>
                    <a:pt x="248373" y="103263"/>
                  </a:lnTo>
                  <a:lnTo>
                    <a:pt x="252425" y="101130"/>
                  </a:lnTo>
                  <a:lnTo>
                    <a:pt x="257733" y="98323"/>
                  </a:lnTo>
                  <a:lnTo>
                    <a:pt x="262686" y="97167"/>
                  </a:lnTo>
                  <a:lnTo>
                    <a:pt x="267233" y="97167"/>
                  </a:lnTo>
                  <a:lnTo>
                    <a:pt x="279450" y="100037"/>
                  </a:lnTo>
                  <a:lnTo>
                    <a:pt x="289052" y="106705"/>
                  </a:lnTo>
                  <a:lnTo>
                    <a:pt x="295757" y="114198"/>
                  </a:lnTo>
                  <a:lnTo>
                    <a:pt x="299351" y="119570"/>
                  </a:lnTo>
                  <a:lnTo>
                    <a:pt x="305435" y="127889"/>
                  </a:lnTo>
                  <a:lnTo>
                    <a:pt x="313639" y="136067"/>
                  </a:lnTo>
                  <a:lnTo>
                    <a:pt x="323037" y="143319"/>
                  </a:lnTo>
                  <a:lnTo>
                    <a:pt x="332727" y="148856"/>
                  </a:lnTo>
                  <a:lnTo>
                    <a:pt x="335800" y="150253"/>
                  </a:lnTo>
                  <a:lnTo>
                    <a:pt x="343928" y="154051"/>
                  </a:lnTo>
                  <a:lnTo>
                    <a:pt x="373583" y="186740"/>
                  </a:lnTo>
                  <a:lnTo>
                    <a:pt x="373583" y="163728"/>
                  </a:lnTo>
                  <a:lnTo>
                    <a:pt x="339559" y="142062"/>
                  </a:lnTo>
                  <a:lnTo>
                    <a:pt x="336473" y="140652"/>
                  </a:lnTo>
                  <a:lnTo>
                    <a:pt x="327990" y="135801"/>
                  </a:lnTo>
                  <a:lnTo>
                    <a:pt x="319697" y="129400"/>
                  </a:lnTo>
                  <a:lnTo>
                    <a:pt x="312445" y="122224"/>
                  </a:lnTo>
                  <a:lnTo>
                    <a:pt x="307136" y="115023"/>
                  </a:lnTo>
                  <a:lnTo>
                    <a:pt x="302488" y="108153"/>
                  </a:lnTo>
                  <a:lnTo>
                    <a:pt x="294182" y="99212"/>
                  </a:lnTo>
                  <a:lnTo>
                    <a:pt x="282384" y="91452"/>
                  </a:lnTo>
                  <a:lnTo>
                    <a:pt x="267233" y="88150"/>
                  </a:lnTo>
                  <a:lnTo>
                    <a:pt x="260959" y="88150"/>
                  </a:lnTo>
                  <a:lnTo>
                    <a:pt x="225425" y="116941"/>
                  </a:lnTo>
                  <a:lnTo>
                    <a:pt x="219811" y="162623"/>
                  </a:lnTo>
                  <a:lnTo>
                    <a:pt x="224815" y="184556"/>
                  </a:lnTo>
                  <a:lnTo>
                    <a:pt x="254444" y="225971"/>
                  </a:lnTo>
                  <a:lnTo>
                    <a:pt x="308076" y="244398"/>
                  </a:lnTo>
                  <a:lnTo>
                    <a:pt x="330174" y="242011"/>
                  </a:lnTo>
                  <a:lnTo>
                    <a:pt x="350291" y="235419"/>
                  </a:lnTo>
                  <a:lnTo>
                    <a:pt x="366547" y="225463"/>
                  </a:lnTo>
                  <a:lnTo>
                    <a:pt x="377088" y="213017"/>
                  </a:lnTo>
                  <a:lnTo>
                    <a:pt x="382003" y="198755"/>
                  </a:lnTo>
                  <a:lnTo>
                    <a:pt x="382409" y="186740"/>
                  </a:lnTo>
                  <a:close/>
                </a:path>
                <a:path w="436245" h="269240">
                  <a:moveTo>
                    <a:pt x="426008" y="160947"/>
                  </a:moveTo>
                  <a:lnTo>
                    <a:pt x="415366" y="149466"/>
                  </a:lnTo>
                  <a:lnTo>
                    <a:pt x="389521" y="136804"/>
                  </a:lnTo>
                  <a:lnTo>
                    <a:pt x="409232" y="152196"/>
                  </a:lnTo>
                  <a:lnTo>
                    <a:pt x="417830" y="164579"/>
                  </a:lnTo>
                  <a:lnTo>
                    <a:pt x="417118" y="180492"/>
                  </a:lnTo>
                  <a:lnTo>
                    <a:pt x="408914" y="206451"/>
                  </a:lnTo>
                  <a:lnTo>
                    <a:pt x="423240" y="177761"/>
                  </a:lnTo>
                  <a:lnTo>
                    <a:pt x="426008" y="160947"/>
                  </a:lnTo>
                  <a:close/>
                </a:path>
                <a:path w="436245" h="269240">
                  <a:moveTo>
                    <a:pt x="435762" y="161328"/>
                  </a:moveTo>
                  <a:lnTo>
                    <a:pt x="432104" y="156311"/>
                  </a:lnTo>
                  <a:lnTo>
                    <a:pt x="422821" y="150723"/>
                  </a:lnTo>
                  <a:lnTo>
                    <a:pt x="428371" y="159715"/>
                  </a:lnTo>
                  <a:lnTo>
                    <a:pt x="430784" y="165874"/>
                  </a:lnTo>
                  <a:lnTo>
                    <a:pt x="430580" y="172021"/>
                  </a:lnTo>
                  <a:lnTo>
                    <a:pt x="428282" y="181000"/>
                  </a:lnTo>
                  <a:lnTo>
                    <a:pt x="434327" y="168605"/>
                  </a:lnTo>
                  <a:lnTo>
                    <a:pt x="435762" y="16132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46191" y="1962451"/>
            <a:ext cx="4883524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445" dirty="0"/>
              <a:t>감사합니다</a:t>
            </a:r>
            <a:endParaRPr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432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1300" y="2294105"/>
            <a:ext cx="304450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ko-KR" altLang="en-US" sz="25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노선을 잇자</a:t>
            </a:r>
            <a:r>
              <a:rPr lang="en-US" altLang="ko-KR" sz="25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ko-KR" altLang="en-US" sz="2500" b="1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티켓 투 </a:t>
            </a:r>
            <a:r>
              <a:rPr lang="ko-KR" altLang="en-US" sz="2500" b="1" spc="-18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라이드</a:t>
            </a:r>
            <a:endParaRPr sz="2500" dirty="0">
              <a:latin typeface="맑은 고딕"/>
              <a:cs typeface="맑은 고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21420" r="3072" b="3515"/>
          <a:stretch/>
        </p:blipFill>
        <p:spPr>
          <a:xfrm>
            <a:off x="4563101" y="-15876"/>
            <a:ext cx="4595020" cy="5165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3670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298" y="1660525"/>
            <a:ext cx="7568501" cy="2090957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lang="en-US" altLang="ko-KR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2004 </a:t>
            </a:r>
            <a:r>
              <a:rPr lang="ko-KR" alt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프랑스</a:t>
            </a:r>
            <a:r>
              <a:rPr lang="en-US" altLang="ko-KR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400" b="1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황금의 에이스 </a:t>
            </a:r>
            <a:r>
              <a:rPr lang="ko-KR" alt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수상작</a:t>
            </a:r>
            <a:endParaRPr lang="en-US" altLang="ko-KR" sz="2400" spc="-16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lang="ko-KR" alt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카드를 모을까</a:t>
            </a:r>
            <a:r>
              <a:rPr lang="en-US" altLang="ko-KR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? </a:t>
            </a:r>
            <a:r>
              <a:rPr lang="ko-KR" alt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노선을 연결할까</a:t>
            </a:r>
            <a:r>
              <a:rPr lang="en-US" altLang="ko-KR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? </a:t>
            </a:r>
            <a:r>
              <a:rPr lang="ko-KR" alt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고득점을 노려라</a:t>
            </a:r>
            <a:r>
              <a:rPr lang="en-US" altLang="ko-KR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  <a:endParaRPr lang="en-US" altLang="ko-KR"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연결한 노선 점수 </a:t>
            </a:r>
            <a:r>
              <a:rPr lang="en-US" altLang="ko-KR" sz="2400" dirty="0" smtClean="0">
                <a:latin typeface="맑은 고딕"/>
                <a:cs typeface="맑은 고딕"/>
              </a:rPr>
              <a:t>+ </a:t>
            </a:r>
            <a:r>
              <a:rPr lang="ko-KR" altLang="en-US" sz="2400" dirty="0" smtClean="0">
                <a:latin typeface="맑은 고딕"/>
                <a:cs typeface="맑은 고딕"/>
              </a:rPr>
              <a:t>완성한 목적지 카드 점수 </a:t>
            </a:r>
            <a:r>
              <a:rPr lang="en-US" altLang="ko-KR" sz="2400" dirty="0" smtClean="0">
                <a:latin typeface="맑은 고딕"/>
                <a:cs typeface="맑은 고딕"/>
              </a:rPr>
              <a:t/>
            </a:r>
            <a:br>
              <a:rPr lang="en-US" altLang="ko-KR" sz="2400" dirty="0" smtClean="0">
                <a:latin typeface="맑은 고딕"/>
                <a:cs typeface="맑은 고딕"/>
              </a:rPr>
            </a:br>
            <a:r>
              <a:rPr lang="en-US" altLang="ko-KR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–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/>
                <a:cs typeface="맑은 고딕"/>
              </a:rPr>
              <a:t>미완성 목적지 카드 점수</a:t>
            </a:r>
            <a:r>
              <a:rPr lang="ko-KR" altLang="en-US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= </a:t>
            </a:r>
            <a:r>
              <a:rPr lang="ko-KR" altLang="en-US" sz="2400" dirty="0" smtClean="0">
                <a:solidFill>
                  <a:schemeClr val="tx1"/>
                </a:solidFill>
                <a:latin typeface="맑은 고딕"/>
                <a:cs typeface="맑은 고딕"/>
              </a:rPr>
              <a:t>최종 점수</a:t>
            </a:r>
            <a:endParaRPr sz="2400" dirty="0">
              <a:solidFill>
                <a:schemeClr val="tx1"/>
              </a:solidFill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5600" y="653751"/>
            <a:ext cx="579153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2</a:t>
            </a:r>
            <a:r>
              <a:rPr lang="en-US"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~5</a:t>
            </a:r>
            <a:r>
              <a:rPr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명ㅣ만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8</a:t>
            </a:r>
            <a:r>
              <a:rPr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세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>
                <a:solidFill>
                  <a:srgbClr val="323031"/>
                </a:solidFill>
                <a:latin typeface="맑은 고딕"/>
                <a:cs typeface="맑은 고딕"/>
              </a:rPr>
              <a:t>이상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ㅣ</a:t>
            </a:r>
            <a:r>
              <a:rPr lang="en-US" sz="24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30~60</a:t>
            </a:r>
            <a:r>
              <a:rPr sz="24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분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30418"/>
            <a:ext cx="4453426" cy="3750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2908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구성물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7492" y="1429970"/>
            <a:ext cx="2819400" cy="3431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게임판</a:t>
            </a: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altLang="ko-KR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sz="24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lang="ko-KR" altLang="en-US" sz="24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기차 </a:t>
            </a:r>
            <a:r>
              <a:rPr lang="en-US" altLang="ko-KR" sz="24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240</a:t>
            </a:r>
            <a:r>
              <a:rPr lang="ko-KR" altLang="en-US" sz="24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lang="en-US" altLang="ko-KR" sz="24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lang="ko-KR" alt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기차 카드 </a:t>
            </a:r>
            <a:r>
              <a:rPr lang="en-US" altLang="ko-KR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110</a:t>
            </a:r>
            <a:r>
              <a:rPr lang="ko-KR" alt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장</a:t>
            </a:r>
            <a:endParaRPr lang="en-US" altLang="ko-KR" sz="2400" spc="-19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lang="ko-KR" alt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목적지 카드 </a:t>
            </a:r>
            <a:r>
              <a:rPr lang="en-US" altLang="ko-KR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30</a:t>
            </a:r>
            <a:r>
              <a:rPr lang="ko-KR" alt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장</a:t>
            </a:r>
            <a:endParaRPr lang="en-US" altLang="ko-KR" sz="2400" spc="-19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lang="ko-KR" alt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가장 긴 노선 보너스카드 </a:t>
            </a:r>
            <a:r>
              <a:rPr lang="en-US" altLang="ko-KR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lang="ko-KR" alt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장</a:t>
            </a:r>
            <a:endParaRPr lang="en-US" altLang="ko-KR" sz="2400" spc="-19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lang="ko-KR" alt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점수 </a:t>
            </a:r>
            <a:r>
              <a:rPr lang="ko-KR" altLang="en-US" sz="2400" spc="-19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마커</a:t>
            </a:r>
            <a:r>
              <a:rPr lang="ko-KR" alt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altLang="ko-KR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5</a:t>
            </a:r>
            <a:r>
              <a:rPr lang="ko-KR" alt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lang="en-US" altLang="ko-KR" sz="2400" spc="-195" dirty="0" smtClean="0">
              <a:solidFill>
                <a:srgbClr val="323031"/>
              </a:solidFill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2605858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2066922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12" y="1508247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1524000" y="4562961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1524000" y="3684449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1524012" y="312577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213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 txBox="1"/>
          <p:nvPr/>
        </p:nvSpPr>
        <p:spPr>
          <a:xfrm>
            <a:off x="1499299" y="2126425"/>
            <a:ext cx="2453005" cy="1104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떠날 준비</a:t>
            </a:r>
            <a:endParaRPr lang="en-US" altLang="ko-KR" sz="2400" spc="-14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되었나요</a:t>
            </a:r>
            <a:r>
              <a:rPr lang="en-US" altLang="ko-KR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?</a:t>
            </a:r>
            <a:endParaRPr sz="2400" dirty="0">
              <a:latin typeface="맑은 고딕"/>
              <a:cs typeface="맑은 고딕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rcRect l="-243" r="243" b="27930"/>
          <a:stretch/>
        </p:blipFill>
        <p:spPr>
          <a:xfrm>
            <a:off x="4560865" y="-15875"/>
            <a:ext cx="458313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8166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298" y="1619574"/>
            <a:ext cx="7452101" cy="25828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6985">
              <a:lnSpc>
                <a:spcPct val="131900"/>
              </a:lnSpc>
              <a:spcBef>
                <a:spcPts val="100"/>
              </a:spcBef>
              <a:buSzPct val="95833"/>
              <a:tabLst>
                <a:tab pos="241300" algn="l"/>
              </a:tabLst>
            </a:pPr>
            <a:r>
              <a:rPr lang="en-US" altLang="ko-KR" sz="2800" b="1" dirty="0" smtClean="0">
                <a:latin typeface="맑은 고딕"/>
                <a:cs typeface="맑은 고딕"/>
              </a:rPr>
              <a:t>[</a:t>
            </a:r>
            <a:r>
              <a:rPr lang="ko-KR" altLang="en-US" sz="2800" b="1" dirty="0" smtClean="0">
                <a:latin typeface="맑은 고딕"/>
                <a:cs typeface="맑은 고딕"/>
              </a:rPr>
              <a:t>기본 준비</a:t>
            </a:r>
            <a:r>
              <a:rPr lang="en-US" altLang="ko-KR" sz="2800" b="1" dirty="0" smtClean="0">
                <a:latin typeface="맑은 고딕"/>
                <a:cs typeface="맑은 고딕"/>
              </a:rPr>
              <a:t>]</a:t>
            </a:r>
          </a:p>
          <a:p>
            <a:pPr marL="346075" marR="6985" indent="-342900">
              <a:lnSpc>
                <a:spcPct val="131900"/>
              </a:lnSpc>
              <a:spcBef>
                <a:spcPts val="100"/>
              </a:spcBef>
              <a:buSzPct val="95833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400" dirty="0" err="1" smtClean="0">
                <a:latin typeface="맑은 고딕"/>
                <a:cs typeface="맑은 고딕"/>
              </a:rPr>
              <a:t>게임판을</a:t>
            </a:r>
            <a:r>
              <a:rPr lang="ko-KR" altLang="en-US" sz="2400" dirty="0" smtClean="0">
                <a:latin typeface="맑은 고딕"/>
                <a:cs typeface="맑은 고딕"/>
              </a:rPr>
              <a:t> 펼쳐요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</a:p>
          <a:p>
            <a:pPr marL="346075" marR="6985" indent="-342900">
              <a:lnSpc>
                <a:spcPct val="131900"/>
              </a:lnSpc>
              <a:spcBef>
                <a:spcPts val="100"/>
              </a:spcBef>
              <a:buSzPct val="95833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각자 한 색깔 기차를 </a:t>
            </a:r>
            <a:r>
              <a:rPr lang="en-US" altLang="ko-KR" sz="2400" dirty="0" smtClean="0">
                <a:latin typeface="맑은 고딕"/>
                <a:cs typeface="맑은 고딕"/>
              </a:rPr>
              <a:t>45</a:t>
            </a:r>
            <a:r>
              <a:rPr lang="ko-KR" altLang="en-US" sz="2400" dirty="0" smtClean="0">
                <a:latin typeface="맑은 고딕"/>
                <a:cs typeface="맑은 고딕"/>
              </a:rPr>
              <a:t>개씩 가져가요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</a:p>
          <a:p>
            <a:pPr marL="346075" marR="6985" indent="-342900">
              <a:lnSpc>
                <a:spcPct val="131900"/>
              </a:lnSpc>
              <a:spcBef>
                <a:spcPts val="100"/>
              </a:spcBef>
              <a:buSzPct val="95833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자기 색깔 점수 </a:t>
            </a:r>
            <a:r>
              <a:rPr lang="ko-KR" altLang="en-US" sz="2400" dirty="0" err="1" smtClean="0">
                <a:latin typeface="맑은 고딕"/>
                <a:cs typeface="맑은 고딕"/>
              </a:rPr>
              <a:t>마커는</a:t>
            </a:r>
            <a:r>
              <a:rPr lang="ko-KR" altLang="en-US" sz="2400" dirty="0" smtClean="0">
                <a:latin typeface="맑은 고딕"/>
                <a:cs typeface="맑은 고딕"/>
              </a:rPr>
              <a:t> 점수 트랙 시작 칸에 놓아요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</a:p>
          <a:p>
            <a:pPr marL="346075" marR="6985" indent="-342900">
              <a:lnSpc>
                <a:spcPct val="131900"/>
              </a:lnSpc>
              <a:spcBef>
                <a:spcPts val="100"/>
              </a:spcBef>
              <a:buSzPct val="95833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가장 긴 노선 보너스 카드를 옆에 놔둬요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8166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298" y="1619574"/>
            <a:ext cx="7604502" cy="25700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6985">
              <a:lnSpc>
                <a:spcPct val="131900"/>
              </a:lnSpc>
              <a:spcBef>
                <a:spcPts val="100"/>
              </a:spcBef>
              <a:buSzPct val="95833"/>
              <a:tabLst>
                <a:tab pos="241300" algn="l"/>
              </a:tabLst>
            </a:pPr>
            <a:r>
              <a:rPr lang="en-US" altLang="ko-KR" sz="2800" b="1" dirty="0" smtClean="0">
                <a:latin typeface="맑은 고딕"/>
                <a:cs typeface="맑은 고딕"/>
              </a:rPr>
              <a:t>[</a:t>
            </a:r>
            <a:r>
              <a:rPr lang="ko-KR" altLang="en-US" sz="2800" b="1" dirty="0" smtClean="0">
                <a:latin typeface="맑은 고딕"/>
                <a:cs typeface="맑은 고딕"/>
              </a:rPr>
              <a:t>기차 카드 받기</a:t>
            </a:r>
            <a:r>
              <a:rPr lang="en-US" altLang="ko-KR" sz="2800" b="1" dirty="0" smtClean="0">
                <a:latin typeface="맑은 고딕"/>
                <a:cs typeface="맑은 고딕"/>
              </a:rPr>
              <a:t>]</a:t>
            </a:r>
          </a:p>
          <a:p>
            <a:pPr marL="346075" marR="6985" indent="-342900">
              <a:lnSpc>
                <a:spcPct val="131900"/>
              </a:lnSpc>
              <a:spcBef>
                <a:spcPts val="100"/>
              </a:spcBef>
              <a:buSzPct val="95833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기차 카드를 섞어 더미를 만들어요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</a:p>
          <a:p>
            <a:pPr marL="346075" marR="6985" indent="-342900">
              <a:lnSpc>
                <a:spcPct val="131900"/>
              </a:lnSpc>
              <a:spcBef>
                <a:spcPts val="100"/>
              </a:spcBef>
              <a:buSzPct val="95833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각자 기차 카드를 </a:t>
            </a:r>
            <a:r>
              <a:rPr lang="en-US" altLang="ko-KR" sz="2400" dirty="0" smtClean="0">
                <a:latin typeface="맑은 고딕"/>
                <a:cs typeface="맑은 고딕"/>
              </a:rPr>
              <a:t>4</a:t>
            </a:r>
            <a:r>
              <a:rPr lang="ko-KR" altLang="en-US" sz="2400" dirty="0" smtClean="0">
                <a:latin typeface="맑은 고딕"/>
                <a:cs typeface="맑은 고딕"/>
              </a:rPr>
              <a:t>장씩 받아요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  <a:endParaRPr lang="en-US" altLang="ko-KR" sz="2400" dirty="0">
              <a:latin typeface="맑은 고딕"/>
              <a:cs typeface="맑은 고딕"/>
            </a:endParaRPr>
          </a:p>
          <a:p>
            <a:pPr marL="346075" marR="6985" indent="-342900">
              <a:lnSpc>
                <a:spcPct val="131900"/>
              </a:lnSpc>
              <a:spcBef>
                <a:spcPts val="100"/>
              </a:spcBef>
              <a:buSzPct val="95833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더미의 카드 </a:t>
            </a:r>
            <a:r>
              <a:rPr lang="en-US" altLang="ko-KR" sz="2400" dirty="0" smtClean="0">
                <a:latin typeface="맑은 고딕"/>
                <a:cs typeface="맑은 고딕"/>
              </a:rPr>
              <a:t>5</a:t>
            </a:r>
            <a:r>
              <a:rPr lang="ko-KR" altLang="en-US" sz="2400" dirty="0" smtClean="0">
                <a:latin typeface="맑은 고딕"/>
                <a:cs typeface="맑은 고딕"/>
              </a:rPr>
              <a:t>장을 앞면으로 펼쳐요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  <a:br>
              <a:rPr lang="en-US" altLang="ko-KR" sz="2400" dirty="0" smtClean="0">
                <a:latin typeface="맑은 고딕"/>
                <a:cs typeface="맑은 고딕"/>
              </a:rPr>
            </a:br>
            <a:r>
              <a:rPr lang="en-US" altLang="ko-KR" sz="2400" dirty="0" smtClean="0">
                <a:latin typeface="맑은 고딕"/>
                <a:cs typeface="맑은 고딕"/>
              </a:rPr>
              <a:t>-</a:t>
            </a:r>
            <a:r>
              <a:rPr lang="ko-KR" altLang="en-US" sz="2400" dirty="0" smtClean="0">
                <a:latin typeface="맑은 고딕"/>
                <a:cs typeface="맑은 고딕"/>
              </a:rPr>
              <a:t>기관차 카드가 </a:t>
            </a:r>
            <a:r>
              <a:rPr lang="en-US" altLang="ko-KR" sz="2400" dirty="0" smtClean="0">
                <a:latin typeface="맑은 고딕"/>
                <a:cs typeface="맑은 고딕"/>
              </a:rPr>
              <a:t>3</a:t>
            </a:r>
            <a:r>
              <a:rPr lang="ko-KR" altLang="en-US" sz="2400" dirty="0" smtClean="0">
                <a:latin typeface="맑은 고딕"/>
                <a:cs typeface="맑은 고딕"/>
              </a:rPr>
              <a:t>장 이상이면 다 버리고 새로 펼쳐요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19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8166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298" y="1619574"/>
            <a:ext cx="7452101" cy="20825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6985">
              <a:lnSpc>
                <a:spcPct val="131900"/>
              </a:lnSpc>
              <a:spcBef>
                <a:spcPts val="100"/>
              </a:spcBef>
              <a:buSzPct val="95833"/>
              <a:tabLst>
                <a:tab pos="241300" algn="l"/>
              </a:tabLst>
            </a:pPr>
            <a:r>
              <a:rPr lang="en-US" altLang="ko-KR" sz="2800" b="1" dirty="0" smtClean="0">
                <a:latin typeface="맑은 고딕"/>
                <a:cs typeface="맑은 고딕"/>
              </a:rPr>
              <a:t>[</a:t>
            </a:r>
            <a:r>
              <a:rPr lang="ko-KR" altLang="en-US" sz="2800" b="1" dirty="0" smtClean="0">
                <a:latin typeface="맑은 고딕"/>
                <a:cs typeface="맑은 고딕"/>
              </a:rPr>
              <a:t>목적지 카드 받기</a:t>
            </a:r>
            <a:r>
              <a:rPr lang="en-US" altLang="ko-KR" sz="2800" b="1" dirty="0" smtClean="0">
                <a:latin typeface="맑은 고딕"/>
                <a:cs typeface="맑은 고딕"/>
              </a:rPr>
              <a:t>]</a:t>
            </a:r>
          </a:p>
          <a:p>
            <a:pPr marL="346075" marR="6985" indent="-342900">
              <a:lnSpc>
                <a:spcPct val="131900"/>
              </a:lnSpc>
              <a:spcBef>
                <a:spcPts val="100"/>
              </a:spcBef>
              <a:buSzPct val="95833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각자 목적지 카드를 </a:t>
            </a:r>
            <a:r>
              <a:rPr lang="en-US" altLang="ko-KR" sz="2400" dirty="0" smtClean="0">
                <a:latin typeface="맑은 고딕"/>
                <a:cs typeface="맑은 고딕"/>
              </a:rPr>
              <a:t>3</a:t>
            </a:r>
            <a:r>
              <a:rPr lang="ko-KR" altLang="en-US" sz="2400" dirty="0" smtClean="0">
                <a:latin typeface="맑은 고딕"/>
                <a:cs typeface="맑은 고딕"/>
              </a:rPr>
              <a:t>장씩 받아서 </a:t>
            </a:r>
            <a:r>
              <a:rPr lang="en-US" altLang="ko-KR" sz="2400" dirty="0" smtClean="0">
                <a:latin typeface="맑은 고딕"/>
                <a:cs typeface="맑은 고딕"/>
              </a:rPr>
              <a:t>2</a:t>
            </a:r>
            <a:r>
              <a:rPr lang="ko-KR" altLang="en-US" sz="2400" dirty="0" smtClean="0">
                <a:latin typeface="맑은 고딕"/>
                <a:cs typeface="맑은 고딕"/>
              </a:rPr>
              <a:t>장을 골라요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</a:p>
          <a:p>
            <a:pPr marL="346075" marR="6985" indent="-342900">
              <a:lnSpc>
                <a:spcPct val="131900"/>
              </a:lnSpc>
              <a:spcBef>
                <a:spcPts val="100"/>
              </a:spcBef>
              <a:buSzPct val="95833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나머지 목적지 카드를 더미로 만들어요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</a:p>
          <a:p>
            <a:pPr marL="346075" marR="6985" indent="-342900">
              <a:lnSpc>
                <a:spcPct val="131900"/>
              </a:lnSpc>
              <a:spcBef>
                <a:spcPts val="100"/>
              </a:spcBef>
              <a:buSzPct val="95833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400" dirty="0" smtClean="0">
                <a:latin typeface="맑은 고딕"/>
                <a:cs typeface="맑은 고딕"/>
              </a:rPr>
              <a:t>고르지 않은 카드 </a:t>
            </a:r>
            <a:r>
              <a:rPr lang="en-US" altLang="ko-KR" sz="2400" dirty="0" smtClean="0">
                <a:latin typeface="맑은 고딕"/>
                <a:cs typeface="맑은 고딕"/>
              </a:rPr>
              <a:t>1</a:t>
            </a:r>
            <a:r>
              <a:rPr lang="ko-KR" altLang="en-US" sz="2400" dirty="0" smtClean="0">
                <a:latin typeface="맑은 고딕"/>
                <a:cs typeface="맑은 고딕"/>
              </a:rPr>
              <a:t>장씩은 더미 맨 아래에 넣어요</a:t>
            </a:r>
            <a:r>
              <a:rPr lang="en-US" altLang="ko-KR" sz="2400" dirty="0" smtClean="0">
                <a:latin typeface="맑은 고딕"/>
                <a:cs typeface="맑은 고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57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622</Words>
  <Application>Microsoft Office PowerPoint</Application>
  <PresentationFormat>사용자 지정</PresentationFormat>
  <Paragraphs>113</Paragraphs>
  <Slides>23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7" baseType="lpstr">
      <vt:lpstr>맑은 고딕</vt:lpstr>
      <vt:lpstr>맑은 고딕 Semilight</vt:lpstr>
      <vt:lpstr>Arial</vt:lpstr>
      <vt:lpstr>Office Theme</vt:lpstr>
      <vt:lpstr>티켓 투 라이드</vt:lpstr>
      <vt:lpstr>목차</vt:lpstr>
      <vt:lpstr>게임 소개</vt:lpstr>
      <vt:lpstr>게임 소개</vt:lpstr>
      <vt:lpstr>구성물</vt:lpstr>
      <vt:lpstr>게임 준비</vt:lpstr>
      <vt:lpstr>게임 준비</vt:lpstr>
      <vt:lpstr>게임 준비</vt:lpstr>
      <vt:lpstr>게임 준비</vt:lpstr>
      <vt:lpstr>게임 목표</vt:lpstr>
      <vt:lpstr>게임 목표</vt:lpstr>
      <vt:lpstr>게임 진행</vt:lpstr>
      <vt:lpstr>게임 진행</vt:lpstr>
      <vt:lpstr>게임 방법</vt:lpstr>
      <vt:lpstr>1. 기차 카드 뽑기</vt:lpstr>
      <vt:lpstr>2. 노선 연결</vt:lpstr>
      <vt:lpstr>2. 목적지 카드 뽑기</vt:lpstr>
      <vt:lpstr>게임 종료</vt:lpstr>
      <vt:lpstr>게임 종료</vt:lpstr>
      <vt:lpstr>게임 종료</vt:lpstr>
      <vt:lpstr>게임 종료</vt:lpstr>
      <vt:lpstr>게임 요약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치킨차차</dc:title>
  <dc:creator>KBG_191202_GB</dc:creator>
  <cp:lastModifiedBy>KBG_191202_GB</cp:lastModifiedBy>
  <cp:revision>29</cp:revision>
  <dcterms:created xsi:type="dcterms:W3CDTF">2024-03-20T01:09:31Z</dcterms:created>
  <dcterms:modified xsi:type="dcterms:W3CDTF">2024-05-03T00:47:32Z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2024-03-20T00:00:00Z</vt:filetime>
  </property>
  <property fmtid="{D5CDD505-2E9C-101B-9397-08002B2CF9AE}" pid="3" name="Creator">
    <vt:lpwstr>Adobe InDesign 19.3 (Windows)</vt:lpwstr>
  </property>
  <property fmtid="{D5CDD505-2E9C-101B-9397-08002B2CF9AE}" pid="4" name="LastSaved">
    <vt:filetime>2024-03-20T00:00:00Z</vt:filetime>
  </property>
  <property fmtid="{D5CDD505-2E9C-101B-9397-08002B2CF9AE}" pid="5" name="Producer">
    <vt:lpwstr>Adobe PDF Library 17.0</vt:lpwstr>
  </property>
</Properties>
</file>